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330" y="-9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688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D2A0EE-BD2F-4E71-9BAF-E7C7D49987E7}" type="datetimeFigureOut">
              <a:rPr lang="en-GB" smtClean="0"/>
              <a:t>08/03/2011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FC73FE-7C53-4599-BB4B-0F3E1D552518}"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63F50241-8657-466B-B43B-114D74017514}" type="slidenum">
              <a:rPr lang="en-US" smtClean="0">
                <a:latin typeface="Arial" pitchFamily="34" charset="0"/>
              </a:rPr>
              <a:pPr/>
              <a:t>1</a:t>
            </a:fld>
            <a:endParaRPr lang="en-US" smtClean="0">
              <a:latin typeface="Arial" pitchFamily="34" charset="0"/>
            </a:endParaRPr>
          </a:p>
        </p:txBody>
      </p:sp>
      <p:sp>
        <p:nvSpPr>
          <p:cNvPr id="513027" name="Rectangle 2"/>
          <p:cNvSpPr>
            <a:spLocks noRo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txBox="1">
            <a:spLocks noGrp="1" noChangeArrowheads="1"/>
          </p:cNvSpPr>
          <p:nvPr/>
        </p:nvSpPr>
        <p:spPr bwMode="auto">
          <a:xfrm>
            <a:off x="3884263" y="8686214"/>
            <a:ext cx="2972123" cy="456320"/>
          </a:xfrm>
          <a:prstGeom prst="rect">
            <a:avLst/>
          </a:prstGeom>
          <a:noFill/>
          <a:ln w="9525">
            <a:noFill/>
            <a:miter lim="800000"/>
            <a:headEnd/>
            <a:tailEnd/>
          </a:ln>
        </p:spPr>
        <p:txBody>
          <a:bodyPr lIns="93031" tIns="46516" rIns="93031" bIns="46516" anchor="b"/>
          <a:lstStyle/>
          <a:p>
            <a:pPr algn="r"/>
            <a:fld id="{003B4CD6-C67E-4A8E-AFC7-94A60EE1D83D}" type="slidenum">
              <a:rPr lang="en-US" sz="1200"/>
              <a:pPr algn="r"/>
              <a:t>22</a:t>
            </a:fld>
            <a:endParaRPr lang="en-US" sz="120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p:spPr>
        <p:txBody>
          <a:bodyPr lIns="93031" tIns="46516" rIns="93031" bIns="46516"/>
          <a:lstStyle/>
          <a:p>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6"/>
          <p:cNvSpPr txBox="1">
            <a:spLocks noGrp="1" noChangeArrowheads="1"/>
          </p:cNvSpPr>
          <p:nvPr/>
        </p:nvSpPr>
        <p:spPr bwMode="auto">
          <a:xfrm>
            <a:off x="0" y="8686214"/>
            <a:ext cx="2972123" cy="456320"/>
          </a:xfrm>
          <a:prstGeom prst="rect">
            <a:avLst/>
          </a:prstGeom>
          <a:noFill/>
          <a:ln w="9525">
            <a:noFill/>
            <a:miter lim="800000"/>
            <a:headEnd/>
            <a:tailEnd/>
          </a:ln>
        </p:spPr>
        <p:txBody>
          <a:bodyPr lIns="93011" tIns="46508" rIns="93011" bIns="46508" anchor="b"/>
          <a:lstStyle/>
          <a:p>
            <a:pPr defTabSz="930275"/>
            <a:r>
              <a:rPr lang="en-US" sz="1200"/>
              <a:t>Yannis Semertzidis, BNL</a:t>
            </a:r>
          </a:p>
        </p:txBody>
      </p:sp>
      <p:sp>
        <p:nvSpPr>
          <p:cNvPr id="525315" name="Rectangle 7"/>
          <p:cNvSpPr txBox="1">
            <a:spLocks noGrp="1" noChangeArrowheads="1"/>
          </p:cNvSpPr>
          <p:nvPr/>
        </p:nvSpPr>
        <p:spPr bwMode="auto">
          <a:xfrm>
            <a:off x="3884263" y="8686214"/>
            <a:ext cx="2972123" cy="456320"/>
          </a:xfrm>
          <a:prstGeom prst="rect">
            <a:avLst/>
          </a:prstGeom>
          <a:noFill/>
          <a:ln w="9525">
            <a:noFill/>
            <a:miter lim="800000"/>
            <a:headEnd/>
            <a:tailEnd/>
          </a:ln>
        </p:spPr>
        <p:txBody>
          <a:bodyPr lIns="93011" tIns="46508" rIns="93011" bIns="46508" anchor="b"/>
          <a:lstStyle/>
          <a:p>
            <a:pPr algn="r" defTabSz="930275"/>
            <a:fld id="{A0A91970-8D8F-4945-9007-5B6C8DB761A4}" type="slidenum">
              <a:rPr lang="en-US" sz="1200"/>
              <a:pPr algn="r" defTabSz="930275"/>
              <a:t>25</a:t>
            </a:fld>
            <a:endParaRPr lang="en-US" sz="1200"/>
          </a:p>
        </p:txBody>
      </p:sp>
      <p:sp>
        <p:nvSpPr>
          <p:cNvPr id="525316" name="Rectangle 2"/>
          <p:cNvSpPr>
            <a:spLocks noGrp="1" noRot="1" noChangeAspect="1" noChangeArrowheads="1" noTextEdit="1"/>
          </p:cNvSpPr>
          <p:nvPr>
            <p:ph type="sldImg"/>
          </p:nvPr>
        </p:nvSpPr>
        <p:spPr>
          <a:ln/>
        </p:spPr>
      </p:sp>
      <p:sp>
        <p:nvSpPr>
          <p:cNvPr id="52531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6"/>
          <p:cNvSpPr>
            <a:spLocks noGrp="1" noChangeArrowheads="1"/>
          </p:cNvSpPr>
          <p:nvPr>
            <p:ph type="ftr" sz="quarter" idx="4"/>
          </p:nvPr>
        </p:nvSpPr>
        <p:spPr>
          <a:noFill/>
        </p:spPr>
        <p:txBody>
          <a:bodyPr/>
          <a:lstStyle/>
          <a:p>
            <a:r>
              <a:rPr lang="en-US" smtClean="0">
                <a:latin typeface="Arial" pitchFamily="34" charset="0"/>
                <a:ea typeface="MS PGothic" pitchFamily="34" charset="-128"/>
              </a:rPr>
              <a:t>Yannis Semertzidis, BNL.   ICHEP02, 31 July 2002</a:t>
            </a:r>
          </a:p>
        </p:txBody>
      </p:sp>
      <p:sp>
        <p:nvSpPr>
          <p:cNvPr id="527363" name="Rectangle 7"/>
          <p:cNvSpPr>
            <a:spLocks noGrp="1" noChangeArrowheads="1"/>
          </p:cNvSpPr>
          <p:nvPr>
            <p:ph type="sldNum" sz="quarter" idx="5"/>
          </p:nvPr>
        </p:nvSpPr>
        <p:spPr>
          <a:noFill/>
        </p:spPr>
        <p:txBody>
          <a:bodyPr/>
          <a:lstStyle/>
          <a:p>
            <a:fld id="{496C901B-9644-490B-9A3C-AF1DE109EE3B}" type="slidenum">
              <a:rPr lang="en-US" smtClean="0"/>
              <a:pPr/>
              <a:t>27</a:t>
            </a:fld>
            <a:endParaRPr lang="en-US" smtClean="0"/>
          </a:p>
        </p:txBody>
      </p:sp>
      <p:sp>
        <p:nvSpPr>
          <p:cNvPr id="527364" name="Rectangle 2"/>
          <p:cNvSpPr>
            <a:spLocks noGrp="1" noRot="1" noChangeAspect="1" noChangeArrowheads="1" noTextEdit="1"/>
          </p:cNvSpPr>
          <p:nvPr>
            <p:ph type="sldImg"/>
          </p:nvPr>
        </p:nvSpPr>
        <p:spPr>
          <a:ln/>
        </p:spPr>
      </p:sp>
      <p:sp>
        <p:nvSpPr>
          <p:cNvPr id="527365" name="Rectangle 3"/>
          <p:cNvSpPr>
            <a:spLocks noGrp="1" noChangeArrowheads="1"/>
          </p:cNvSpPr>
          <p:nvPr>
            <p:ph type="body" idx="1"/>
          </p:nvPr>
        </p:nvSpPr>
        <p:spPr>
          <a:noFill/>
          <a:ln/>
        </p:spPr>
        <p:txBody>
          <a:bodyPr/>
          <a:lstStyle/>
          <a:p>
            <a:r>
              <a:rPr lang="en-US" smtClean="0">
                <a:latin typeface="Arial" pitchFamily="34" charset="0"/>
              </a:rPr>
              <a:t>From dimensional analysis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6"/>
          <p:cNvSpPr>
            <a:spLocks noGrp="1" noChangeArrowheads="1"/>
          </p:cNvSpPr>
          <p:nvPr>
            <p:ph type="ftr" sz="quarter" idx="4"/>
          </p:nvPr>
        </p:nvSpPr>
        <p:spPr>
          <a:noFill/>
        </p:spPr>
        <p:txBody>
          <a:bodyPr/>
          <a:lstStyle/>
          <a:p>
            <a:r>
              <a:rPr lang="en-US" smtClean="0">
                <a:latin typeface="Arial" pitchFamily="34" charset="0"/>
                <a:ea typeface="MS PGothic" pitchFamily="34" charset="-128"/>
              </a:rPr>
              <a:t>Yannis Semertzidis, BNL.   ICHEP02, 31 July 2002</a:t>
            </a:r>
          </a:p>
        </p:txBody>
      </p:sp>
      <p:sp>
        <p:nvSpPr>
          <p:cNvPr id="528387" name="Rectangle 7"/>
          <p:cNvSpPr>
            <a:spLocks noGrp="1" noChangeArrowheads="1"/>
          </p:cNvSpPr>
          <p:nvPr>
            <p:ph type="sldNum" sz="quarter" idx="5"/>
          </p:nvPr>
        </p:nvSpPr>
        <p:spPr>
          <a:noFill/>
        </p:spPr>
        <p:txBody>
          <a:bodyPr/>
          <a:lstStyle/>
          <a:p>
            <a:fld id="{6E0E48A3-7ED9-4A55-8921-30E44D4EBFAA}" type="slidenum">
              <a:rPr lang="en-US" smtClean="0"/>
              <a:pPr/>
              <a:t>28</a:t>
            </a:fld>
            <a:endParaRPr lang="en-US" smtClean="0"/>
          </a:p>
        </p:txBody>
      </p:sp>
      <p:sp>
        <p:nvSpPr>
          <p:cNvPr id="528388" name="Rectangle 2"/>
          <p:cNvSpPr>
            <a:spLocks noGrp="1" noRot="1" noChangeAspect="1" noChangeArrowheads="1" noTextEdit="1"/>
          </p:cNvSpPr>
          <p:nvPr>
            <p:ph type="sldImg"/>
          </p:nvPr>
        </p:nvSpPr>
        <p:spPr>
          <a:ln/>
        </p:spPr>
      </p:sp>
      <p:sp>
        <p:nvSpPr>
          <p:cNvPr id="52838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6"/>
          <p:cNvSpPr txBox="1">
            <a:spLocks noGrp="1" noChangeArrowheads="1"/>
          </p:cNvSpPr>
          <p:nvPr/>
        </p:nvSpPr>
        <p:spPr bwMode="auto">
          <a:xfrm>
            <a:off x="0" y="8695017"/>
            <a:ext cx="2965666" cy="448983"/>
          </a:xfrm>
          <a:prstGeom prst="rect">
            <a:avLst/>
          </a:prstGeom>
          <a:noFill/>
          <a:ln w="9525">
            <a:noFill/>
            <a:miter lim="800000"/>
            <a:headEnd/>
            <a:tailEnd/>
          </a:ln>
        </p:spPr>
        <p:txBody>
          <a:bodyPr lIns="91103" tIns="45551" rIns="91103" bIns="45551" anchor="b"/>
          <a:lstStyle/>
          <a:p>
            <a:pPr defTabSz="911225"/>
            <a:r>
              <a:rPr lang="en-US" sz="1200">
                <a:solidFill>
                  <a:schemeClr val="accent1"/>
                </a:solidFill>
                <a:latin typeface="Times New Roman" pitchFamily="18" charset="0"/>
              </a:rPr>
              <a:t>Yannis Semertzidis, BNL.   ICHEP02, 31 July 2002</a:t>
            </a:r>
          </a:p>
        </p:txBody>
      </p:sp>
      <p:sp>
        <p:nvSpPr>
          <p:cNvPr id="529411" name="Rectangle 7"/>
          <p:cNvSpPr txBox="1">
            <a:spLocks noGrp="1" noChangeArrowheads="1"/>
          </p:cNvSpPr>
          <p:nvPr/>
        </p:nvSpPr>
        <p:spPr bwMode="auto">
          <a:xfrm>
            <a:off x="3855204" y="8695017"/>
            <a:ext cx="2968895" cy="448983"/>
          </a:xfrm>
          <a:prstGeom prst="rect">
            <a:avLst/>
          </a:prstGeom>
          <a:noFill/>
          <a:ln w="9525">
            <a:noFill/>
            <a:miter lim="800000"/>
            <a:headEnd/>
            <a:tailEnd/>
          </a:ln>
        </p:spPr>
        <p:txBody>
          <a:bodyPr lIns="91103" tIns="45551" rIns="91103" bIns="45551" anchor="b"/>
          <a:lstStyle/>
          <a:p>
            <a:pPr algn="r" defTabSz="911225"/>
            <a:fld id="{74AF5134-3B3E-4F95-AED8-216FDE11C76E}" type="slidenum">
              <a:rPr lang="en-US" sz="1200">
                <a:solidFill>
                  <a:schemeClr val="accent1"/>
                </a:solidFill>
                <a:latin typeface="Times New Roman" pitchFamily="18" charset="0"/>
              </a:rPr>
              <a:pPr algn="r" defTabSz="911225"/>
              <a:t>29</a:t>
            </a:fld>
            <a:endParaRPr lang="en-US" sz="1200">
              <a:solidFill>
                <a:schemeClr val="accent1"/>
              </a:solidFill>
              <a:latin typeface="Times New Roman" pitchFamily="18" charset="0"/>
            </a:endParaRPr>
          </a:p>
        </p:txBody>
      </p:sp>
      <p:sp>
        <p:nvSpPr>
          <p:cNvPr id="529412" name="Rectangle 2"/>
          <p:cNvSpPr>
            <a:spLocks noGrp="1" noRot="1" noChangeAspect="1" noChangeArrowheads="1" noTextEdit="1"/>
          </p:cNvSpPr>
          <p:nvPr>
            <p:ph type="sldImg"/>
          </p:nvPr>
        </p:nvSpPr>
        <p:spPr>
          <a:xfrm>
            <a:off x="884695" y="676410"/>
            <a:ext cx="5054708" cy="3446607"/>
          </a:xfrm>
          <a:ln/>
        </p:spPr>
      </p:sp>
      <p:sp>
        <p:nvSpPr>
          <p:cNvPr id="529413" name="Rectangle 3"/>
          <p:cNvSpPr>
            <a:spLocks noGrp="1" noChangeArrowheads="1"/>
          </p:cNvSpPr>
          <p:nvPr>
            <p:ph type="body" idx="1"/>
          </p:nvPr>
        </p:nvSpPr>
        <p:spPr>
          <a:xfrm>
            <a:off x="891153" y="4347509"/>
            <a:ext cx="5041793" cy="4120082"/>
          </a:xfrm>
          <a:noFill/>
          <a:ln/>
        </p:spPr>
        <p:txBody>
          <a:bodyPr lIns="91103" tIns="45551" rIns="91103" bIns="45551"/>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75AC6625-E894-4EAD-83C2-7AAF86C31570}" type="slidenum">
              <a:rPr lang="en-US" smtClean="0"/>
              <a:pPr/>
              <a:t>30</a:t>
            </a:fld>
            <a:endParaRPr lang="en-US" smtClean="0"/>
          </a:p>
        </p:txBody>
      </p:sp>
      <p:sp>
        <p:nvSpPr>
          <p:cNvPr id="530435" name="Rectangle 7"/>
          <p:cNvSpPr txBox="1">
            <a:spLocks noGrp="1" noChangeArrowheads="1"/>
          </p:cNvSpPr>
          <p:nvPr/>
        </p:nvSpPr>
        <p:spPr bwMode="auto">
          <a:xfrm>
            <a:off x="3855204" y="8695017"/>
            <a:ext cx="2968895" cy="448983"/>
          </a:xfrm>
          <a:prstGeom prst="rect">
            <a:avLst/>
          </a:prstGeom>
          <a:noFill/>
          <a:ln w="9525">
            <a:noFill/>
            <a:miter lim="800000"/>
            <a:headEnd/>
            <a:tailEnd/>
          </a:ln>
        </p:spPr>
        <p:txBody>
          <a:bodyPr lIns="91074" tIns="45537" rIns="91074" bIns="45537" anchor="b"/>
          <a:lstStyle/>
          <a:p>
            <a:pPr algn="r" defTabSz="911225"/>
            <a:fld id="{00F7E5D4-6285-48C5-B42A-B80554C85C8E}" type="slidenum">
              <a:rPr lang="en-US" sz="1200">
                <a:solidFill>
                  <a:schemeClr val="accent1"/>
                </a:solidFill>
                <a:latin typeface="Times New Roman" pitchFamily="18" charset="0"/>
              </a:rPr>
              <a:pPr algn="r" defTabSz="911225"/>
              <a:t>30</a:t>
            </a:fld>
            <a:endParaRPr lang="en-US" sz="1200">
              <a:solidFill>
                <a:schemeClr val="accent1"/>
              </a:solidFill>
              <a:latin typeface="Times New Roman" pitchFamily="18" charset="0"/>
            </a:endParaRPr>
          </a:p>
        </p:txBody>
      </p:sp>
      <p:sp>
        <p:nvSpPr>
          <p:cNvPr id="530436" name="Rectangle 2"/>
          <p:cNvSpPr>
            <a:spLocks noGrp="1" noRot="1" noChangeAspect="1" noChangeArrowheads="1" noTextEdit="1"/>
          </p:cNvSpPr>
          <p:nvPr>
            <p:ph type="sldImg"/>
          </p:nvPr>
        </p:nvSpPr>
        <p:spPr>
          <a:xfrm>
            <a:off x="883081" y="673476"/>
            <a:ext cx="5059551" cy="3449541"/>
          </a:xfrm>
          <a:ln/>
        </p:spPr>
      </p:sp>
      <p:sp>
        <p:nvSpPr>
          <p:cNvPr id="530437" name="Rectangle 3"/>
          <p:cNvSpPr>
            <a:spLocks noGrp="1" noChangeArrowheads="1"/>
          </p:cNvSpPr>
          <p:nvPr>
            <p:ph type="body" idx="1"/>
          </p:nvPr>
        </p:nvSpPr>
        <p:spPr>
          <a:xfrm>
            <a:off x="891153" y="4347509"/>
            <a:ext cx="5041793" cy="4123017"/>
          </a:xfrm>
          <a:noFill/>
          <a:ln/>
        </p:spPr>
        <p:txBody>
          <a:bodyPr lIns="91074" tIns="45537" rIns="91074" bIns="45537"/>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B1C519F1-D6F9-4D07-8C79-A0DE1E0A4D42}" type="slidenum">
              <a:rPr lang="en-US" smtClean="0">
                <a:latin typeface="Arial" pitchFamily="34" charset="0"/>
              </a:rPr>
              <a:pPr/>
              <a:t>36</a:t>
            </a:fld>
            <a:endParaRPr lang="en-US" smtClean="0">
              <a:latin typeface="Arial" pitchFamily="34" charset="0"/>
            </a:endParaRPr>
          </a:p>
        </p:txBody>
      </p:sp>
      <p:sp>
        <p:nvSpPr>
          <p:cNvPr id="531459" name="Rectangle 2"/>
          <p:cNvSpPr>
            <a:spLocks noRo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34452437-005A-4066-8E2F-B682F7667752}" type="slidenum">
              <a:rPr lang="en-US" smtClean="0">
                <a:latin typeface="Arial" pitchFamily="34" charset="0"/>
              </a:rPr>
              <a:pPr/>
              <a:t>2</a:t>
            </a:fld>
            <a:endParaRPr lang="en-US" smtClean="0">
              <a:latin typeface="Arial" pitchFamily="34" charset="0"/>
            </a:endParaRPr>
          </a:p>
        </p:txBody>
      </p:sp>
      <p:sp>
        <p:nvSpPr>
          <p:cNvPr id="514051" name="Rectangle 2"/>
          <p:cNvSpPr>
            <a:spLocks noRo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30289A45-E960-47AE-8DA5-B3C2D35BCDBB}" type="slidenum">
              <a:rPr lang="en-US" smtClean="0"/>
              <a:pPr/>
              <a:t>38</a:t>
            </a:fld>
            <a:endParaRPr lang="en-US" smtClean="0"/>
          </a:p>
        </p:txBody>
      </p:sp>
      <p:sp>
        <p:nvSpPr>
          <p:cNvPr id="532483" name="Rectangle 2"/>
          <p:cNvSpPr>
            <a:spLocks noGrp="1" noRot="1" noChangeAspect="1" noChangeArrowheads="1" noTextEdit="1"/>
          </p:cNvSpPr>
          <p:nvPr>
            <p:ph type="sldImg"/>
          </p:nvPr>
        </p:nvSpPr>
        <p:spPr>
          <a:xfrm>
            <a:off x="913754" y="685214"/>
            <a:ext cx="5030492" cy="3429000"/>
          </a:xfrm>
          <a:solidFill>
            <a:srgbClr val="FFFFFF"/>
          </a:solidFill>
          <a:ln/>
        </p:spPr>
      </p:sp>
      <p:sp>
        <p:nvSpPr>
          <p:cNvPr id="532484" name="Rectangle 3"/>
          <p:cNvSpPr>
            <a:spLocks noGrp="1"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EB6B0EB1-75F5-43BE-810C-302251B8C447}" type="slidenum">
              <a:rPr lang="en-US" smtClean="0">
                <a:latin typeface="Arial" pitchFamily="34" charset="0"/>
              </a:rPr>
              <a:pPr/>
              <a:t>43</a:t>
            </a:fld>
            <a:endParaRPr lang="en-US" smtClean="0">
              <a:latin typeface="Arial" pitchFamily="34" charset="0"/>
            </a:endParaRPr>
          </a:p>
        </p:txBody>
      </p:sp>
      <p:sp>
        <p:nvSpPr>
          <p:cNvPr id="533507" name="Rectangle 2"/>
          <p:cNvSpPr>
            <a:spLocks noRot="1" noChangeArrowheads="1" noTextEdit="1"/>
          </p:cNvSpPr>
          <p:nvPr>
            <p:ph type="sldImg"/>
          </p:nvPr>
        </p:nvSpPr>
        <p:spPr>
          <a:ln/>
        </p:spPr>
      </p:sp>
      <p:sp>
        <p:nvSpPr>
          <p:cNvPr id="5335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31D3DF29-0D17-4430-99C0-ED6074F84AE1}" type="slidenum">
              <a:rPr lang="en-US" smtClean="0"/>
              <a:pPr/>
              <a:t>44</a:t>
            </a:fld>
            <a:endParaRPr lang="en-US" smtClean="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26C2D497-D774-4C0B-A8AC-64CF54DE210A}" type="slidenum">
              <a:rPr lang="en-US" smtClean="0"/>
              <a:pPr/>
              <a:t>45</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DDD80B40-07F0-4E1D-B26C-314515DFB0E1}" type="slidenum">
              <a:rPr lang="en-US" smtClean="0">
                <a:latin typeface="Arial" pitchFamily="34" charset="0"/>
              </a:rPr>
              <a:pPr/>
              <a:t>52</a:t>
            </a:fld>
            <a:endParaRPr lang="en-US" smtClean="0">
              <a:latin typeface="Arial" pitchFamily="34" charset="0"/>
            </a:endParaRPr>
          </a:p>
        </p:txBody>
      </p:sp>
      <p:sp>
        <p:nvSpPr>
          <p:cNvPr id="536579" name="Rectangle 2"/>
          <p:cNvSpPr>
            <a:spLocks noRot="1" noChangeArrowheads="1" noTextEdit="1"/>
          </p:cNvSpPr>
          <p:nvPr>
            <p:ph type="sldImg"/>
          </p:nvPr>
        </p:nvSpPr>
        <p:spPr>
          <a:ln/>
        </p:spPr>
      </p:sp>
      <p:sp>
        <p:nvSpPr>
          <p:cNvPr id="536580" name="Rectangle 3"/>
          <p:cNvSpPr>
            <a:spLocks noGrp="1" noChangeArrowheads="1"/>
          </p:cNvSpPr>
          <p:nvPr>
            <p:ph type="body" idx="1"/>
          </p:nvPr>
        </p:nvSpPr>
        <p:spPr>
          <a:noFill/>
          <a:ln/>
        </p:spPr>
        <p:txBody>
          <a:bodyPr/>
          <a:lstStyle/>
          <a:p>
            <a:pPr eaLnBrk="1" hangingPunct="1"/>
            <a:endParaRPr lang="el-G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3"/>
          <p:cNvSpPr>
            <a:spLocks noGrp="1" noChangeArrowheads="1"/>
          </p:cNvSpPr>
          <p:nvPr>
            <p:ph type="dt" sz="quarter" idx="1"/>
          </p:nvPr>
        </p:nvSpPr>
        <p:spPr>
          <a:noFill/>
        </p:spPr>
        <p:txBody>
          <a:bodyPr/>
          <a:lstStyle/>
          <a:p>
            <a:r>
              <a:rPr lang="en-US" smtClean="0"/>
              <a:t>Jonghee Yoo</a:t>
            </a:r>
          </a:p>
        </p:txBody>
      </p:sp>
      <p:sp>
        <p:nvSpPr>
          <p:cNvPr id="537603" name="Rectangle 2"/>
          <p:cNvSpPr>
            <a:spLocks noChangeArrowheads="1" noTextEdit="1"/>
          </p:cNvSpPr>
          <p:nvPr>
            <p:ph type="sldImg"/>
          </p:nvPr>
        </p:nvSpPr>
        <p:spPr>
          <a:xfrm>
            <a:off x="913754" y="685214"/>
            <a:ext cx="5030492" cy="3429000"/>
          </a:xfrm>
          <a:solidFill>
            <a:srgbClr val="FFFFFF"/>
          </a:solidFill>
          <a:ln/>
        </p:spPr>
      </p:sp>
      <p:sp>
        <p:nvSpPr>
          <p:cNvPr id="537604"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3"/>
          <p:cNvSpPr>
            <a:spLocks noGrp="1" noChangeArrowheads="1"/>
          </p:cNvSpPr>
          <p:nvPr>
            <p:ph type="dt" sz="quarter" idx="1"/>
          </p:nvPr>
        </p:nvSpPr>
        <p:spPr>
          <a:noFill/>
        </p:spPr>
        <p:txBody>
          <a:bodyPr/>
          <a:lstStyle/>
          <a:p>
            <a:r>
              <a:rPr lang="en-US" smtClean="0"/>
              <a:t>Jonghee Yoo</a:t>
            </a:r>
          </a:p>
        </p:txBody>
      </p:sp>
      <p:sp>
        <p:nvSpPr>
          <p:cNvPr id="538627" name="Rectangle 2"/>
          <p:cNvSpPr>
            <a:spLocks noChangeArrowheads="1" noTextEdit="1"/>
          </p:cNvSpPr>
          <p:nvPr>
            <p:ph type="sldImg"/>
          </p:nvPr>
        </p:nvSpPr>
        <p:spPr>
          <a:xfrm>
            <a:off x="913754" y="685214"/>
            <a:ext cx="5030492" cy="3429000"/>
          </a:xfrm>
          <a:solidFill>
            <a:srgbClr val="FFFFFF"/>
          </a:solidFill>
          <a:ln/>
        </p:spPr>
      </p:sp>
      <p:sp>
        <p:nvSpPr>
          <p:cNvPr id="538628"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3"/>
          <p:cNvSpPr>
            <a:spLocks noGrp="1" noChangeArrowheads="1"/>
          </p:cNvSpPr>
          <p:nvPr>
            <p:ph type="dt" sz="quarter" idx="1"/>
          </p:nvPr>
        </p:nvSpPr>
        <p:spPr>
          <a:noFill/>
        </p:spPr>
        <p:txBody>
          <a:bodyPr/>
          <a:lstStyle/>
          <a:p>
            <a:r>
              <a:rPr lang="en-US" smtClean="0"/>
              <a:t>Jonghee Yoo</a:t>
            </a:r>
          </a:p>
        </p:txBody>
      </p:sp>
      <p:sp>
        <p:nvSpPr>
          <p:cNvPr id="539651" name="Rectangle 1026"/>
          <p:cNvSpPr>
            <a:spLocks noChangeArrowheads="1" noTextEdit="1"/>
          </p:cNvSpPr>
          <p:nvPr>
            <p:ph type="sldImg"/>
          </p:nvPr>
        </p:nvSpPr>
        <p:spPr>
          <a:xfrm>
            <a:off x="913754" y="685214"/>
            <a:ext cx="5030492" cy="3429000"/>
          </a:xfrm>
          <a:solidFill>
            <a:srgbClr val="FFFFFF"/>
          </a:solidFill>
          <a:ln/>
        </p:spPr>
      </p:sp>
      <p:sp>
        <p:nvSpPr>
          <p:cNvPr id="539652" name="Rectangle 1027"/>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3"/>
          <p:cNvSpPr>
            <a:spLocks noGrp="1" noChangeArrowheads="1"/>
          </p:cNvSpPr>
          <p:nvPr>
            <p:ph type="dt" sz="quarter" idx="1"/>
          </p:nvPr>
        </p:nvSpPr>
        <p:spPr>
          <a:noFill/>
        </p:spPr>
        <p:txBody>
          <a:bodyPr/>
          <a:lstStyle/>
          <a:p>
            <a:r>
              <a:rPr lang="en-US" smtClean="0"/>
              <a:t>Jonghee Yoo</a:t>
            </a:r>
          </a:p>
        </p:txBody>
      </p:sp>
      <p:sp>
        <p:nvSpPr>
          <p:cNvPr id="540675" name="Rectangle 2"/>
          <p:cNvSpPr>
            <a:spLocks noChangeArrowheads="1" noTextEdit="1"/>
          </p:cNvSpPr>
          <p:nvPr>
            <p:ph type="sldImg"/>
          </p:nvPr>
        </p:nvSpPr>
        <p:spPr>
          <a:xfrm>
            <a:off x="913754" y="685214"/>
            <a:ext cx="5030492" cy="3429000"/>
          </a:xfrm>
          <a:solidFill>
            <a:srgbClr val="FFFFFF"/>
          </a:solidFill>
          <a:ln/>
        </p:spPr>
      </p:sp>
      <p:sp>
        <p:nvSpPr>
          <p:cNvPr id="540676"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3"/>
          <p:cNvSpPr>
            <a:spLocks noGrp="1" noChangeArrowheads="1"/>
          </p:cNvSpPr>
          <p:nvPr>
            <p:ph type="dt" sz="quarter" idx="1"/>
          </p:nvPr>
        </p:nvSpPr>
        <p:spPr>
          <a:noFill/>
        </p:spPr>
        <p:txBody>
          <a:bodyPr/>
          <a:lstStyle/>
          <a:p>
            <a:r>
              <a:rPr lang="en-US" smtClean="0"/>
              <a:t>Jonghee Yoo</a:t>
            </a:r>
          </a:p>
        </p:txBody>
      </p:sp>
      <p:sp>
        <p:nvSpPr>
          <p:cNvPr id="541699" name="Rectangle 2"/>
          <p:cNvSpPr>
            <a:spLocks noChangeArrowheads="1" noTextEdit="1"/>
          </p:cNvSpPr>
          <p:nvPr>
            <p:ph type="sldImg"/>
          </p:nvPr>
        </p:nvSpPr>
        <p:spPr>
          <a:xfrm>
            <a:off x="913754" y="685214"/>
            <a:ext cx="5030492" cy="3429000"/>
          </a:xfrm>
          <a:solidFill>
            <a:srgbClr val="FFFFFF"/>
          </a:solidFill>
          <a:ln/>
        </p:spPr>
      </p:sp>
      <p:sp>
        <p:nvSpPr>
          <p:cNvPr id="541700"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A367DACA-255F-489B-B275-6D67C140D2D9}" type="slidenum">
              <a:rPr lang="en-US" smtClean="0">
                <a:latin typeface="Arial" pitchFamily="34" charset="0"/>
              </a:rPr>
              <a:pPr/>
              <a:t>4</a:t>
            </a:fld>
            <a:endParaRPr lang="en-US" smtClean="0">
              <a:latin typeface="Arial" pitchFamily="34" charset="0"/>
            </a:endParaRPr>
          </a:p>
        </p:txBody>
      </p:sp>
      <p:sp>
        <p:nvSpPr>
          <p:cNvPr id="515075" name="Rectangle 2"/>
          <p:cNvSpPr>
            <a:spLocks noRo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r>
              <a:rPr lang="en-US" smtClean="0">
                <a:latin typeface="Arial" pitchFamily="34" charset="0"/>
              </a:rPr>
              <a:t>Newton’s law can very reliably predict planetory velocities. However, on larger galaxy scale, observed velocity implies a lot of missing mass.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3"/>
          <p:cNvSpPr>
            <a:spLocks noGrp="1" noChangeArrowheads="1"/>
          </p:cNvSpPr>
          <p:nvPr>
            <p:ph type="dt" sz="quarter" idx="1"/>
          </p:nvPr>
        </p:nvSpPr>
        <p:spPr>
          <a:noFill/>
        </p:spPr>
        <p:txBody>
          <a:bodyPr/>
          <a:lstStyle/>
          <a:p>
            <a:r>
              <a:rPr lang="en-US" smtClean="0"/>
              <a:t>Jonghee Yoo</a:t>
            </a:r>
          </a:p>
        </p:txBody>
      </p:sp>
      <p:sp>
        <p:nvSpPr>
          <p:cNvPr id="542723" name="Rectangle 2"/>
          <p:cNvSpPr>
            <a:spLocks noChangeArrowheads="1" noTextEdit="1"/>
          </p:cNvSpPr>
          <p:nvPr>
            <p:ph type="sldImg"/>
          </p:nvPr>
        </p:nvSpPr>
        <p:spPr>
          <a:xfrm>
            <a:off x="913754" y="685214"/>
            <a:ext cx="5030492" cy="3429000"/>
          </a:xfrm>
          <a:solidFill>
            <a:srgbClr val="FFFFFF"/>
          </a:solidFill>
          <a:ln/>
        </p:spPr>
      </p:sp>
      <p:sp>
        <p:nvSpPr>
          <p:cNvPr id="542724"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3"/>
          <p:cNvSpPr>
            <a:spLocks noGrp="1" noChangeArrowheads="1"/>
          </p:cNvSpPr>
          <p:nvPr>
            <p:ph type="dt" sz="quarter" idx="1"/>
          </p:nvPr>
        </p:nvSpPr>
        <p:spPr>
          <a:noFill/>
        </p:spPr>
        <p:txBody>
          <a:bodyPr/>
          <a:lstStyle/>
          <a:p>
            <a:r>
              <a:rPr lang="en-US" smtClean="0"/>
              <a:t>Jonghee Yoo</a:t>
            </a:r>
          </a:p>
        </p:txBody>
      </p:sp>
      <p:sp>
        <p:nvSpPr>
          <p:cNvPr id="543747" name="Rectangle 2"/>
          <p:cNvSpPr>
            <a:spLocks noChangeArrowheads="1" noTextEdit="1"/>
          </p:cNvSpPr>
          <p:nvPr>
            <p:ph type="sldImg"/>
          </p:nvPr>
        </p:nvSpPr>
        <p:spPr>
          <a:xfrm>
            <a:off x="913754" y="685214"/>
            <a:ext cx="5030492" cy="3429000"/>
          </a:xfrm>
          <a:solidFill>
            <a:srgbClr val="FFFFFF"/>
          </a:solidFill>
          <a:ln/>
        </p:spPr>
      </p:sp>
      <p:sp>
        <p:nvSpPr>
          <p:cNvPr id="543748"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3"/>
          <p:cNvSpPr>
            <a:spLocks noGrp="1" noChangeArrowheads="1"/>
          </p:cNvSpPr>
          <p:nvPr>
            <p:ph type="dt" sz="quarter" idx="1"/>
          </p:nvPr>
        </p:nvSpPr>
        <p:spPr>
          <a:noFill/>
        </p:spPr>
        <p:txBody>
          <a:bodyPr/>
          <a:lstStyle/>
          <a:p>
            <a:r>
              <a:rPr lang="en-US" smtClean="0"/>
              <a:t>Jonghee Yoo</a:t>
            </a:r>
          </a:p>
        </p:txBody>
      </p:sp>
      <p:sp>
        <p:nvSpPr>
          <p:cNvPr id="544771" name="Rectangle 2"/>
          <p:cNvSpPr>
            <a:spLocks noChangeArrowheads="1" noTextEdit="1"/>
          </p:cNvSpPr>
          <p:nvPr>
            <p:ph type="sldImg"/>
          </p:nvPr>
        </p:nvSpPr>
        <p:spPr>
          <a:xfrm>
            <a:off x="913754" y="685214"/>
            <a:ext cx="5030492" cy="3429000"/>
          </a:xfrm>
          <a:solidFill>
            <a:srgbClr val="FFFFFF"/>
          </a:solidFill>
          <a:ln/>
        </p:spPr>
      </p:sp>
      <p:sp>
        <p:nvSpPr>
          <p:cNvPr id="544772"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3"/>
          <p:cNvSpPr>
            <a:spLocks noGrp="1" noChangeArrowheads="1"/>
          </p:cNvSpPr>
          <p:nvPr>
            <p:ph type="dt" sz="quarter" idx="1"/>
          </p:nvPr>
        </p:nvSpPr>
        <p:spPr>
          <a:noFill/>
        </p:spPr>
        <p:txBody>
          <a:bodyPr/>
          <a:lstStyle/>
          <a:p>
            <a:r>
              <a:rPr lang="en-US" smtClean="0"/>
              <a:t>Jonghee Yoo</a:t>
            </a:r>
          </a:p>
        </p:txBody>
      </p:sp>
      <p:sp>
        <p:nvSpPr>
          <p:cNvPr id="545795" name="Rectangle 2"/>
          <p:cNvSpPr>
            <a:spLocks noChangeArrowheads="1" noTextEdit="1"/>
          </p:cNvSpPr>
          <p:nvPr>
            <p:ph type="sldImg"/>
          </p:nvPr>
        </p:nvSpPr>
        <p:spPr>
          <a:xfrm>
            <a:off x="1143000" y="685800"/>
            <a:ext cx="4572000" cy="3429000"/>
          </a:xfrm>
          <a:solidFill>
            <a:srgbClr val="FFFFFF"/>
          </a:solidFill>
          <a:ln/>
        </p:spPr>
      </p:sp>
      <p:sp>
        <p:nvSpPr>
          <p:cNvPr id="545796"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3"/>
          <p:cNvSpPr>
            <a:spLocks noGrp="1" noChangeArrowheads="1"/>
          </p:cNvSpPr>
          <p:nvPr>
            <p:ph type="dt" sz="quarter" idx="1"/>
          </p:nvPr>
        </p:nvSpPr>
        <p:spPr>
          <a:noFill/>
        </p:spPr>
        <p:txBody>
          <a:bodyPr/>
          <a:lstStyle/>
          <a:p>
            <a:r>
              <a:rPr lang="en-US" smtClean="0"/>
              <a:t>Jonghee Yoo</a:t>
            </a:r>
          </a:p>
        </p:txBody>
      </p:sp>
      <p:sp>
        <p:nvSpPr>
          <p:cNvPr id="546819" name="Rectangle 1026"/>
          <p:cNvSpPr>
            <a:spLocks noChangeArrowheads="1" noTextEdit="1"/>
          </p:cNvSpPr>
          <p:nvPr>
            <p:ph type="sldImg"/>
          </p:nvPr>
        </p:nvSpPr>
        <p:spPr>
          <a:ln/>
        </p:spPr>
      </p:sp>
      <p:sp>
        <p:nvSpPr>
          <p:cNvPr id="546820"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3"/>
          <p:cNvSpPr>
            <a:spLocks noGrp="1" noChangeArrowheads="1"/>
          </p:cNvSpPr>
          <p:nvPr>
            <p:ph type="dt" sz="quarter" idx="1"/>
          </p:nvPr>
        </p:nvSpPr>
        <p:spPr>
          <a:noFill/>
        </p:spPr>
        <p:txBody>
          <a:bodyPr/>
          <a:lstStyle/>
          <a:p>
            <a:r>
              <a:rPr lang="en-US" smtClean="0"/>
              <a:t>Jonghee Yoo</a:t>
            </a:r>
          </a:p>
        </p:txBody>
      </p:sp>
      <p:sp>
        <p:nvSpPr>
          <p:cNvPr id="547843" name="Rectangle 2"/>
          <p:cNvSpPr>
            <a:spLocks noChangeArrowheads="1" noTextEdit="1"/>
          </p:cNvSpPr>
          <p:nvPr>
            <p:ph type="sldImg"/>
          </p:nvPr>
        </p:nvSpPr>
        <p:spPr>
          <a:xfrm>
            <a:off x="913754" y="685214"/>
            <a:ext cx="5030492" cy="3429000"/>
          </a:xfrm>
          <a:solidFill>
            <a:srgbClr val="FFFFFF"/>
          </a:solidFill>
          <a:ln/>
        </p:spPr>
      </p:sp>
      <p:sp>
        <p:nvSpPr>
          <p:cNvPr id="547844"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3"/>
          <p:cNvSpPr>
            <a:spLocks noGrp="1" noChangeArrowheads="1"/>
          </p:cNvSpPr>
          <p:nvPr>
            <p:ph type="dt" sz="quarter" idx="1"/>
          </p:nvPr>
        </p:nvSpPr>
        <p:spPr>
          <a:noFill/>
        </p:spPr>
        <p:txBody>
          <a:bodyPr/>
          <a:lstStyle/>
          <a:p>
            <a:r>
              <a:rPr lang="en-US" smtClean="0"/>
              <a:t>Jonghee Yoo</a:t>
            </a:r>
          </a:p>
        </p:txBody>
      </p:sp>
      <p:sp>
        <p:nvSpPr>
          <p:cNvPr id="548867" name="Rectangle 1026"/>
          <p:cNvSpPr>
            <a:spLocks noChangeArrowheads="1" noTextEdit="1"/>
          </p:cNvSpPr>
          <p:nvPr>
            <p:ph type="sldImg"/>
          </p:nvPr>
        </p:nvSpPr>
        <p:spPr>
          <a:xfrm>
            <a:off x="913754" y="685214"/>
            <a:ext cx="5030492" cy="3429000"/>
          </a:xfrm>
          <a:solidFill>
            <a:srgbClr val="FFFFFF"/>
          </a:solidFill>
          <a:ln/>
        </p:spPr>
      </p:sp>
      <p:sp>
        <p:nvSpPr>
          <p:cNvPr id="548868" name="Rectangle 1027"/>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3"/>
          <p:cNvSpPr>
            <a:spLocks noGrp="1" noChangeArrowheads="1"/>
          </p:cNvSpPr>
          <p:nvPr>
            <p:ph type="dt" sz="quarter" idx="1"/>
          </p:nvPr>
        </p:nvSpPr>
        <p:spPr>
          <a:noFill/>
        </p:spPr>
        <p:txBody>
          <a:bodyPr/>
          <a:lstStyle/>
          <a:p>
            <a:r>
              <a:rPr lang="en-US" smtClean="0"/>
              <a:t>Jonghee Yoo</a:t>
            </a:r>
          </a:p>
        </p:txBody>
      </p:sp>
      <p:sp>
        <p:nvSpPr>
          <p:cNvPr id="549891" name="Rectangle 2"/>
          <p:cNvSpPr>
            <a:spLocks noChangeArrowheads="1" noTextEdit="1"/>
          </p:cNvSpPr>
          <p:nvPr>
            <p:ph type="sldImg"/>
          </p:nvPr>
        </p:nvSpPr>
        <p:spPr>
          <a:xfrm>
            <a:off x="913754" y="685214"/>
            <a:ext cx="5030492" cy="3429000"/>
          </a:xfrm>
          <a:solidFill>
            <a:srgbClr val="FFFFFF"/>
          </a:solidFill>
          <a:ln/>
        </p:spPr>
      </p:sp>
      <p:sp>
        <p:nvSpPr>
          <p:cNvPr id="549892"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3"/>
          <p:cNvSpPr>
            <a:spLocks noGrp="1" noChangeArrowheads="1"/>
          </p:cNvSpPr>
          <p:nvPr>
            <p:ph type="dt" sz="quarter" idx="1"/>
          </p:nvPr>
        </p:nvSpPr>
        <p:spPr>
          <a:noFill/>
        </p:spPr>
        <p:txBody>
          <a:bodyPr/>
          <a:lstStyle/>
          <a:p>
            <a:r>
              <a:rPr lang="en-US" smtClean="0"/>
              <a:t>Jonghee Yoo</a:t>
            </a:r>
          </a:p>
        </p:txBody>
      </p:sp>
      <p:sp>
        <p:nvSpPr>
          <p:cNvPr id="550915" name="Rectangle 2"/>
          <p:cNvSpPr>
            <a:spLocks noChangeArrowheads="1" noTextEdit="1"/>
          </p:cNvSpPr>
          <p:nvPr>
            <p:ph type="sldImg"/>
          </p:nvPr>
        </p:nvSpPr>
        <p:spPr>
          <a:xfrm>
            <a:off x="913754" y="685214"/>
            <a:ext cx="5030492" cy="3429000"/>
          </a:xfrm>
          <a:solidFill>
            <a:srgbClr val="FFFFFF"/>
          </a:solidFill>
          <a:ln/>
        </p:spPr>
      </p:sp>
      <p:sp>
        <p:nvSpPr>
          <p:cNvPr id="550916"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3"/>
          <p:cNvSpPr>
            <a:spLocks noGrp="1" noChangeArrowheads="1"/>
          </p:cNvSpPr>
          <p:nvPr>
            <p:ph type="dt" sz="quarter" idx="1"/>
          </p:nvPr>
        </p:nvSpPr>
        <p:spPr>
          <a:noFill/>
        </p:spPr>
        <p:txBody>
          <a:bodyPr/>
          <a:lstStyle/>
          <a:p>
            <a:r>
              <a:rPr lang="en-US" smtClean="0"/>
              <a:t>Jonghee Yoo</a:t>
            </a:r>
          </a:p>
        </p:txBody>
      </p:sp>
      <p:sp>
        <p:nvSpPr>
          <p:cNvPr id="551939" name="Rectangle 2"/>
          <p:cNvSpPr>
            <a:spLocks noChangeArrowheads="1" noTextEdit="1"/>
          </p:cNvSpPr>
          <p:nvPr>
            <p:ph type="sldImg"/>
          </p:nvPr>
        </p:nvSpPr>
        <p:spPr>
          <a:xfrm>
            <a:off x="913754" y="685214"/>
            <a:ext cx="5030492" cy="3429000"/>
          </a:xfrm>
          <a:solidFill>
            <a:srgbClr val="FFFFFF"/>
          </a:solidFill>
          <a:ln/>
        </p:spPr>
      </p:sp>
      <p:sp>
        <p:nvSpPr>
          <p:cNvPr id="551940"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BAA66984-20F6-4E74-BB62-B36B8102FBCB}" type="slidenum">
              <a:rPr lang="en-US" smtClean="0"/>
              <a:pPr/>
              <a:t>5</a:t>
            </a:fld>
            <a:endParaRPr lang="en-US" smtClean="0"/>
          </a:p>
        </p:txBody>
      </p:sp>
      <p:sp>
        <p:nvSpPr>
          <p:cNvPr id="516099" name="Rectangle 2"/>
          <p:cNvSpPr>
            <a:spLocks noGrp="1" noRot="1" noChangeAspect="1" noChangeArrowheads="1" noTextEdit="1"/>
          </p:cNvSpPr>
          <p:nvPr>
            <p:ph type="sldImg"/>
          </p:nvPr>
        </p:nvSpPr>
        <p:spPr>
          <a:xfrm>
            <a:off x="913754" y="685214"/>
            <a:ext cx="5030492" cy="3429000"/>
          </a:xfrm>
          <a:solidFill>
            <a:srgbClr val="FFFFFF"/>
          </a:solidFill>
          <a:ln/>
        </p:spPr>
      </p:sp>
      <p:sp>
        <p:nvSpPr>
          <p:cNvPr id="516100" name="Rectangle 3"/>
          <p:cNvSpPr>
            <a:spLocks noGrp="1"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3"/>
          <p:cNvSpPr>
            <a:spLocks noGrp="1" noChangeArrowheads="1"/>
          </p:cNvSpPr>
          <p:nvPr>
            <p:ph type="dt" sz="quarter" idx="1"/>
          </p:nvPr>
        </p:nvSpPr>
        <p:spPr>
          <a:noFill/>
        </p:spPr>
        <p:txBody>
          <a:bodyPr/>
          <a:lstStyle/>
          <a:p>
            <a:r>
              <a:rPr lang="en-US" smtClean="0"/>
              <a:t>Jonghee Yoo</a:t>
            </a:r>
          </a:p>
        </p:txBody>
      </p:sp>
      <p:sp>
        <p:nvSpPr>
          <p:cNvPr id="552963" name="Rectangle 2"/>
          <p:cNvSpPr>
            <a:spLocks noChangeArrowheads="1" noTextEdit="1"/>
          </p:cNvSpPr>
          <p:nvPr>
            <p:ph type="sldImg"/>
          </p:nvPr>
        </p:nvSpPr>
        <p:spPr>
          <a:xfrm>
            <a:off x="913754" y="685214"/>
            <a:ext cx="5030492" cy="3429000"/>
          </a:xfrm>
          <a:solidFill>
            <a:srgbClr val="FFFFFF"/>
          </a:solidFill>
          <a:ln/>
        </p:spPr>
      </p:sp>
      <p:sp>
        <p:nvSpPr>
          <p:cNvPr id="552964"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3"/>
          <p:cNvSpPr>
            <a:spLocks noGrp="1" noChangeArrowheads="1"/>
          </p:cNvSpPr>
          <p:nvPr>
            <p:ph type="dt" sz="quarter" idx="1"/>
          </p:nvPr>
        </p:nvSpPr>
        <p:spPr>
          <a:noFill/>
        </p:spPr>
        <p:txBody>
          <a:bodyPr/>
          <a:lstStyle/>
          <a:p>
            <a:r>
              <a:rPr lang="en-US" smtClean="0"/>
              <a:t>Jonghee Yoo</a:t>
            </a:r>
          </a:p>
        </p:txBody>
      </p:sp>
      <p:sp>
        <p:nvSpPr>
          <p:cNvPr id="553987" name="Rectangle 2"/>
          <p:cNvSpPr>
            <a:spLocks noChangeArrowheads="1" noTextEdit="1"/>
          </p:cNvSpPr>
          <p:nvPr>
            <p:ph type="sldImg"/>
          </p:nvPr>
        </p:nvSpPr>
        <p:spPr>
          <a:xfrm>
            <a:off x="913754" y="685214"/>
            <a:ext cx="5030492" cy="3429000"/>
          </a:xfrm>
          <a:solidFill>
            <a:srgbClr val="FFFFFF"/>
          </a:solidFill>
          <a:ln/>
        </p:spPr>
      </p:sp>
      <p:sp>
        <p:nvSpPr>
          <p:cNvPr id="553988"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3"/>
          <p:cNvSpPr>
            <a:spLocks noGrp="1" noChangeArrowheads="1"/>
          </p:cNvSpPr>
          <p:nvPr>
            <p:ph type="dt" sz="quarter" idx="1"/>
          </p:nvPr>
        </p:nvSpPr>
        <p:spPr>
          <a:noFill/>
        </p:spPr>
        <p:txBody>
          <a:bodyPr/>
          <a:lstStyle/>
          <a:p>
            <a:r>
              <a:rPr lang="en-US" smtClean="0"/>
              <a:t>Jonghee Yoo</a:t>
            </a:r>
          </a:p>
        </p:txBody>
      </p:sp>
      <p:sp>
        <p:nvSpPr>
          <p:cNvPr id="555011" name="Rectangle 2"/>
          <p:cNvSpPr>
            <a:spLocks noChangeArrowheads="1" noTextEdit="1"/>
          </p:cNvSpPr>
          <p:nvPr>
            <p:ph type="sldImg"/>
          </p:nvPr>
        </p:nvSpPr>
        <p:spPr>
          <a:xfrm>
            <a:off x="913754" y="685214"/>
            <a:ext cx="5030492" cy="3429000"/>
          </a:xfrm>
          <a:solidFill>
            <a:srgbClr val="FFFFFF"/>
          </a:solidFill>
          <a:ln/>
        </p:spPr>
      </p:sp>
      <p:sp>
        <p:nvSpPr>
          <p:cNvPr id="555012"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3"/>
          <p:cNvSpPr>
            <a:spLocks noGrp="1" noChangeArrowheads="1"/>
          </p:cNvSpPr>
          <p:nvPr>
            <p:ph type="dt" sz="quarter" idx="1"/>
          </p:nvPr>
        </p:nvSpPr>
        <p:spPr>
          <a:noFill/>
        </p:spPr>
        <p:txBody>
          <a:bodyPr/>
          <a:lstStyle/>
          <a:p>
            <a:r>
              <a:rPr lang="en-US" smtClean="0"/>
              <a:t>Jonghee Yoo</a:t>
            </a:r>
          </a:p>
        </p:txBody>
      </p:sp>
      <p:sp>
        <p:nvSpPr>
          <p:cNvPr id="556035" name="Rectangle 2"/>
          <p:cNvSpPr>
            <a:spLocks noChangeArrowheads="1" noTextEdit="1"/>
          </p:cNvSpPr>
          <p:nvPr>
            <p:ph type="sldImg"/>
          </p:nvPr>
        </p:nvSpPr>
        <p:spPr>
          <a:xfrm>
            <a:off x="913754" y="685214"/>
            <a:ext cx="5030492" cy="3429000"/>
          </a:xfrm>
          <a:solidFill>
            <a:srgbClr val="FFFFFF"/>
          </a:solidFill>
          <a:ln/>
        </p:spPr>
      </p:sp>
      <p:sp>
        <p:nvSpPr>
          <p:cNvPr id="556036"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3"/>
          <p:cNvSpPr>
            <a:spLocks noGrp="1" noChangeArrowheads="1"/>
          </p:cNvSpPr>
          <p:nvPr>
            <p:ph type="dt" sz="quarter" idx="1"/>
          </p:nvPr>
        </p:nvSpPr>
        <p:spPr>
          <a:noFill/>
        </p:spPr>
        <p:txBody>
          <a:bodyPr/>
          <a:lstStyle/>
          <a:p>
            <a:r>
              <a:rPr lang="en-US" smtClean="0"/>
              <a:t>Jonghee Yoo</a:t>
            </a:r>
          </a:p>
        </p:txBody>
      </p:sp>
      <p:sp>
        <p:nvSpPr>
          <p:cNvPr id="557059" name="Rectangle 2"/>
          <p:cNvSpPr>
            <a:spLocks noChangeArrowheads="1" noTextEdit="1"/>
          </p:cNvSpPr>
          <p:nvPr>
            <p:ph type="sldImg"/>
          </p:nvPr>
        </p:nvSpPr>
        <p:spPr>
          <a:xfrm>
            <a:off x="913754" y="685214"/>
            <a:ext cx="5030492" cy="3429000"/>
          </a:xfrm>
          <a:solidFill>
            <a:srgbClr val="FFFFFF"/>
          </a:solidFill>
          <a:ln/>
        </p:spPr>
      </p:sp>
      <p:sp>
        <p:nvSpPr>
          <p:cNvPr id="557060"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3"/>
          <p:cNvSpPr>
            <a:spLocks noGrp="1" noChangeArrowheads="1"/>
          </p:cNvSpPr>
          <p:nvPr>
            <p:ph type="dt" sz="quarter" idx="1"/>
          </p:nvPr>
        </p:nvSpPr>
        <p:spPr>
          <a:noFill/>
        </p:spPr>
        <p:txBody>
          <a:bodyPr/>
          <a:lstStyle/>
          <a:p>
            <a:r>
              <a:rPr lang="en-US" smtClean="0"/>
              <a:t>Jonghee Yoo</a:t>
            </a:r>
          </a:p>
        </p:txBody>
      </p:sp>
      <p:sp>
        <p:nvSpPr>
          <p:cNvPr id="517123" name="Rectangle 2"/>
          <p:cNvSpPr>
            <a:spLocks noChangeArrowheads="1" noTextEdit="1"/>
          </p:cNvSpPr>
          <p:nvPr>
            <p:ph type="sldImg"/>
          </p:nvPr>
        </p:nvSpPr>
        <p:spPr>
          <a:xfrm>
            <a:off x="913754" y="685214"/>
            <a:ext cx="5030492" cy="3429000"/>
          </a:xfrm>
          <a:solidFill>
            <a:srgbClr val="FFFFFF"/>
          </a:solidFill>
          <a:ln/>
        </p:spPr>
      </p:sp>
      <p:sp>
        <p:nvSpPr>
          <p:cNvPr id="517124" name="Rectangle 3"/>
          <p:cNvSpPr>
            <a:spLocks noChangeArrowheads="1"/>
          </p:cNvSpPr>
          <p:nvPr>
            <p:ph type="body" idx="1"/>
          </p:nvPr>
        </p:nvSpPr>
        <p:spPr>
          <a:xfrm>
            <a:off x="913754" y="4343106"/>
            <a:ext cx="5030492" cy="4115681"/>
          </a:xfrm>
          <a:solidFill>
            <a:srgbClr val="FFFFFF"/>
          </a:solidFill>
          <a:ln>
            <a:solidFill>
              <a:srgbClr val="000000"/>
            </a:solid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625542B3-329C-4BCE-80A9-3F91044CF12E}" type="slidenum">
              <a:rPr lang="en-US" smtClean="0">
                <a:latin typeface="Arial" pitchFamily="34" charset="0"/>
              </a:rPr>
              <a:pPr/>
              <a:t>7</a:t>
            </a:fld>
            <a:endParaRPr lang="en-US" smtClean="0">
              <a:latin typeface="Arial" pitchFamily="34" charset="0"/>
            </a:endParaRPr>
          </a:p>
        </p:txBody>
      </p:sp>
      <p:sp>
        <p:nvSpPr>
          <p:cNvPr id="518147" name="Rectangle 2"/>
          <p:cNvSpPr>
            <a:spLocks noRo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76F1D54A-56A7-4448-AC1B-369E5ABB2CBA}" type="slidenum">
              <a:rPr lang="en-US" smtClean="0">
                <a:latin typeface="Arial" pitchFamily="34" charset="0"/>
              </a:rPr>
              <a:pPr/>
              <a:t>10</a:t>
            </a:fld>
            <a:endParaRPr lang="en-US" smtClean="0">
              <a:latin typeface="Arial" pitchFamily="34" charset="0"/>
            </a:endParaRPr>
          </a:p>
        </p:txBody>
      </p:sp>
      <p:sp>
        <p:nvSpPr>
          <p:cNvPr id="519171" name="Rectangle 2"/>
          <p:cNvSpPr>
            <a:spLocks noRo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spect="1" noChangeArrowheads="1" noTextEdit="1"/>
          </p:cNvSpPr>
          <p:nvPr>
            <p:ph type="sldImg"/>
          </p:nvPr>
        </p:nvSpPr>
        <p:spPr>
          <a:xfrm>
            <a:off x="884695" y="676410"/>
            <a:ext cx="5054708" cy="3446607"/>
          </a:xfrm>
          <a:ln/>
        </p:spPr>
      </p:sp>
      <p:sp>
        <p:nvSpPr>
          <p:cNvPr id="520195" name="Rectangle 3"/>
          <p:cNvSpPr>
            <a:spLocks noGrp="1" noChangeArrowheads="1"/>
          </p:cNvSpPr>
          <p:nvPr>
            <p:ph type="body" idx="1"/>
          </p:nvPr>
        </p:nvSpPr>
        <p:spPr>
          <a:xfrm>
            <a:off x="891153" y="4347509"/>
            <a:ext cx="5041793" cy="4120082"/>
          </a:xfrm>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noTextEdit="1"/>
          </p:cNvSpPr>
          <p:nvPr>
            <p:ph type="sldImg"/>
          </p:nvPr>
        </p:nvSpPr>
        <p:spPr>
          <a:xfrm>
            <a:off x="884695" y="676410"/>
            <a:ext cx="5054708" cy="3446607"/>
          </a:xfrm>
          <a:ln/>
        </p:spPr>
      </p:sp>
      <p:sp>
        <p:nvSpPr>
          <p:cNvPr id="521219" name="Rectangle 3"/>
          <p:cNvSpPr>
            <a:spLocks noGrp="1" noChangeArrowheads="1"/>
          </p:cNvSpPr>
          <p:nvPr>
            <p:ph type="body" idx="1"/>
          </p:nvPr>
        </p:nvSpPr>
        <p:spPr>
          <a:xfrm>
            <a:off x="891153" y="4347509"/>
            <a:ext cx="5041793" cy="4120082"/>
          </a:xfrm>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C1F34F8-8506-4997-91A2-8E869283CC8F}" type="datetimeFigureOut">
              <a:rPr lang="en-GB" smtClean="0"/>
              <a:t>08/03/2011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1F34F8-8506-4997-91A2-8E869283CC8F}" type="datetimeFigureOut">
              <a:rPr lang="en-GB" smtClean="0"/>
              <a:t>08/03/2011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1F34F8-8506-4997-91A2-8E869283CC8F}" type="datetimeFigureOut">
              <a:rPr lang="en-GB" smtClean="0"/>
              <a:t>08/03/2011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0FD45C8C-319B-4276-B6EB-6576308C43E6}"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81CA357-9CBD-4F0F-925A-B631E3B4111C}"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204788" y="6307138"/>
            <a:ext cx="8734425" cy="314325"/>
          </a:xfrm>
          <a:prstGeom prst="rect">
            <a:avLst/>
          </a:prstGeom>
          <a:noFill/>
          <a:ln w="9525">
            <a:noFill/>
            <a:miter lim="800000"/>
            <a:headEnd/>
            <a:tailEnd/>
          </a:ln>
        </p:spPr>
      </p:pic>
      <p:sp>
        <p:nvSpPr>
          <p:cNvPr id="9219" name="Rectangle 3"/>
          <p:cNvSpPr>
            <a:spLocks noGrp="1" noChangeArrowheads="1"/>
          </p:cNvSpPr>
          <p:nvPr>
            <p:ph type="ctrTitle"/>
          </p:nvPr>
        </p:nvSpPr>
        <p:spPr>
          <a:xfrm>
            <a:off x="685800" y="2946400"/>
            <a:ext cx="7772400" cy="1143000"/>
          </a:xfrm>
        </p:spPr>
        <p:txBody>
          <a:bodyPr/>
          <a:lstStyle>
            <a:lvl1pPr>
              <a:defRPr/>
            </a:lvl1pPr>
          </a:lstStyle>
          <a:p>
            <a:r>
              <a:rPr lang="en-US"/>
              <a:t>Click to edit Master 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C1F34F8-8506-4997-91A2-8E869283CC8F}" type="datetimeFigureOut">
              <a:rPr lang="en-GB" smtClean="0"/>
              <a:t>08/03/2011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1F34F8-8506-4997-91A2-8E869283CC8F}" type="datetimeFigureOut">
              <a:rPr lang="en-GB" smtClean="0"/>
              <a:t>08/03/2011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C1F34F8-8506-4997-91A2-8E869283CC8F}" type="datetimeFigureOut">
              <a:rPr lang="en-GB" smtClean="0"/>
              <a:t>08/03/2011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C1F34F8-8506-4997-91A2-8E869283CC8F}" type="datetimeFigureOut">
              <a:rPr lang="en-GB" smtClean="0"/>
              <a:t>08/03/2011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C1F34F8-8506-4997-91A2-8E869283CC8F}" type="datetimeFigureOut">
              <a:rPr lang="en-GB" smtClean="0"/>
              <a:t>08/03/2011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F34F8-8506-4997-91A2-8E869283CC8F}" type="datetimeFigureOut">
              <a:rPr lang="en-GB" smtClean="0"/>
              <a:t>08/03/2011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F34F8-8506-4997-91A2-8E869283CC8F}" type="datetimeFigureOut">
              <a:rPr lang="en-GB" smtClean="0"/>
              <a:t>08/03/2011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1F34F8-8506-4997-91A2-8E869283CC8F}" type="datetimeFigureOut">
              <a:rPr lang="en-GB" smtClean="0"/>
              <a:t>08/03/2011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963112-A4AC-44A6-96D1-CDC3DB12203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F34F8-8506-4997-91A2-8E869283CC8F}" type="datetimeFigureOut">
              <a:rPr lang="en-GB" smtClean="0"/>
              <a:t>08/03/2011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63112-A4AC-44A6-96D1-CDC3DB12203B}"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lbl.gov/Science-Articles/Archive/sabl/2006/Oct/3.html" TargetMode="External"/><Relationship Id="rId1" Type="http://schemas.openxmlformats.org/officeDocument/2006/relationships/slideLayout" Target="../slideLayouts/slideLayout2.xml"/><Relationship Id="rId5" Type="http://schemas.openxmlformats.org/officeDocument/2006/relationships/hyperlink" Target="http://en.wikipedia.org/"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lbl.gov/Science-Articles/Archive/sabl/2006/Oct/3.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weltmaschine.d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link.aps.org/abstract/PRL/v97/e131801" TargetMode="External"/><Relationship Id="rId1" Type="http://schemas.openxmlformats.org/officeDocument/2006/relationships/slideLayout" Target="../slideLayouts/slideLayout2.xml"/><Relationship Id="rId4" Type="http://schemas.openxmlformats.org/officeDocument/2006/relationships/hyperlink" Target="http://www.physics.ucla.edu/hep/dm10/talks/carosi.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3" Type="http://schemas.openxmlformats.org/officeDocument/2006/relationships/hyperlink" Target="http://physics.aps.org/viewpoint-for/10.1103/PhysRevLett.103.251601" TargetMode="External"/><Relationship Id="rId2" Type="http://schemas.openxmlformats.org/officeDocument/2006/relationships/hyperlink" Target="http://physics.aps.org/view_image/3187/large/1"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www.pa.msu.edu/conf/wwnd2010/talks/kharzeev.pdf" TargetMode="External"/><Relationship Id="rId4" Type="http://schemas.openxmlformats.org/officeDocument/2006/relationships/hyperlink" Target="http://www.bnl.gov/today/story.asp?ITEM_NO=1588"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hyperlink" Target="http://prola.aps.org/pdf/PR/v81/i5/p899_1" TargetMode="External"/><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oleObject" Target="../embeddings/oleObject17.bin"/></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mpi-hd.mpg.de/gerda/lngs08/lngs08_slides/wednes/LNGS08axionsearch.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3" Type="http://schemas.openxmlformats.org/officeDocument/2006/relationships/hyperlink" Target="http://www.mpi-hd.mpg.de/gerda/lngs08/lngs08_slides/wednes/LNGS08axionsearch.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hyperlink" Target="http://www.solarviews.com/eng/sun.ht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22.xml"/><Relationship Id="rId7" Type="http://schemas.openxmlformats.org/officeDocument/2006/relationships/image" Target="../media/image69.jpe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oleObject" Target="../embeddings/oleObject18.bin"/><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hyperlink" Target="http://prd.aps.org/pdf/PRD/v16/i6/p1791_1" TargetMode="External"/><Relationship Id="rId5" Type="http://schemas.openxmlformats.org/officeDocument/2006/relationships/image" Target="../media/image73.png"/><Relationship Id="rId4" Type="http://schemas.openxmlformats.org/officeDocument/2006/relationships/hyperlink" Target="http://prl.aps.org/pdf/PRL/v38/i25/p1440_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prl.aps.org/pdf/PRL/v40/i5/p279_1" TargetMode="External"/><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hyperlink" Target="http://prl.aps.org/abstract/PRL/v40/i4/p223_1" TargetMode="Externa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prl.aps.org/pdf/PRL/v51/i16/p1415_1" TargetMode="External"/><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mpi-hd.mpg.de/gerda/lngs08/lngs08_slides/wednes/LNGS08axionsearch.pdf"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82.png"/><Relationship Id="rId4" Type="http://schemas.openxmlformats.org/officeDocument/2006/relationships/oleObject" Target="../embeddings/oleObject20.bin"/></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dx.doi.org/10.1016/S0370-2693(98)00183-X"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hyperlink" Target="http://www.mpi-hd.mpg.de/gerda/lngs08/lngs08_slides/wednes/LNGS08axionsearch.pdf"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http://www.mpi-hd.mpg.de/gerda/lngs08/lngs08_slides/wednes/LNGS08axionsearch.pdf" TargetMode="External"/><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dx.doi.org/10.1016/S0370-2693(98)00183-X"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prl.aps.org/pdf/PRL/v81/i23/p5068_1"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hyperlink" Target="http://prl.aps.org/abstract/PRL/v102/i1/e01130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prl.aps.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0.wmf"/><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www.physik.unizh.ch/groups/groupbaudis/darkmatter/conf_proceedings/idm08_proceedings_tbruch_solaraxion.pdf"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123.png"/><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xmm.esac.esa.int/external/xmm_user_support/documentation/technical/RG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www.physics.ucla.edu/hep/dm10/talks/carosi.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584325" y="1341438"/>
            <a:ext cx="184150" cy="260350"/>
          </a:xfrm>
          <a:prstGeom prst="rect">
            <a:avLst/>
          </a:prstGeom>
          <a:noFill/>
          <a:ln w="9525">
            <a:noFill/>
            <a:miter lim="800000"/>
            <a:headEnd/>
            <a:tailEnd/>
          </a:ln>
        </p:spPr>
        <p:txBody>
          <a:bodyPr wrap="none">
            <a:spAutoFit/>
          </a:bodyPr>
          <a:lstStyle/>
          <a:p>
            <a:endParaRPr lang="en-US" baseline="-20000"/>
          </a:p>
        </p:txBody>
      </p:sp>
      <p:grpSp>
        <p:nvGrpSpPr>
          <p:cNvPr id="2" name="Group 9"/>
          <p:cNvGrpSpPr>
            <a:grpSpLocks/>
          </p:cNvGrpSpPr>
          <p:nvPr/>
        </p:nvGrpSpPr>
        <p:grpSpPr bwMode="auto">
          <a:xfrm>
            <a:off x="0" y="304800"/>
            <a:ext cx="9144000" cy="6477000"/>
            <a:chOff x="0" y="304800"/>
            <a:chExt cx="9144000" cy="6477000"/>
          </a:xfrm>
        </p:grpSpPr>
        <p:grpSp>
          <p:nvGrpSpPr>
            <p:cNvPr id="3" name="Group 3"/>
            <p:cNvGrpSpPr>
              <a:grpSpLocks/>
            </p:cNvGrpSpPr>
            <p:nvPr/>
          </p:nvGrpSpPr>
          <p:grpSpPr bwMode="auto">
            <a:xfrm>
              <a:off x="0" y="304800"/>
              <a:ext cx="9144000" cy="6477000"/>
              <a:chOff x="240" y="240"/>
              <a:chExt cx="5760" cy="4080"/>
            </a:xfrm>
          </p:grpSpPr>
          <p:sp>
            <p:nvSpPr>
              <p:cNvPr id="1661956" name="Text Box 4"/>
              <p:cNvSpPr txBox="1">
                <a:spLocks noChangeArrowheads="1"/>
              </p:cNvSpPr>
              <p:nvPr/>
            </p:nvSpPr>
            <p:spPr bwMode="auto">
              <a:xfrm>
                <a:off x="240" y="240"/>
                <a:ext cx="5760" cy="795"/>
              </a:xfrm>
              <a:prstGeom prst="rect">
                <a:avLst/>
              </a:prstGeom>
              <a:solidFill>
                <a:srgbClr val="66FFFF"/>
              </a:solidFill>
              <a:ln w="19050">
                <a:solidFill>
                  <a:srgbClr val="CC0000"/>
                </a:solidFill>
                <a:miter lim="800000"/>
                <a:headEnd/>
                <a:tailEnd/>
              </a:ln>
              <a:effectLst/>
            </p:spPr>
            <p:txBody>
              <a:bodyPr>
                <a:spAutoFit/>
              </a:bodyPr>
              <a:lstStyle/>
              <a:p>
                <a:pPr algn="just">
                  <a:defRPr/>
                </a:pPr>
                <a:r>
                  <a:rPr lang="en-GB" sz="2800" dirty="0">
                    <a:solidFill>
                      <a:srgbClr val="0000CC"/>
                    </a:solidFill>
                  </a:rPr>
                  <a:t>Experimental Search for Physics beyond the SM: </a:t>
                </a:r>
              </a:p>
              <a:p>
                <a:pPr algn="just">
                  <a:defRPr/>
                </a:pPr>
                <a:r>
                  <a:rPr lang="en-GB" sz="2400" dirty="0"/>
                  <a:t>Strong CP (non-)Violation, EDMs</a:t>
                </a:r>
                <a:r>
                  <a:rPr lang="en-GB" sz="2400"/>
                  <a:t>, Axions</a:t>
                </a:r>
                <a:r>
                  <a:rPr lang="en-GB" sz="2400" dirty="0"/>
                  <a:t> / hidden Photons, and other beyond the SM particles from the Sun.</a:t>
                </a:r>
                <a:endParaRPr lang="en-US" dirty="0">
                  <a:solidFill>
                    <a:srgbClr val="0000CC"/>
                  </a:solidFill>
                  <a:effectLst>
                    <a:outerShdw blurRad="38100" dist="38100" dir="2700000" algn="tl">
                      <a:srgbClr val="C0C0C0"/>
                    </a:outerShdw>
                  </a:effectLst>
                  <a:latin typeface="Arial" charset="0"/>
                </a:endParaRPr>
              </a:p>
            </p:txBody>
          </p:sp>
          <p:grpSp>
            <p:nvGrpSpPr>
              <p:cNvPr id="4" name="Group 5"/>
              <p:cNvGrpSpPr>
                <a:grpSpLocks/>
              </p:cNvGrpSpPr>
              <p:nvPr/>
            </p:nvGrpSpPr>
            <p:grpSpPr bwMode="auto">
              <a:xfrm>
                <a:off x="1007" y="1008"/>
                <a:ext cx="4897" cy="3312"/>
                <a:chOff x="1007" y="1008"/>
                <a:chExt cx="4897" cy="3312"/>
              </a:xfrm>
            </p:grpSpPr>
            <p:sp>
              <p:nvSpPr>
                <p:cNvPr id="1661958" name="Text Box 6"/>
                <p:cNvSpPr txBox="1">
                  <a:spLocks noChangeArrowheads="1"/>
                </p:cNvSpPr>
                <p:nvPr/>
              </p:nvSpPr>
              <p:spPr bwMode="auto">
                <a:xfrm>
                  <a:off x="1248" y="1008"/>
                  <a:ext cx="4656" cy="1357"/>
                </a:xfrm>
                <a:prstGeom prst="rect">
                  <a:avLst/>
                </a:prstGeom>
                <a:noFill/>
                <a:ln w="9525">
                  <a:noFill/>
                  <a:miter lim="800000"/>
                  <a:headEnd/>
                  <a:tailEnd/>
                </a:ln>
                <a:effectLst/>
              </p:spPr>
              <p:txBody>
                <a:bodyPr>
                  <a:spAutoFit/>
                </a:bodyPr>
                <a:lstStyle/>
                <a:p>
                  <a:pPr>
                    <a:defRPr/>
                  </a:pPr>
                  <a:r>
                    <a:rPr lang="en-US" sz="2400" i="1" dirty="0">
                      <a:effectLst>
                        <a:outerShdw blurRad="38100" dist="38100" dir="2700000" algn="tl">
                          <a:srgbClr val="FFFFFF"/>
                        </a:outerShdw>
                      </a:effectLst>
                      <a:latin typeface="Arial" charset="0"/>
                    </a:rPr>
                    <a:t>                </a:t>
                  </a:r>
                </a:p>
                <a:p>
                  <a:pPr>
                    <a:defRPr/>
                  </a:pPr>
                  <a:r>
                    <a:rPr lang="en-US" sz="2400" i="1" dirty="0">
                      <a:effectLst>
                        <a:outerShdw blurRad="38100" dist="38100" dir="2700000" algn="tl">
                          <a:srgbClr val="FFFFFF"/>
                        </a:outerShdw>
                      </a:effectLst>
                      <a:latin typeface="Arial" charset="0"/>
                    </a:rPr>
                    <a:t>                     K. Zioutas</a:t>
                  </a:r>
                </a:p>
                <a:p>
                  <a:pPr>
                    <a:defRPr/>
                  </a:pPr>
                  <a:endParaRPr lang="en-US" sz="1400" i="1" dirty="0">
                    <a:effectLst>
                      <a:outerShdw blurRad="38100" dist="38100" dir="2700000" algn="tl">
                        <a:srgbClr val="FFFFFF"/>
                      </a:outerShdw>
                    </a:effectLst>
                    <a:latin typeface="Arial" charset="0"/>
                  </a:endParaRPr>
                </a:p>
                <a:p>
                  <a:pPr>
                    <a:defRPr/>
                  </a:pPr>
                  <a:r>
                    <a:rPr lang="en-US" sz="2400" dirty="0">
                      <a:effectLst>
                        <a:outerShdw blurRad="38100" dist="38100" dir="2700000" algn="tl">
                          <a:srgbClr val="FFFFFF"/>
                        </a:outerShdw>
                      </a:effectLst>
                      <a:latin typeface="Arial" charset="0"/>
                    </a:rPr>
                    <a:t>         University of </a:t>
                  </a:r>
                  <a:r>
                    <a:rPr lang="en-US" sz="2400" dirty="0" err="1">
                      <a:effectLst>
                        <a:outerShdw blurRad="38100" dist="38100" dir="2700000" algn="tl">
                          <a:srgbClr val="FFFFFF"/>
                        </a:outerShdw>
                      </a:effectLst>
                      <a:latin typeface="Arial" charset="0"/>
                    </a:rPr>
                    <a:t>Patras</a:t>
                  </a:r>
                  <a:r>
                    <a:rPr lang="en-US" sz="2400" dirty="0">
                      <a:effectLst>
                        <a:outerShdw blurRad="38100" dist="38100" dir="2700000" algn="tl">
                          <a:srgbClr val="FFFFFF"/>
                        </a:outerShdw>
                      </a:effectLst>
                      <a:latin typeface="Arial" charset="0"/>
                    </a:rPr>
                    <a:t> / Greece</a:t>
                  </a:r>
                </a:p>
                <a:p>
                  <a:pPr>
                    <a:defRPr/>
                  </a:pPr>
                  <a:r>
                    <a:rPr lang="en-US" sz="2400" dirty="0">
                      <a:effectLst>
                        <a:outerShdw blurRad="38100" dist="38100" dir="2700000" algn="tl">
                          <a:srgbClr val="FFFFFF"/>
                        </a:outerShdw>
                      </a:effectLst>
                      <a:latin typeface="Arial" charset="0"/>
                    </a:rPr>
                    <a:t> </a:t>
                  </a:r>
                </a:p>
                <a:p>
                  <a:pPr>
                    <a:defRPr/>
                  </a:pPr>
                  <a:r>
                    <a:rPr lang="en-US" sz="2400" dirty="0">
                      <a:latin typeface="Arial" charset="0"/>
                    </a:rPr>
                    <a:t>                                                  </a:t>
                  </a:r>
                  <a:endParaRPr lang="en-US" dirty="0">
                    <a:effectLst>
                      <a:outerShdw blurRad="38100" dist="38100" dir="2700000" algn="tl">
                        <a:srgbClr val="FFFFFF"/>
                      </a:outerShdw>
                    </a:effectLst>
                    <a:latin typeface="Arial" charset="0"/>
                  </a:endParaRPr>
                </a:p>
              </p:txBody>
            </p:sp>
            <p:sp>
              <p:nvSpPr>
                <p:cNvPr id="1661959" name="Text Box 7"/>
                <p:cNvSpPr txBox="1">
                  <a:spLocks noChangeArrowheads="1"/>
                </p:cNvSpPr>
                <p:nvPr/>
              </p:nvSpPr>
              <p:spPr bwMode="auto">
                <a:xfrm>
                  <a:off x="1007" y="3176"/>
                  <a:ext cx="3505" cy="1144"/>
                </a:xfrm>
                <a:prstGeom prst="rect">
                  <a:avLst/>
                </a:prstGeom>
                <a:noFill/>
                <a:ln w="9525">
                  <a:noFill/>
                  <a:miter lim="800000"/>
                  <a:headEnd/>
                  <a:tailEnd/>
                </a:ln>
                <a:effectLst/>
              </p:spPr>
              <p:txBody>
                <a:bodyPr>
                  <a:spAutoFit/>
                </a:bodyPr>
                <a:lstStyle/>
                <a:p>
                  <a:pPr>
                    <a:defRPr/>
                  </a:pPr>
                  <a:r>
                    <a:rPr lang="en-US" sz="2800" dirty="0">
                      <a:solidFill>
                        <a:srgbClr val="CC0000"/>
                      </a:solidFill>
                      <a:latin typeface="Arial" charset="0"/>
                    </a:rPr>
                    <a:t>	     </a:t>
                  </a:r>
                  <a:r>
                    <a:rPr lang="en-GB" sz="2400" dirty="0"/>
                    <a:t> Spring </a:t>
                  </a:r>
                  <a:r>
                    <a:rPr lang="en-GB" sz="2400" dirty="0" err="1"/>
                    <a:t>Blockcourse</a:t>
                  </a:r>
                  <a:r>
                    <a:rPr lang="en-GB" sz="2400" dirty="0"/>
                    <a:t> 2011</a:t>
                  </a:r>
                </a:p>
                <a:p>
                  <a:pPr>
                    <a:defRPr/>
                  </a:pPr>
                  <a:r>
                    <a:rPr lang="en-US" sz="2400" dirty="0">
                      <a:effectLst>
                        <a:outerShdw blurRad="38100" dist="38100" dir="2700000" algn="tl">
                          <a:srgbClr val="000000"/>
                        </a:outerShdw>
                      </a:effectLst>
                      <a:latin typeface="Arial" charset="0"/>
                    </a:rPr>
                    <a:t>                            Dresden</a:t>
                  </a:r>
                  <a:endParaRPr lang="en-US" sz="2400" dirty="0">
                    <a:solidFill>
                      <a:srgbClr val="CC0000"/>
                    </a:solidFill>
                    <a:effectLst>
                      <a:outerShdw blurRad="38100" dist="38100" dir="2700000" algn="tl">
                        <a:srgbClr val="000000"/>
                      </a:outerShdw>
                    </a:effectLst>
                    <a:latin typeface="Arial" charset="0"/>
                  </a:endParaRPr>
                </a:p>
                <a:p>
                  <a:pPr>
                    <a:defRPr/>
                  </a:pPr>
                  <a:endParaRPr lang="en-US" dirty="0">
                    <a:effectLst>
                      <a:outerShdw blurRad="38100" dist="38100" dir="2700000" algn="tl">
                        <a:srgbClr val="FFFFFF"/>
                      </a:outerShdw>
                    </a:effectLst>
                    <a:latin typeface="Arial" charset="0"/>
                  </a:endParaRPr>
                </a:p>
                <a:p>
                  <a:pPr>
                    <a:defRPr/>
                  </a:pPr>
                  <a:endParaRPr lang="en-US" dirty="0">
                    <a:effectLst>
                      <a:outerShdw blurRad="38100" dist="38100" dir="2700000" algn="tl">
                        <a:srgbClr val="FFFFFF"/>
                      </a:outerShdw>
                    </a:effectLst>
                    <a:latin typeface="Arial" charset="0"/>
                  </a:endParaRPr>
                </a:p>
                <a:p>
                  <a:pPr>
                    <a:defRPr/>
                  </a:pPr>
                  <a:r>
                    <a:rPr lang="en-US" dirty="0">
                      <a:effectLst>
                        <a:outerShdw blurRad="38100" dist="38100" dir="2700000" algn="tl">
                          <a:srgbClr val="FFFFFF"/>
                        </a:outerShdw>
                      </a:effectLst>
                      <a:latin typeface="Arial" charset="0"/>
                    </a:rPr>
                    <a:t>                          8</a:t>
                  </a:r>
                  <a:r>
                    <a:rPr lang="en-US" baseline="30000" dirty="0">
                      <a:effectLst>
                        <a:outerShdw blurRad="38100" dist="38100" dir="2700000" algn="tl">
                          <a:srgbClr val="FFFFFF"/>
                        </a:outerShdw>
                      </a:effectLst>
                      <a:latin typeface="Arial" charset="0"/>
                    </a:rPr>
                    <a:t>th</a:t>
                  </a:r>
                  <a:r>
                    <a:rPr lang="en-US" dirty="0">
                      <a:effectLst>
                        <a:outerShdw blurRad="38100" dist="38100" dir="2700000" algn="tl">
                          <a:srgbClr val="FFFFFF"/>
                        </a:outerShdw>
                      </a:effectLst>
                      <a:latin typeface="Arial" charset="0"/>
                    </a:rPr>
                    <a:t>- 10</a:t>
                  </a:r>
                  <a:r>
                    <a:rPr lang="en-US" baseline="30000" dirty="0">
                      <a:effectLst>
                        <a:outerShdw blurRad="38100" dist="38100" dir="2700000" algn="tl">
                          <a:srgbClr val="FFFFFF"/>
                        </a:outerShdw>
                      </a:effectLst>
                      <a:latin typeface="Arial" charset="0"/>
                    </a:rPr>
                    <a:t>th</a:t>
                  </a:r>
                  <a:r>
                    <a:rPr lang="en-US" dirty="0">
                      <a:effectLst>
                        <a:outerShdw blurRad="38100" dist="38100" dir="2700000" algn="tl">
                          <a:srgbClr val="FFFFFF"/>
                        </a:outerShdw>
                      </a:effectLst>
                      <a:latin typeface="Arial" charset="0"/>
                    </a:rPr>
                    <a:t> March 2011</a:t>
                  </a:r>
                </a:p>
              </p:txBody>
            </p:sp>
          </p:grpSp>
        </p:grpSp>
        <p:sp>
          <p:nvSpPr>
            <p:cNvPr id="50182" name="Rectangle 7"/>
            <p:cNvSpPr>
              <a:spLocks noChangeArrowheads="1"/>
            </p:cNvSpPr>
            <p:nvPr/>
          </p:nvSpPr>
          <p:spPr bwMode="auto">
            <a:xfrm>
              <a:off x="5105400" y="3416628"/>
              <a:ext cx="2499402" cy="523220"/>
            </a:xfrm>
            <a:prstGeom prst="rect">
              <a:avLst/>
            </a:prstGeom>
            <a:solidFill>
              <a:srgbClr val="FFFF00"/>
            </a:solidFill>
            <a:ln w="9525">
              <a:noFill/>
              <a:miter lim="800000"/>
              <a:headEnd/>
              <a:tailEnd/>
            </a:ln>
          </p:spPr>
          <p:txBody>
            <a:bodyPr wrap="none">
              <a:spAutoFit/>
            </a:bodyPr>
            <a:lstStyle/>
            <a:p>
              <a:r>
                <a:rPr lang="en-GB" sz="2800" b="0">
                  <a:sym typeface="Wingdings" pitchFamily="2" charset="2"/>
                </a:rPr>
                <a:t> </a:t>
              </a:r>
              <a:r>
                <a:rPr lang="en-GB" sz="2800">
                  <a:solidFill>
                    <a:srgbClr val="C00000"/>
                  </a:solidFill>
                  <a:sym typeface="Wingdings" pitchFamily="2" charset="2"/>
                </a:rPr>
                <a:t>exercises</a:t>
              </a:r>
              <a:r>
                <a:rPr lang="en-GB" sz="2800">
                  <a:solidFill>
                    <a:srgbClr val="0000CC"/>
                  </a:solidFill>
                  <a:sym typeface="Wingdings" pitchFamily="2" charset="2"/>
                </a:rPr>
                <a:t>?</a:t>
              </a:r>
              <a:endParaRPr lang="en-GB" sz="2800">
                <a:solidFill>
                  <a:srgbClr val="0000CC"/>
                </a:solidFill>
              </a:endParaRPr>
            </a:p>
          </p:txBody>
        </p:sp>
      </p:grpSp>
      <p:sp>
        <p:nvSpPr>
          <p:cNvPr id="50180" name="TextBox 8"/>
          <p:cNvSpPr txBox="1">
            <a:spLocks noChangeArrowheads="1"/>
          </p:cNvSpPr>
          <p:nvPr/>
        </p:nvSpPr>
        <p:spPr bwMode="auto">
          <a:xfrm>
            <a:off x="5638800" y="4191000"/>
            <a:ext cx="2773363" cy="400050"/>
          </a:xfrm>
          <a:prstGeom prst="rect">
            <a:avLst/>
          </a:prstGeom>
          <a:noFill/>
          <a:ln w="9525">
            <a:noFill/>
            <a:miter lim="800000"/>
            <a:headEnd/>
            <a:tailEnd/>
          </a:ln>
        </p:spPr>
        <p:txBody>
          <a:bodyPr wrap="none">
            <a:spAutoFit/>
          </a:bodyPr>
          <a:lstStyle/>
          <a:p>
            <a:r>
              <a:rPr lang="en-GB">
                <a:solidFill>
                  <a:srgbClr val="C00000"/>
                </a:solidFill>
                <a:sym typeface="Wingdings" pitchFamily="2" charset="2"/>
              </a:rPr>
              <a:t></a:t>
            </a:r>
            <a:r>
              <a:rPr lang="en-GB">
                <a:sym typeface="Wingdings" pitchFamily="2" charset="2"/>
              </a:rPr>
              <a:t> </a:t>
            </a:r>
            <a:r>
              <a:rPr lang="en-GB"/>
              <a:t>Ongoing research</a:t>
            </a:r>
            <a:r>
              <a:rPr lang="en-GB">
                <a:solidFill>
                  <a:srgbClr val="C00000"/>
                </a:solidFill>
              </a:rPr>
              <a:t>!</a:t>
            </a:r>
          </a:p>
        </p:txBody>
      </p:sp>
      <p:sp>
        <p:nvSpPr>
          <p:cNvPr id="11" name="TextBox 1"/>
          <p:cNvSpPr txBox="1">
            <a:spLocks noChangeArrowheads="1"/>
          </p:cNvSpPr>
          <p:nvPr/>
        </p:nvSpPr>
        <p:spPr bwMode="auto">
          <a:xfrm>
            <a:off x="7120576" y="1601788"/>
            <a:ext cx="1628972" cy="461665"/>
          </a:xfrm>
          <a:prstGeom prst="rect">
            <a:avLst/>
          </a:prstGeom>
          <a:solidFill>
            <a:srgbClr val="FFFFFF"/>
          </a:solidFill>
          <a:ln w="9525">
            <a:noFill/>
            <a:miter lim="800000"/>
            <a:headEnd/>
            <a:tailEnd/>
          </a:ln>
        </p:spPr>
        <p:txBody>
          <a:bodyPr wrap="none">
            <a:spAutoFit/>
          </a:bodyPr>
          <a:lstStyle/>
          <a:p>
            <a:r>
              <a:rPr lang="en-GB" sz="2400" dirty="0"/>
              <a:t>Lecture 1</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sz="half" idx="1"/>
          </p:nvPr>
        </p:nvSpPr>
        <p:spPr>
          <a:xfrm>
            <a:off x="0" y="685800"/>
            <a:ext cx="9144000" cy="6096000"/>
          </a:xfrm>
        </p:spPr>
        <p:txBody>
          <a:bodyPr>
            <a:normAutofit lnSpcReduction="10000"/>
          </a:bodyPr>
          <a:lstStyle/>
          <a:p>
            <a:pPr marL="0" indent="4763" eaLnBrk="1" hangingPunct="1">
              <a:lnSpc>
                <a:spcPct val="80000"/>
              </a:lnSpc>
              <a:buFontTx/>
              <a:buNone/>
              <a:defRPr/>
            </a:pPr>
            <a:r>
              <a:rPr lang="en-US" sz="1600" b="1" i="1" dirty="0" smtClean="0"/>
              <a:t>The QCD </a:t>
            </a:r>
            <a:r>
              <a:rPr lang="en-US" sz="1600" b="1" i="1" dirty="0" err="1" smtClean="0"/>
              <a:t>Lagrangian</a:t>
            </a:r>
            <a:r>
              <a:rPr lang="en-US" sz="1600" dirty="0" smtClean="0"/>
              <a:t>  :</a:t>
            </a:r>
          </a:p>
          <a:p>
            <a:pPr marL="0" indent="4763" eaLnBrk="1" hangingPunct="1">
              <a:lnSpc>
                <a:spcPct val="80000"/>
              </a:lnSpc>
              <a:buFontTx/>
              <a:buNone/>
              <a:defRPr/>
            </a:pPr>
            <a:endParaRPr lang="en-US" sz="1600" dirty="0" smtClean="0"/>
          </a:p>
          <a:p>
            <a:pPr marL="0" indent="4763" algn="ctr" eaLnBrk="1" hangingPunct="1">
              <a:lnSpc>
                <a:spcPct val="80000"/>
              </a:lnSpc>
              <a:buFontTx/>
              <a:buNone/>
              <a:defRPr/>
            </a:pPr>
            <a:endParaRPr lang="en-US" sz="1600" dirty="0" smtClean="0"/>
          </a:p>
          <a:p>
            <a:pPr marL="465138" lvl="1" indent="-3175" algn="just" eaLnBrk="1" hangingPunct="1">
              <a:lnSpc>
                <a:spcPct val="80000"/>
              </a:lnSpc>
              <a:buClr>
                <a:srgbClr val="FF0000"/>
              </a:buClr>
              <a:buFont typeface="Wingdings" pitchFamily="2" charset="2"/>
              <a:buNone/>
              <a:defRPr/>
            </a:pPr>
            <a:r>
              <a:rPr lang="en-US" sz="1600" b="1" i="1" dirty="0" smtClean="0"/>
              <a:t>     </a:t>
            </a:r>
            <a:r>
              <a:rPr lang="en-US" sz="1600" b="1" i="1" dirty="0" err="1" smtClean="0"/>
              <a:t>L</a:t>
            </a:r>
            <a:r>
              <a:rPr lang="en-US" sz="1600" b="1" baseline="-25000" dirty="0" err="1" smtClean="0"/>
              <a:t>per</a:t>
            </a:r>
            <a:r>
              <a:rPr lang="en-US" sz="1600" baseline="-25000" dirty="0" err="1" smtClean="0"/>
              <a:t>t</a:t>
            </a:r>
            <a:r>
              <a:rPr lang="en-US" sz="1600" dirty="0" smtClean="0"/>
              <a:t>  </a:t>
            </a:r>
            <a:r>
              <a:rPr lang="en-US" sz="2000" b="1" dirty="0" smtClean="0">
                <a:solidFill>
                  <a:srgbClr val="0000FF"/>
                </a:solidFill>
                <a:sym typeface="Symbol" pitchFamily="18" charset="2"/>
              </a:rPr>
              <a:t></a:t>
            </a:r>
            <a:r>
              <a:rPr lang="en-US" sz="1600" b="1" dirty="0" smtClean="0">
                <a:solidFill>
                  <a:srgbClr val="0000FF"/>
                </a:solidFill>
              </a:rPr>
              <a:t> </a:t>
            </a:r>
            <a:r>
              <a:rPr lang="en-US" sz="1600" dirty="0" smtClean="0"/>
              <a:t>numerous phenomenological successes of QCD.</a:t>
            </a:r>
          </a:p>
          <a:p>
            <a:pPr marL="465138" lvl="1" indent="-3175" algn="just" eaLnBrk="1" hangingPunct="1">
              <a:lnSpc>
                <a:spcPct val="80000"/>
              </a:lnSpc>
              <a:buClr>
                <a:srgbClr val="FF0000"/>
              </a:buClr>
              <a:buFont typeface="Wingdings" pitchFamily="2" charset="2"/>
              <a:buNone/>
              <a:defRPr/>
            </a:pPr>
            <a:r>
              <a:rPr lang="en-US" sz="1800" i="1" dirty="0" smtClean="0"/>
              <a:t>    G</a:t>
            </a:r>
            <a:r>
              <a:rPr lang="en-US" sz="1600" dirty="0" smtClean="0"/>
              <a:t>  is the gluon field-strength tensor</a:t>
            </a:r>
          </a:p>
          <a:p>
            <a:pPr marL="465138" lvl="1" indent="-3175" eaLnBrk="1" hangingPunct="1">
              <a:lnSpc>
                <a:spcPct val="80000"/>
              </a:lnSpc>
              <a:buClr>
                <a:srgbClr val="FF0000"/>
              </a:buClr>
              <a:buFont typeface="Wingdings" pitchFamily="2" charset="2"/>
              <a:buChar char="è"/>
              <a:defRPr/>
            </a:pPr>
            <a:r>
              <a:rPr lang="en-US" sz="1600" b="1" dirty="0" smtClean="0">
                <a:solidFill>
                  <a:srgbClr val="FF0000"/>
                </a:solidFill>
              </a:rPr>
              <a:t> θ-term</a:t>
            </a:r>
            <a:r>
              <a:rPr lang="en-US" sz="1600" dirty="0" smtClean="0"/>
              <a:t>  </a:t>
            </a:r>
            <a:r>
              <a:rPr lang="en-US" sz="1600" b="1" dirty="0" smtClean="0">
                <a:solidFill>
                  <a:srgbClr val="CC00CC"/>
                </a:solidFill>
                <a:sym typeface="Wingdings" pitchFamily="2" charset="2"/>
              </a:rPr>
              <a:t></a:t>
            </a:r>
            <a:r>
              <a:rPr lang="en-US" sz="1600" dirty="0" smtClean="0">
                <a:sym typeface="Wingdings" pitchFamily="2" charset="2"/>
              </a:rPr>
              <a:t> </a:t>
            </a:r>
            <a:r>
              <a:rPr lang="en-US" sz="1600" dirty="0" smtClean="0"/>
              <a:t>a consequence of non-</a:t>
            </a:r>
            <a:r>
              <a:rPr lang="en-US" sz="1600" dirty="0" err="1" smtClean="0"/>
              <a:t>perturbative</a:t>
            </a:r>
            <a:r>
              <a:rPr lang="en-US" sz="1600" dirty="0" smtClean="0"/>
              <a:t>  effects</a:t>
            </a:r>
          </a:p>
          <a:p>
            <a:pPr marL="465138" lvl="1" indent="-3175" eaLnBrk="1" hangingPunct="1">
              <a:lnSpc>
                <a:spcPct val="80000"/>
              </a:lnSpc>
              <a:buClr>
                <a:srgbClr val="FF0000"/>
              </a:buClr>
              <a:buFont typeface="Wingdings" pitchFamily="2" charset="2"/>
              <a:buNone/>
              <a:defRPr/>
            </a:pPr>
            <a:r>
              <a:rPr lang="en-US" sz="1600" dirty="0" smtClean="0"/>
              <a:t>                 </a:t>
            </a:r>
            <a:r>
              <a:rPr lang="en-US" sz="1600" b="1" dirty="0" smtClean="0">
                <a:solidFill>
                  <a:srgbClr val="CC00CC"/>
                </a:solidFill>
                <a:sym typeface="Wingdings" pitchFamily="2" charset="2"/>
              </a:rPr>
              <a:t></a:t>
            </a:r>
            <a:r>
              <a:rPr lang="en-US" sz="1600" dirty="0" smtClean="0"/>
              <a:t> implies </a:t>
            </a:r>
            <a:r>
              <a:rPr lang="en-US" sz="1600" b="1" i="1" dirty="0" smtClean="0">
                <a:solidFill>
                  <a:srgbClr val="FF0000"/>
                </a:solidFill>
              </a:rPr>
              <a:t>violation of CP symmetry</a:t>
            </a:r>
          </a:p>
          <a:p>
            <a:pPr marL="465138" lvl="1" indent="-3175" eaLnBrk="1" hangingPunct="1">
              <a:lnSpc>
                <a:spcPct val="80000"/>
              </a:lnSpc>
              <a:buClr>
                <a:srgbClr val="FF0000"/>
              </a:buClr>
              <a:buFont typeface="Wingdings" pitchFamily="2" charset="2"/>
              <a:buNone/>
              <a:defRPr/>
            </a:pPr>
            <a:r>
              <a:rPr lang="en-US" sz="1400" dirty="0" smtClean="0"/>
              <a:t>                                         </a:t>
            </a:r>
            <a:r>
              <a:rPr lang="en-US" sz="1600" dirty="0" smtClean="0">
                <a:solidFill>
                  <a:srgbClr val="CC00CC"/>
                </a:solidFill>
              </a:rPr>
              <a:t> </a:t>
            </a:r>
            <a:r>
              <a:rPr lang="en-US" sz="1600" b="1" dirty="0" smtClean="0">
                <a:solidFill>
                  <a:srgbClr val="CC00CC"/>
                </a:solidFill>
                <a:sym typeface="Wingdings" pitchFamily="2" charset="2"/>
              </a:rPr>
              <a:t></a:t>
            </a:r>
            <a:r>
              <a:rPr lang="en-US" sz="1600" dirty="0" smtClean="0">
                <a:solidFill>
                  <a:srgbClr val="CC00CC"/>
                </a:solidFill>
                <a:sym typeface="Wingdings" pitchFamily="2" charset="2"/>
              </a:rPr>
              <a:t> </a:t>
            </a:r>
            <a:r>
              <a:rPr lang="en-US" sz="1600" dirty="0" smtClean="0">
                <a:sym typeface="Wingdings" pitchFamily="2" charset="2"/>
              </a:rPr>
              <a:t>would induce EDMs of strongly interacting particles</a:t>
            </a:r>
            <a:r>
              <a:rPr lang="en-US" sz="1400" dirty="0" smtClean="0"/>
              <a:t> </a:t>
            </a:r>
          </a:p>
          <a:p>
            <a:pPr marL="0" indent="4763" eaLnBrk="1" hangingPunct="1">
              <a:lnSpc>
                <a:spcPct val="80000"/>
              </a:lnSpc>
              <a:buFontTx/>
              <a:buNone/>
              <a:defRPr/>
            </a:pPr>
            <a:endParaRPr lang="en-US" sz="400" dirty="0" smtClean="0"/>
          </a:p>
          <a:p>
            <a:pPr marL="0" indent="4763" algn="just" eaLnBrk="1" hangingPunct="1">
              <a:lnSpc>
                <a:spcPct val="80000"/>
              </a:lnSpc>
              <a:buFontTx/>
              <a:buNone/>
              <a:defRPr/>
            </a:pPr>
            <a:r>
              <a:rPr lang="en-US" sz="1600" b="1" dirty="0" smtClean="0"/>
              <a:t>Experimentally</a:t>
            </a:r>
            <a:r>
              <a:rPr lang="en-US" sz="1600" dirty="0" smtClean="0"/>
              <a:t> </a:t>
            </a:r>
            <a:r>
              <a:rPr lang="en-US" sz="1600" dirty="0" smtClean="0">
                <a:solidFill>
                  <a:srgbClr val="800000"/>
                </a:solidFill>
                <a:sym typeface="Wingdings" pitchFamily="2" charset="2"/>
              </a:rPr>
              <a:t></a:t>
            </a:r>
            <a:r>
              <a:rPr lang="en-US" sz="1600" dirty="0" smtClean="0"/>
              <a:t> CP is </a:t>
            </a:r>
            <a:r>
              <a:rPr lang="en-US" sz="1600" b="1" u="sng" dirty="0" smtClean="0">
                <a:solidFill>
                  <a:srgbClr val="000080"/>
                </a:solidFill>
              </a:rPr>
              <a:t>not</a:t>
            </a:r>
            <a:r>
              <a:rPr lang="en-US" sz="1600" dirty="0" smtClean="0"/>
              <a:t> violated in QCD </a:t>
            </a:r>
            <a:r>
              <a:rPr lang="en-US" sz="1600" b="1" dirty="0" smtClean="0">
                <a:solidFill>
                  <a:srgbClr val="CC00CC"/>
                </a:solidFill>
                <a:sym typeface="Wingdings" pitchFamily="2" charset="2"/>
              </a:rPr>
              <a:t></a:t>
            </a:r>
            <a:r>
              <a:rPr lang="en-US" sz="1600" dirty="0" smtClean="0"/>
              <a:t> the neutron EDM  </a:t>
            </a:r>
            <a:r>
              <a:rPr lang="en-US" sz="1600" i="1" dirty="0" err="1" smtClean="0"/>
              <a:t>d</a:t>
            </a:r>
            <a:r>
              <a:rPr lang="en-US" sz="1600" i="1" baseline="-25000" dirty="0" err="1" smtClean="0"/>
              <a:t>n</a:t>
            </a:r>
            <a:r>
              <a:rPr lang="en-US" sz="1600" dirty="0" smtClean="0"/>
              <a:t> &lt; 10</a:t>
            </a:r>
            <a:r>
              <a:rPr lang="en-US" sz="1600" b="1" baseline="30000" dirty="0" smtClean="0"/>
              <a:t>-25</a:t>
            </a:r>
            <a:r>
              <a:rPr lang="en-US" sz="1600" dirty="0" smtClean="0"/>
              <a:t> </a:t>
            </a:r>
            <a:r>
              <a:rPr lang="en-US" sz="1600" i="1" dirty="0" smtClean="0"/>
              <a:t>e cm</a:t>
            </a:r>
            <a:r>
              <a:rPr lang="en-US" sz="1600" dirty="0" smtClean="0"/>
              <a:t>  </a:t>
            </a:r>
            <a:r>
              <a:rPr lang="en-US" sz="1600" b="1" dirty="0" smtClean="0">
                <a:solidFill>
                  <a:srgbClr val="FF0000"/>
                </a:solidFill>
                <a:sym typeface="Symbol" pitchFamily="18" charset="2"/>
              </a:rPr>
              <a:t></a:t>
            </a:r>
            <a:r>
              <a:rPr lang="en-US" sz="1600" b="1" dirty="0" smtClean="0">
                <a:solidFill>
                  <a:srgbClr val="0000FF"/>
                </a:solidFill>
              </a:rPr>
              <a:t>  </a:t>
            </a:r>
            <a:r>
              <a:rPr lang="en-US" sz="1600" dirty="0" smtClean="0"/>
              <a:t>θ &lt; 10</a:t>
            </a:r>
            <a:r>
              <a:rPr lang="en-US" sz="1600" b="1" baseline="30000" dirty="0" smtClean="0"/>
              <a:t>-10</a:t>
            </a:r>
          </a:p>
          <a:p>
            <a:pPr marL="0" indent="4763" algn="just" eaLnBrk="1" hangingPunct="1">
              <a:lnSpc>
                <a:spcPct val="80000"/>
              </a:lnSpc>
              <a:buFontTx/>
              <a:buNone/>
              <a:defRPr/>
            </a:pPr>
            <a:endParaRPr lang="en-US" sz="800" dirty="0" smtClean="0"/>
          </a:p>
          <a:p>
            <a:pPr marL="0" indent="4763" algn="just" eaLnBrk="1" hangingPunct="1">
              <a:lnSpc>
                <a:spcPct val="80000"/>
              </a:lnSpc>
              <a:buFontTx/>
              <a:buNone/>
              <a:defRPr/>
            </a:pPr>
            <a:r>
              <a:rPr lang="en-US" sz="2000" b="1" dirty="0" smtClean="0">
                <a:solidFill>
                  <a:srgbClr val="0000CC"/>
                </a:solidFill>
                <a:effectLst>
                  <a:outerShdw blurRad="38100" dist="38100" dir="2700000" algn="tl">
                    <a:srgbClr val="000000">
                      <a:alpha val="43137"/>
                    </a:srgbClr>
                  </a:outerShdw>
                </a:effectLst>
              </a:rPr>
              <a:t>  </a:t>
            </a:r>
            <a:r>
              <a:rPr lang="en-US" sz="600" b="1" dirty="0" smtClean="0">
                <a:solidFill>
                  <a:srgbClr val="0000CC"/>
                </a:solidFill>
                <a:effectLst>
                  <a:outerShdw blurRad="38100" dist="38100" dir="2700000" algn="tl">
                    <a:srgbClr val="000000">
                      <a:alpha val="43137"/>
                    </a:srgbClr>
                  </a:outerShdw>
                </a:effectLst>
              </a:rPr>
              <a:t>  </a:t>
            </a:r>
            <a:r>
              <a:rPr lang="en-US" sz="2800" b="1" dirty="0" smtClean="0">
                <a:solidFill>
                  <a:srgbClr val="0000CC"/>
                </a:solidFill>
                <a:effectLst>
                  <a:outerShdw blurRad="38100" dist="38100" dir="2700000" algn="tl">
                    <a:srgbClr val="000000">
                      <a:alpha val="43137"/>
                    </a:srgbClr>
                  </a:outerShdw>
                </a:effectLst>
                <a:sym typeface="Symbol" pitchFamily="18" charset="2"/>
              </a:rPr>
              <a:t></a:t>
            </a:r>
            <a:r>
              <a:rPr lang="en-US" sz="2800" b="1" dirty="0" smtClean="0">
                <a:solidFill>
                  <a:srgbClr val="0000CC"/>
                </a:solidFill>
                <a:effectLst>
                  <a:outerShdw blurRad="38100" dist="38100" dir="2700000" algn="tl">
                    <a:srgbClr val="000000">
                      <a:alpha val="43137"/>
                    </a:srgbClr>
                  </a:outerShdw>
                </a:effectLst>
              </a:rPr>
              <a:t> </a:t>
            </a:r>
            <a:r>
              <a:rPr lang="en-US" sz="2000" b="1" dirty="0" smtClean="0">
                <a:solidFill>
                  <a:srgbClr val="0000CC"/>
                </a:solidFill>
                <a:effectLst>
                  <a:outerShdw blurRad="38100" dist="38100" dir="2700000" algn="tl">
                    <a:srgbClr val="000000">
                      <a:alpha val="43137"/>
                    </a:srgbClr>
                  </a:outerShdw>
                </a:effectLst>
              </a:rPr>
              <a:t> </a:t>
            </a:r>
            <a:r>
              <a:rPr lang="en-US" sz="2800" b="1" dirty="0" smtClean="0">
                <a:solidFill>
                  <a:srgbClr val="FF0000"/>
                </a:solidFill>
              </a:rPr>
              <a:t>why is θ so small?   </a:t>
            </a:r>
            <a:r>
              <a:rPr lang="en-US" sz="1800" b="1" dirty="0" smtClean="0">
                <a:solidFill>
                  <a:srgbClr val="FF00FF"/>
                </a:solidFill>
                <a:sym typeface="Wingdings" pitchFamily="2" charset="2"/>
              </a:rPr>
              <a:t></a:t>
            </a:r>
            <a:r>
              <a:rPr lang="en-US" sz="1800" b="1" dirty="0" smtClean="0">
                <a:solidFill>
                  <a:srgbClr val="0000FF"/>
                </a:solidFill>
              </a:rPr>
              <a:t>  </a:t>
            </a:r>
            <a:r>
              <a:rPr lang="en-US" sz="1800" b="1" u="sng" dirty="0" smtClean="0">
                <a:solidFill>
                  <a:srgbClr val="0000FF"/>
                </a:solidFill>
              </a:rPr>
              <a:t>the strong-CP problem</a:t>
            </a:r>
          </a:p>
          <a:p>
            <a:pPr marL="0" indent="4763" algn="just" eaLnBrk="1" hangingPunct="1">
              <a:lnSpc>
                <a:spcPct val="80000"/>
              </a:lnSpc>
              <a:buFontTx/>
              <a:buNone/>
              <a:defRPr/>
            </a:pPr>
            <a:r>
              <a:rPr lang="en-US" sz="1800" b="1" dirty="0" smtClean="0">
                <a:solidFill>
                  <a:srgbClr val="0000FF"/>
                </a:solidFill>
              </a:rPr>
              <a:t>                                                                                  </a:t>
            </a:r>
            <a:r>
              <a:rPr lang="en-US" sz="1800" b="1" dirty="0" smtClean="0">
                <a:solidFill>
                  <a:srgbClr val="CC00CC"/>
                </a:solidFill>
                <a:sym typeface="Wingdings" pitchFamily="2" charset="2"/>
              </a:rPr>
              <a:t>  </a:t>
            </a:r>
            <a:r>
              <a:rPr lang="en-US" sz="1800" b="1" u="sng" dirty="0" smtClean="0">
                <a:solidFill>
                  <a:srgbClr val="0000FF"/>
                </a:solidFill>
                <a:sym typeface="Wingdings" pitchFamily="2" charset="2"/>
              </a:rPr>
              <a:t>the only outstanding flaw in QCD</a:t>
            </a:r>
            <a:endParaRPr lang="en-US" sz="1800" b="1" u="sng" dirty="0" smtClean="0">
              <a:solidFill>
                <a:srgbClr val="0000FF"/>
              </a:solidFill>
            </a:endParaRPr>
          </a:p>
          <a:p>
            <a:pPr marL="0" indent="4763" algn="ctr" eaLnBrk="1" hangingPunct="1">
              <a:lnSpc>
                <a:spcPct val="80000"/>
              </a:lnSpc>
              <a:buFontTx/>
              <a:buNone/>
              <a:defRPr/>
            </a:pPr>
            <a:endParaRPr lang="en-US" sz="800" dirty="0" smtClean="0">
              <a:solidFill>
                <a:srgbClr val="CC00CC"/>
              </a:solidFill>
            </a:endParaRPr>
          </a:p>
          <a:p>
            <a:pPr marL="0" indent="4763" algn="just" eaLnBrk="1" hangingPunct="1">
              <a:lnSpc>
                <a:spcPct val="80000"/>
              </a:lnSpc>
              <a:buFontTx/>
              <a:buNone/>
              <a:defRPr/>
            </a:pPr>
            <a:r>
              <a:rPr lang="en-US" sz="1600" dirty="0" smtClean="0">
                <a:solidFill>
                  <a:srgbClr val="CC00CC"/>
                </a:solidFill>
                <a:sym typeface="Wingdings" pitchFamily="2" charset="2"/>
              </a:rPr>
              <a:t> </a:t>
            </a:r>
            <a:r>
              <a:rPr lang="en-US" sz="1600" dirty="0" smtClean="0"/>
              <a:t>To solve the strong-CP problem, </a:t>
            </a:r>
            <a:r>
              <a:rPr lang="en-US" sz="1600" b="1" dirty="0" err="1" smtClean="0"/>
              <a:t>Peccei</a:t>
            </a:r>
            <a:r>
              <a:rPr lang="en-US" sz="1600" b="1" dirty="0" smtClean="0"/>
              <a:t>-Quinn</a:t>
            </a:r>
            <a:r>
              <a:rPr lang="en-US" sz="1600" dirty="0" smtClean="0"/>
              <a:t>  introduced a global U(1)</a:t>
            </a:r>
            <a:r>
              <a:rPr lang="en-US" sz="1600" b="1" baseline="-25000" dirty="0" smtClean="0"/>
              <a:t>PQ</a:t>
            </a:r>
            <a:r>
              <a:rPr lang="en-US" sz="1600" dirty="0" smtClean="0"/>
              <a:t> symmetry broken </a:t>
            </a:r>
          </a:p>
          <a:p>
            <a:pPr marL="0" indent="4763" algn="just" eaLnBrk="1" hangingPunct="1">
              <a:lnSpc>
                <a:spcPct val="80000"/>
              </a:lnSpc>
              <a:buFontTx/>
              <a:buNone/>
              <a:defRPr/>
            </a:pPr>
            <a:r>
              <a:rPr lang="en-US" sz="1600" dirty="0" smtClean="0"/>
              <a:t>     at a scale </a:t>
            </a:r>
            <a:r>
              <a:rPr lang="en-US" sz="1800" i="1" dirty="0" err="1" smtClean="0"/>
              <a:t>f</a:t>
            </a:r>
            <a:r>
              <a:rPr lang="en-US" sz="1600" b="1" baseline="-25000" dirty="0" err="1" smtClean="0"/>
              <a:t>PQ</a:t>
            </a:r>
            <a:r>
              <a:rPr lang="en-US" sz="1600" dirty="0" smtClean="0"/>
              <a:t>, and non-</a:t>
            </a:r>
            <a:r>
              <a:rPr lang="en-US" sz="1600" dirty="0" err="1" smtClean="0"/>
              <a:t>perturbative</a:t>
            </a:r>
            <a:r>
              <a:rPr lang="en-US" sz="1600" dirty="0" smtClean="0"/>
              <a:t>  quantum effects drive  </a:t>
            </a:r>
            <a:r>
              <a:rPr lang="en-US" sz="1600" b="1" dirty="0" smtClean="0"/>
              <a:t>θ → 0</a:t>
            </a:r>
            <a:r>
              <a:rPr lang="en-US" sz="1600" dirty="0" smtClean="0"/>
              <a:t>   </a:t>
            </a:r>
            <a:r>
              <a:rPr lang="en-US" sz="1600" dirty="0" smtClean="0">
                <a:solidFill>
                  <a:srgbClr val="CC0000"/>
                </a:solidFill>
                <a:sym typeface="Wingdings" pitchFamily="2" charset="2"/>
              </a:rPr>
              <a:t></a:t>
            </a:r>
            <a:r>
              <a:rPr lang="en-US" sz="1600" dirty="0" smtClean="0">
                <a:solidFill>
                  <a:srgbClr val="CC00CC"/>
                </a:solidFill>
                <a:sym typeface="Wingdings" pitchFamily="2" charset="2"/>
              </a:rPr>
              <a:t> </a:t>
            </a:r>
            <a:r>
              <a:rPr lang="en-US" sz="1600" dirty="0" smtClean="0">
                <a:sym typeface="Wingdings" pitchFamily="2" charset="2"/>
              </a:rPr>
              <a:t> </a:t>
            </a:r>
            <a:r>
              <a:rPr lang="en-US" sz="1600" b="1" dirty="0" smtClean="0">
                <a:solidFill>
                  <a:srgbClr val="000080"/>
                </a:solidFill>
              </a:rPr>
              <a:t>“CP-conserving value”</a:t>
            </a:r>
          </a:p>
          <a:p>
            <a:pPr marL="0" indent="4763" algn="just" eaLnBrk="1" hangingPunct="1">
              <a:lnSpc>
                <a:spcPct val="80000"/>
              </a:lnSpc>
              <a:buFont typeface="Wingdings" pitchFamily="2" charset="2"/>
              <a:buNone/>
              <a:defRPr/>
            </a:pPr>
            <a:r>
              <a:rPr lang="en-US" sz="1600" dirty="0" smtClean="0"/>
              <a:t>     and also generate a mass for the axion :</a:t>
            </a:r>
          </a:p>
          <a:p>
            <a:pPr marL="0" indent="4763" algn="just" eaLnBrk="1" hangingPunct="1">
              <a:lnSpc>
                <a:spcPct val="80000"/>
              </a:lnSpc>
              <a:buFontTx/>
              <a:buNone/>
              <a:defRPr/>
            </a:pPr>
            <a:endParaRPr lang="en-US" sz="1000" dirty="0" smtClean="0"/>
          </a:p>
          <a:p>
            <a:pPr marL="0" indent="4763" algn="just" eaLnBrk="1" hangingPunct="1">
              <a:lnSpc>
                <a:spcPct val="80000"/>
              </a:lnSpc>
              <a:buFont typeface="Wingdings" pitchFamily="2" charset="2"/>
              <a:buNone/>
              <a:defRPr/>
            </a:pPr>
            <a:endParaRPr lang="es-ES" sz="2000" u="sng" dirty="0" smtClean="0">
              <a:solidFill>
                <a:srgbClr val="00B050"/>
              </a:solidFill>
              <a:latin typeface="Calibri" pitchFamily="34" charset="0"/>
              <a:ea typeface="Calibri" pitchFamily="34" charset="0"/>
              <a:cs typeface="Calibri" pitchFamily="34" charset="0"/>
            </a:endParaRPr>
          </a:p>
          <a:p>
            <a:pPr marL="0" indent="4763" algn="just" eaLnBrk="1" hangingPunct="1">
              <a:lnSpc>
                <a:spcPct val="80000"/>
              </a:lnSpc>
              <a:buFont typeface="Wingdings" pitchFamily="2" charset="2"/>
              <a:buNone/>
              <a:defRPr/>
            </a:pPr>
            <a:endParaRPr lang="es-ES" sz="1200" b="1" u="sng" dirty="0" smtClean="0">
              <a:solidFill>
                <a:srgbClr val="FF0000"/>
              </a:solidFill>
              <a:latin typeface="Calibri" pitchFamily="34" charset="0"/>
              <a:ea typeface="Calibri" pitchFamily="34" charset="0"/>
              <a:cs typeface="Calibri" pitchFamily="34" charset="0"/>
            </a:endParaRPr>
          </a:p>
          <a:p>
            <a:pPr marL="0" indent="4763" algn="just" eaLnBrk="1" hangingPunct="1">
              <a:lnSpc>
                <a:spcPct val="80000"/>
              </a:lnSpc>
              <a:buFont typeface="Wingdings" pitchFamily="2" charset="2"/>
              <a:buNone/>
              <a:defRPr/>
            </a:pPr>
            <a:r>
              <a:rPr lang="es-ES" sz="2800" b="1" u="sng" dirty="0" smtClean="0">
                <a:solidFill>
                  <a:srgbClr val="FF0000"/>
                </a:solidFill>
                <a:latin typeface="Calibri" pitchFamily="34" charset="0"/>
                <a:ea typeface="Calibri" pitchFamily="34" charset="0"/>
                <a:cs typeface="Calibri" pitchFamily="34" charset="0"/>
              </a:rPr>
              <a:t>The </a:t>
            </a:r>
            <a:r>
              <a:rPr lang="es-ES" sz="2800" b="1" u="sng" dirty="0" err="1" smtClean="0">
                <a:solidFill>
                  <a:srgbClr val="FF0000"/>
                </a:solidFill>
                <a:latin typeface="Calibri" pitchFamily="34" charset="0"/>
                <a:ea typeface="Calibri" pitchFamily="34" charset="0"/>
                <a:cs typeface="Calibri" pitchFamily="34" charset="0"/>
              </a:rPr>
              <a:t>most</a:t>
            </a:r>
            <a:r>
              <a:rPr lang="es-ES" sz="2800" b="1" u="sng" dirty="0" smtClean="0">
                <a:solidFill>
                  <a:srgbClr val="FF0000"/>
                </a:solidFill>
                <a:latin typeface="Calibri" pitchFamily="34" charset="0"/>
                <a:ea typeface="Calibri" pitchFamily="34" charset="0"/>
                <a:cs typeface="Calibri" pitchFamily="34" charset="0"/>
              </a:rPr>
              <a:t> natural </a:t>
            </a:r>
            <a:r>
              <a:rPr lang="es-ES" sz="2800" b="1" u="sng" dirty="0" err="1" smtClean="0">
                <a:solidFill>
                  <a:srgbClr val="FF0000"/>
                </a:solidFill>
                <a:latin typeface="Calibri" pitchFamily="34" charset="0"/>
                <a:ea typeface="Calibri" pitchFamily="34" charset="0"/>
                <a:cs typeface="Calibri" pitchFamily="34" charset="0"/>
              </a:rPr>
              <a:t>solution</a:t>
            </a:r>
            <a:r>
              <a:rPr lang="es-ES" sz="2800" b="1" u="sng" dirty="0" smtClean="0">
                <a:solidFill>
                  <a:srgbClr val="FF0000"/>
                </a:solidFill>
                <a:latin typeface="Calibri" pitchFamily="34" charset="0"/>
                <a:ea typeface="Calibri" pitchFamily="34" charset="0"/>
                <a:cs typeface="Calibri" pitchFamily="34" charset="0"/>
              </a:rPr>
              <a:t> </a:t>
            </a:r>
            <a:r>
              <a:rPr lang="es-ES" sz="2400" b="1" dirty="0" smtClean="0">
                <a:latin typeface="Calibri" pitchFamily="34" charset="0"/>
                <a:ea typeface="Calibri" pitchFamily="34" charset="0"/>
                <a:cs typeface="Calibri" pitchFamily="34" charset="0"/>
              </a:rPr>
              <a:t>to </a:t>
            </a:r>
            <a:r>
              <a:rPr lang="es-ES" sz="2400" b="1" dirty="0" err="1" smtClean="0">
                <a:latin typeface="Calibri" pitchFamily="34" charset="0"/>
                <a:ea typeface="Calibri" pitchFamily="34" charset="0"/>
                <a:cs typeface="Calibri" pitchFamily="34" charset="0"/>
              </a:rPr>
              <a:t>explain</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this</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problem</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is</a:t>
            </a:r>
            <a:r>
              <a:rPr lang="es-ES" sz="2400" b="1" dirty="0" smtClean="0">
                <a:latin typeface="Calibri" pitchFamily="34" charset="0"/>
                <a:ea typeface="Calibri" pitchFamily="34" charset="0"/>
                <a:cs typeface="Calibri" pitchFamily="34" charset="0"/>
              </a:rPr>
              <a:t> to introduce a new </a:t>
            </a:r>
            <a:r>
              <a:rPr lang="es-ES" sz="2400" b="1" dirty="0" err="1" smtClean="0">
                <a:latin typeface="Calibri" pitchFamily="34" charset="0"/>
                <a:ea typeface="Calibri" pitchFamily="34" charset="0"/>
                <a:cs typeface="Calibri" pitchFamily="34" charset="0"/>
              </a:rPr>
              <a:t>field</a:t>
            </a:r>
            <a:r>
              <a:rPr lang="es-ES" sz="2400" b="1" dirty="0" smtClean="0">
                <a:latin typeface="Calibri" pitchFamily="34" charset="0"/>
                <a:ea typeface="Calibri" pitchFamily="34" charset="0"/>
                <a:cs typeface="Calibri" pitchFamily="34" charset="0"/>
              </a:rPr>
              <a:t> in </a:t>
            </a:r>
            <a:r>
              <a:rPr lang="es-ES" sz="2400" b="1" dirty="0" err="1" smtClean="0">
                <a:latin typeface="Calibri" pitchFamily="34" charset="0"/>
                <a:ea typeface="Calibri" pitchFamily="34" charset="0"/>
                <a:cs typeface="Calibri" pitchFamily="34" charset="0"/>
              </a:rPr>
              <a:t>the</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theory</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the</a:t>
            </a:r>
            <a:r>
              <a:rPr lang="es-ES" sz="2400" b="1" dirty="0" smtClean="0">
                <a:latin typeface="Calibri" pitchFamily="34" charset="0"/>
                <a:ea typeface="Calibri" pitchFamily="34" charset="0"/>
                <a:cs typeface="Calibri" pitchFamily="34" charset="0"/>
              </a:rPr>
              <a:t> axion </a:t>
            </a:r>
            <a:r>
              <a:rPr lang="es-ES" sz="2400" b="1" dirty="0" err="1" smtClean="0">
                <a:latin typeface="Calibri" pitchFamily="34" charset="0"/>
                <a:ea typeface="Calibri" pitchFamily="34" charset="0"/>
                <a:cs typeface="Calibri" pitchFamily="34" charset="0"/>
              </a:rPr>
              <a:t>field</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which</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involves</a:t>
            </a:r>
            <a:r>
              <a:rPr lang="es-ES" sz="2400" b="1" dirty="0" smtClean="0">
                <a:latin typeface="Calibri" pitchFamily="34" charset="0"/>
                <a:ea typeface="Calibri" pitchFamily="34" charset="0"/>
                <a:cs typeface="Calibri" pitchFamily="34" charset="0"/>
              </a:rPr>
              <a:t> a new </a:t>
            </a:r>
            <a:r>
              <a:rPr lang="es-ES" sz="2400" b="1" dirty="0" err="1" smtClean="0">
                <a:latin typeface="Calibri" pitchFamily="34" charset="0"/>
                <a:ea typeface="Calibri" pitchFamily="34" charset="0"/>
                <a:cs typeface="Calibri" pitchFamily="34" charset="0"/>
              </a:rPr>
              <a:t>pseudo</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scalar</a:t>
            </a:r>
            <a:r>
              <a:rPr lang="es-ES" sz="2400" b="1" dirty="0" smtClean="0">
                <a:latin typeface="Calibri" pitchFamily="34" charset="0"/>
                <a:ea typeface="Calibri" pitchFamily="34" charset="0"/>
                <a:cs typeface="Calibri" pitchFamily="34" charset="0"/>
              </a:rPr>
              <a:t> </a:t>
            </a:r>
            <a:r>
              <a:rPr lang="es-ES" sz="2400" b="1" dirty="0" err="1" smtClean="0">
                <a:latin typeface="Calibri" pitchFamily="34" charset="0"/>
                <a:ea typeface="Calibri" pitchFamily="34" charset="0"/>
                <a:cs typeface="Calibri" pitchFamily="34" charset="0"/>
              </a:rPr>
              <a:t>particle</a:t>
            </a:r>
            <a:r>
              <a:rPr lang="es-ES" sz="2400" b="1" dirty="0" smtClean="0">
                <a:latin typeface="Calibri" pitchFamily="34" charset="0"/>
                <a:ea typeface="Calibri" pitchFamily="34" charset="0"/>
                <a:cs typeface="Calibri" pitchFamily="34" charset="0"/>
              </a:rPr>
              <a:t>. </a:t>
            </a:r>
            <a:r>
              <a:rPr lang="es-ES" sz="2400" b="1" dirty="0" smtClean="0">
                <a:solidFill>
                  <a:srgbClr val="FF0000"/>
                </a:solidFill>
                <a:latin typeface="Calibri" pitchFamily="34" charset="0"/>
                <a:ea typeface="Calibri" pitchFamily="34" charset="0"/>
                <a:cs typeface="Calibri" pitchFamily="34" charset="0"/>
              </a:rPr>
              <a:t>The AXION.</a:t>
            </a:r>
            <a:endParaRPr lang="en-US" sz="1600" dirty="0" smtClean="0">
              <a:solidFill>
                <a:srgbClr val="CC00CC"/>
              </a:solidFill>
              <a:sym typeface="Wingdings" pitchFamily="2" charset="2"/>
            </a:endParaRPr>
          </a:p>
          <a:p>
            <a:pPr marL="0" indent="4763" algn="just" eaLnBrk="1" hangingPunct="1">
              <a:lnSpc>
                <a:spcPct val="80000"/>
              </a:lnSpc>
              <a:buFontTx/>
              <a:buNone/>
              <a:defRPr/>
            </a:pPr>
            <a:r>
              <a:rPr lang="en-US" sz="2000" dirty="0" smtClean="0">
                <a:solidFill>
                  <a:srgbClr val="CC00CC"/>
                </a:solidFill>
                <a:sym typeface="Wingdings" pitchFamily="2" charset="2"/>
              </a:rPr>
              <a:t></a:t>
            </a:r>
            <a:r>
              <a:rPr lang="en-US" sz="2000" dirty="0" smtClean="0"/>
              <a:t> All the axion couplings are inversely proportional to </a:t>
            </a:r>
            <a:r>
              <a:rPr lang="en-US" sz="2400" i="1" dirty="0" err="1" smtClean="0"/>
              <a:t>f</a:t>
            </a:r>
            <a:r>
              <a:rPr lang="en-US" sz="2000" b="1" baseline="-25000" dirty="0" err="1" smtClean="0"/>
              <a:t>PQ</a:t>
            </a:r>
            <a:r>
              <a:rPr lang="en-US" sz="2000" dirty="0" smtClean="0"/>
              <a:t> .</a:t>
            </a:r>
          </a:p>
        </p:txBody>
      </p:sp>
      <p:sp>
        <p:nvSpPr>
          <p:cNvPr id="58371" name="Text Box 4"/>
          <p:cNvSpPr txBox="1">
            <a:spLocks noChangeArrowheads="1"/>
          </p:cNvSpPr>
          <p:nvPr/>
        </p:nvSpPr>
        <p:spPr bwMode="auto">
          <a:xfrm>
            <a:off x="2117725" y="5053013"/>
            <a:ext cx="184150" cy="384175"/>
          </a:xfrm>
          <a:prstGeom prst="rect">
            <a:avLst/>
          </a:prstGeom>
          <a:noFill/>
          <a:ln w="9525" algn="ctr">
            <a:noFill/>
            <a:miter lim="800000"/>
            <a:headEnd/>
            <a:tailEnd/>
          </a:ln>
        </p:spPr>
        <p:txBody>
          <a:bodyPr wrap="none">
            <a:spAutoFit/>
          </a:bodyPr>
          <a:lstStyle/>
          <a:p>
            <a:pPr>
              <a:lnSpc>
                <a:spcPct val="80000"/>
              </a:lnSpc>
              <a:spcBef>
                <a:spcPct val="20000"/>
              </a:spcBef>
            </a:pPr>
            <a:endParaRPr lang="de-DE" sz="2400" i="1">
              <a:solidFill>
                <a:srgbClr val="0000FF"/>
              </a:solidFill>
              <a:latin typeface="Times New Roman" pitchFamily="18" charset="0"/>
            </a:endParaRPr>
          </a:p>
        </p:txBody>
      </p:sp>
      <p:grpSp>
        <p:nvGrpSpPr>
          <p:cNvPr id="2" name="Group 5"/>
          <p:cNvGrpSpPr>
            <a:grpSpLocks/>
          </p:cNvGrpSpPr>
          <p:nvPr/>
        </p:nvGrpSpPr>
        <p:grpSpPr bwMode="auto">
          <a:xfrm>
            <a:off x="3352800" y="638175"/>
            <a:ext cx="3354388" cy="4638675"/>
            <a:chOff x="2064" y="432"/>
            <a:chExt cx="2160" cy="2911"/>
          </a:xfrm>
        </p:grpSpPr>
        <p:pic>
          <p:nvPicPr>
            <p:cNvPr id="58374" name="Picture 6"/>
            <p:cNvPicPr>
              <a:picLocks noChangeAspect="1" noChangeArrowheads="1"/>
            </p:cNvPicPr>
            <p:nvPr/>
          </p:nvPicPr>
          <p:blipFill>
            <a:blip r:embed="rId3" cstate="print"/>
            <a:srcRect/>
            <a:stretch>
              <a:fillRect/>
            </a:stretch>
          </p:blipFill>
          <p:spPr bwMode="auto">
            <a:xfrm>
              <a:off x="2242" y="2866"/>
              <a:ext cx="1294" cy="477"/>
            </a:xfrm>
            <a:prstGeom prst="rect">
              <a:avLst/>
            </a:prstGeom>
            <a:noFill/>
            <a:ln w="9525" algn="ctr">
              <a:noFill/>
              <a:miter lim="800000"/>
              <a:headEnd/>
              <a:tailEnd/>
            </a:ln>
          </p:spPr>
        </p:pic>
        <p:pic>
          <p:nvPicPr>
            <p:cNvPr id="58375" name="Picture 7"/>
            <p:cNvPicPr>
              <a:picLocks noChangeAspect="1" noChangeArrowheads="1"/>
            </p:cNvPicPr>
            <p:nvPr/>
          </p:nvPicPr>
          <p:blipFill>
            <a:blip r:embed="rId4" cstate="print"/>
            <a:srcRect/>
            <a:stretch>
              <a:fillRect/>
            </a:stretch>
          </p:blipFill>
          <p:spPr bwMode="auto">
            <a:xfrm>
              <a:off x="2064" y="432"/>
              <a:ext cx="2160" cy="504"/>
            </a:xfrm>
            <a:prstGeom prst="rect">
              <a:avLst/>
            </a:prstGeom>
            <a:noFill/>
            <a:ln w="9525">
              <a:noFill/>
              <a:miter lim="800000"/>
              <a:headEnd/>
              <a:tailEnd/>
            </a:ln>
          </p:spPr>
        </p:pic>
      </p:grpSp>
      <p:sp>
        <p:nvSpPr>
          <p:cNvPr id="58373" name="Rectangle 2"/>
          <p:cNvSpPr>
            <a:spLocks noGrp="1" noChangeArrowheads="1"/>
          </p:cNvSpPr>
          <p:nvPr>
            <p:ph type="title"/>
          </p:nvPr>
        </p:nvSpPr>
        <p:spPr>
          <a:xfrm>
            <a:off x="76200" y="76200"/>
            <a:ext cx="5943600" cy="533400"/>
          </a:xfrm>
          <a:solidFill>
            <a:srgbClr val="FFFF00"/>
          </a:solidFill>
        </p:spPr>
        <p:txBody>
          <a:bodyPr>
            <a:normAutofit fontScale="90000"/>
          </a:bodyPr>
          <a:lstStyle/>
          <a:p>
            <a:r>
              <a:rPr lang="en-US" sz="3200" b="1" i="0" smtClean="0">
                <a:solidFill>
                  <a:srgbClr val="0000FF"/>
                </a:solidFill>
                <a:latin typeface="Calibri" pitchFamily="34" charset="0"/>
              </a:rPr>
              <a:t>The strong CP problem     </a:t>
            </a:r>
            <a:r>
              <a:rPr lang="en-US" sz="2400" b="1" i="0" smtClean="0">
                <a:solidFill>
                  <a:schemeClr val="tx1"/>
                </a:solidFill>
                <a:sym typeface="Wingdings" pitchFamily="2" charset="2"/>
              </a:rPr>
              <a:t></a:t>
            </a:r>
            <a:r>
              <a:rPr lang="en-US" sz="2400" b="1" i="0" smtClean="0">
                <a:solidFill>
                  <a:srgbClr val="FF0000"/>
                </a:solidFill>
                <a:sym typeface="Wingdings" pitchFamily="2" charset="2"/>
              </a:rPr>
              <a:t> </a:t>
            </a:r>
            <a:r>
              <a:rPr lang="en-US" sz="2400" b="1" i="0" smtClean="0">
                <a:solidFill>
                  <a:schemeClr val="tx1"/>
                </a:solidFill>
                <a:sym typeface="Wingdings" pitchFamily="2" charset="2"/>
              </a:rPr>
              <a:t> </a:t>
            </a:r>
            <a:r>
              <a:rPr lang="en-US" sz="2400" b="1" i="0" smtClean="0">
                <a:solidFill>
                  <a:srgbClr val="C00000"/>
                </a:solidFill>
                <a:sym typeface="Wingdings" pitchFamily="2" charset="2"/>
              </a:rPr>
              <a:t>origin</a:t>
            </a:r>
            <a:r>
              <a:rPr lang="en-US" sz="3200" b="1" i="0" smtClean="0">
                <a:solidFill>
                  <a:schemeClr val="tx1"/>
                </a:solidFill>
                <a:sym typeface="Wingdings" pitchFamily="2" charset="2"/>
              </a:rPr>
              <a:t>?</a:t>
            </a:r>
            <a:r>
              <a:rPr lang="en-US" sz="3200" b="1" i="0" smtClean="0">
                <a:solidFill>
                  <a:schemeClr val="tx1"/>
                </a:solidFill>
              </a:rPr>
              <a:t>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451px-NEDM_P&amp;T_violation"/>
          <p:cNvPicPr>
            <a:picLocks noChangeAspect="1" noChangeArrowheads="1"/>
          </p:cNvPicPr>
          <p:nvPr/>
        </p:nvPicPr>
        <p:blipFill>
          <a:blip r:embed="rId2" cstate="print"/>
          <a:srcRect/>
          <a:stretch>
            <a:fillRect/>
          </a:stretch>
        </p:blipFill>
        <p:spPr bwMode="auto">
          <a:xfrm>
            <a:off x="5529263" y="1196975"/>
            <a:ext cx="2205037" cy="2933700"/>
          </a:xfrm>
          <a:prstGeom prst="rect">
            <a:avLst/>
          </a:prstGeom>
          <a:noFill/>
          <a:ln w="9525">
            <a:noFill/>
            <a:miter lim="800000"/>
            <a:headEnd/>
            <a:tailEnd/>
          </a:ln>
        </p:spPr>
      </p:pic>
      <p:sp>
        <p:nvSpPr>
          <p:cNvPr id="59395" name="Rectangle 3"/>
          <p:cNvSpPr>
            <a:spLocks noGrp="1" noChangeArrowheads="1"/>
          </p:cNvSpPr>
          <p:nvPr>
            <p:ph type="title"/>
          </p:nvPr>
        </p:nvSpPr>
        <p:spPr>
          <a:xfrm>
            <a:off x="76200" y="76200"/>
            <a:ext cx="6019800" cy="544513"/>
          </a:xfrm>
          <a:solidFill>
            <a:srgbClr val="FFFF00"/>
          </a:solidFill>
        </p:spPr>
        <p:txBody>
          <a:bodyPr/>
          <a:lstStyle/>
          <a:p>
            <a:r>
              <a:rPr lang="en-US" sz="2400" b="1" i="0" smtClean="0">
                <a:solidFill>
                  <a:srgbClr val="0000CC"/>
                </a:solidFill>
                <a:latin typeface="Calibri" pitchFamily="34" charset="0"/>
              </a:rPr>
              <a:t>A Flaw and fundamental Properties of Nature</a:t>
            </a:r>
          </a:p>
        </p:txBody>
      </p:sp>
      <p:sp>
        <p:nvSpPr>
          <p:cNvPr id="59396" name="Rectangle 4"/>
          <p:cNvSpPr>
            <a:spLocks noGrp="1" noChangeArrowheads="1"/>
          </p:cNvSpPr>
          <p:nvPr>
            <p:ph type="body" idx="1"/>
          </p:nvPr>
        </p:nvSpPr>
        <p:spPr>
          <a:xfrm>
            <a:off x="152400" y="742950"/>
            <a:ext cx="8991600" cy="5940425"/>
          </a:xfrm>
        </p:spPr>
        <p:txBody>
          <a:bodyPr/>
          <a:lstStyle/>
          <a:p>
            <a:pPr marL="0" indent="0">
              <a:buFont typeface="Arial Black" pitchFamily="34" charset="0"/>
              <a:buNone/>
            </a:pPr>
            <a:r>
              <a:rPr lang="en-US" sz="2800" smtClean="0"/>
              <a:t>Electric and magnetic dipole moments of the neutron are related to fundamental symmetries:</a:t>
            </a:r>
          </a:p>
          <a:p>
            <a:pPr marL="0" indent="0"/>
            <a:r>
              <a:rPr lang="en-US" sz="2800" smtClean="0"/>
              <a:t> P (parity), T (time reversal)</a:t>
            </a:r>
            <a:br>
              <a:rPr lang="en-US" sz="2800" smtClean="0"/>
            </a:br>
            <a:r>
              <a:rPr lang="en-US" sz="2800" smtClean="0"/>
              <a:t>   and C (charge conjugation) .</a:t>
            </a:r>
          </a:p>
        </p:txBody>
      </p:sp>
      <p:sp>
        <p:nvSpPr>
          <p:cNvPr id="59397" name="Rectangle 5"/>
          <p:cNvSpPr>
            <a:spLocks noChangeArrowheads="1"/>
          </p:cNvSpPr>
          <p:nvPr/>
        </p:nvSpPr>
        <p:spPr bwMode="auto">
          <a:xfrm>
            <a:off x="7656513" y="3886200"/>
            <a:ext cx="1689100" cy="246063"/>
          </a:xfrm>
          <a:prstGeom prst="rect">
            <a:avLst/>
          </a:prstGeom>
          <a:noFill/>
          <a:ln w="9525">
            <a:noFill/>
            <a:miter lim="800000"/>
            <a:headEnd/>
            <a:tailEnd/>
          </a:ln>
        </p:spPr>
        <p:txBody>
          <a:bodyPr wrap="none">
            <a:spAutoFit/>
          </a:bodyPr>
          <a:lstStyle/>
          <a:p>
            <a:r>
              <a:rPr lang="en-US" sz="1000">
                <a:hlinkClick r:id="rId3"/>
              </a:rPr>
              <a:t>http://en.wikipedia.org</a:t>
            </a:r>
            <a:r>
              <a:rPr lang="en-US" sz="1000"/>
              <a:t> </a:t>
            </a:r>
          </a:p>
        </p:txBody>
      </p:sp>
      <p:sp>
        <p:nvSpPr>
          <p:cNvPr id="59398" name="Line 6"/>
          <p:cNvSpPr>
            <a:spLocks noChangeShapeType="1"/>
          </p:cNvSpPr>
          <p:nvPr/>
        </p:nvSpPr>
        <p:spPr bwMode="auto">
          <a:xfrm flipH="1" flipV="1">
            <a:off x="747713" y="3046413"/>
            <a:ext cx="12700" cy="484187"/>
          </a:xfrm>
          <a:prstGeom prst="line">
            <a:avLst/>
          </a:prstGeom>
          <a:noFill/>
          <a:ln w="38100">
            <a:solidFill>
              <a:srgbClr val="00B0F0"/>
            </a:solidFill>
            <a:round/>
            <a:headEnd/>
            <a:tailEnd type="triangle" w="med" len="med"/>
          </a:ln>
        </p:spPr>
        <p:txBody>
          <a:bodyPr/>
          <a:lstStyle/>
          <a:p>
            <a:endParaRPr lang="en-GB"/>
          </a:p>
        </p:txBody>
      </p:sp>
      <p:sp>
        <p:nvSpPr>
          <p:cNvPr id="59399" name="Line 7"/>
          <p:cNvSpPr>
            <a:spLocks noChangeShapeType="1"/>
          </p:cNvSpPr>
          <p:nvPr/>
        </p:nvSpPr>
        <p:spPr bwMode="auto">
          <a:xfrm flipH="1" flipV="1">
            <a:off x="612775" y="3054350"/>
            <a:ext cx="12700" cy="484188"/>
          </a:xfrm>
          <a:prstGeom prst="line">
            <a:avLst/>
          </a:prstGeom>
          <a:noFill/>
          <a:ln w="38100">
            <a:solidFill>
              <a:srgbClr val="FF0000"/>
            </a:solidFill>
            <a:round/>
            <a:headEnd/>
            <a:tailEnd type="triangle" w="med" len="med"/>
          </a:ln>
        </p:spPr>
        <p:txBody>
          <a:bodyPr/>
          <a:lstStyle/>
          <a:p>
            <a:endParaRPr lang="en-GB"/>
          </a:p>
        </p:txBody>
      </p:sp>
      <p:sp>
        <p:nvSpPr>
          <p:cNvPr id="59400" name="Line 8"/>
          <p:cNvSpPr>
            <a:spLocks noChangeShapeType="1"/>
          </p:cNvSpPr>
          <p:nvPr/>
        </p:nvSpPr>
        <p:spPr bwMode="auto">
          <a:xfrm>
            <a:off x="1065213" y="3308350"/>
            <a:ext cx="912812" cy="0"/>
          </a:xfrm>
          <a:prstGeom prst="line">
            <a:avLst/>
          </a:prstGeom>
          <a:noFill/>
          <a:ln w="9525">
            <a:solidFill>
              <a:schemeClr val="tx1"/>
            </a:solidFill>
            <a:round/>
            <a:headEnd/>
            <a:tailEnd type="triangle" w="med" len="med"/>
          </a:ln>
        </p:spPr>
        <p:txBody>
          <a:bodyPr/>
          <a:lstStyle/>
          <a:p>
            <a:endParaRPr lang="en-GB"/>
          </a:p>
        </p:txBody>
      </p:sp>
      <p:sp>
        <p:nvSpPr>
          <p:cNvPr id="59401" name="Text Box 9"/>
          <p:cNvSpPr txBox="1">
            <a:spLocks noChangeArrowheads="1"/>
          </p:cNvSpPr>
          <p:nvPr/>
        </p:nvSpPr>
        <p:spPr bwMode="auto">
          <a:xfrm>
            <a:off x="1349375" y="2952750"/>
            <a:ext cx="330200" cy="336550"/>
          </a:xfrm>
          <a:prstGeom prst="rect">
            <a:avLst/>
          </a:prstGeom>
          <a:noFill/>
          <a:ln w="9525">
            <a:noFill/>
            <a:miter lim="800000"/>
            <a:headEnd/>
            <a:tailEnd/>
          </a:ln>
        </p:spPr>
        <p:txBody>
          <a:bodyPr wrap="none">
            <a:spAutoFit/>
          </a:bodyPr>
          <a:lstStyle/>
          <a:p>
            <a:r>
              <a:rPr lang="de-DE"/>
              <a:t>C</a:t>
            </a:r>
            <a:endParaRPr lang="en-GB"/>
          </a:p>
        </p:txBody>
      </p:sp>
      <p:sp>
        <p:nvSpPr>
          <p:cNvPr id="59402" name="Line 10"/>
          <p:cNvSpPr>
            <a:spLocks noChangeShapeType="1"/>
          </p:cNvSpPr>
          <p:nvPr/>
        </p:nvSpPr>
        <p:spPr bwMode="auto">
          <a:xfrm rot="10800000" flipH="1" flipV="1">
            <a:off x="2270125" y="3040063"/>
            <a:ext cx="12700" cy="484187"/>
          </a:xfrm>
          <a:prstGeom prst="line">
            <a:avLst/>
          </a:prstGeom>
          <a:noFill/>
          <a:ln w="38100">
            <a:solidFill>
              <a:srgbClr val="00B0F0"/>
            </a:solidFill>
            <a:round/>
            <a:headEnd/>
            <a:tailEnd type="triangle" w="med" len="med"/>
          </a:ln>
        </p:spPr>
        <p:txBody>
          <a:bodyPr/>
          <a:lstStyle/>
          <a:p>
            <a:endParaRPr lang="en-GB"/>
          </a:p>
        </p:txBody>
      </p:sp>
      <p:sp>
        <p:nvSpPr>
          <p:cNvPr id="59403" name="Line 11"/>
          <p:cNvSpPr>
            <a:spLocks noChangeShapeType="1"/>
          </p:cNvSpPr>
          <p:nvPr/>
        </p:nvSpPr>
        <p:spPr bwMode="auto">
          <a:xfrm rot="10800000" flipH="1" flipV="1">
            <a:off x="2135188" y="3048000"/>
            <a:ext cx="12700" cy="484188"/>
          </a:xfrm>
          <a:prstGeom prst="line">
            <a:avLst/>
          </a:prstGeom>
          <a:noFill/>
          <a:ln w="38100">
            <a:solidFill>
              <a:srgbClr val="FF0000"/>
            </a:solidFill>
            <a:round/>
            <a:headEnd/>
            <a:tailEnd type="triangle" w="med" len="med"/>
          </a:ln>
        </p:spPr>
        <p:txBody>
          <a:bodyPr/>
          <a:lstStyle/>
          <a:p>
            <a:endParaRPr lang="en-GB"/>
          </a:p>
        </p:txBody>
      </p:sp>
      <p:sp>
        <p:nvSpPr>
          <p:cNvPr id="59404" name="Line 12"/>
          <p:cNvSpPr>
            <a:spLocks noChangeShapeType="1"/>
          </p:cNvSpPr>
          <p:nvPr/>
        </p:nvSpPr>
        <p:spPr bwMode="auto">
          <a:xfrm rot="10800000" flipH="1" flipV="1">
            <a:off x="3721100" y="3048000"/>
            <a:ext cx="12700" cy="484188"/>
          </a:xfrm>
          <a:prstGeom prst="line">
            <a:avLst/>
          </a:prstGeom>
          <a:noFill/>
          <a:ln w="38100">
            <a:solidFill>
              <a:srgbClr val="00B0F0"/>
            </a:solidFill>
            <a:round/>
            <a:headEnd/>
            <a:tailEnd type="triangle" w="med" len="med"/>
          </a:ln>
        </p:spPr>
        <p:txBody>
          <a:bodyPr/>
          <a:lstStyle/>
          <a:p>
            <a:endParaRPr lang="en-GB"/>
          </a:p>
        </p:txBody>
      </p:sp>
      <p:sp>
        <p:nvSpPr>
          <p:cNvPr id="59405" name="Line 13"/>
          <p:cNvSpPr>
            <a:spLocks noChangeShapeType="1"/>
          </p:cNvSpPr>
          <p:nvPr/>
        </p:nvSpPr>
        <p:spPr bwMode="auto">
          <a:xfrm flipH="1" flipV="1">
            <a:off x="3586163" y="3055938"/>
            <a:ext cx="12700" cy="484187"/>
          </a:xfrm>
          <a:prstGeom prst="line">
            <a:avLst/>
          </a:prstGeom>
          <a:noFill/>
          <a:ln w="38100">
            <a:solidFill>
              <a:srgbClr val="FF0000"/>
            </a:solidFill>
            <a:round/>
            <a:headEnd/>
            <a:tailEnd type="triangle" w="med" len="med"/>
          </a:ln>
        </p:spPr>
        <p:txBody>
          <a:bodyPr/>
          <a:lstStyle/>
          <a:p>
            <a:endParaRPr lang="en-GB"/>
          </a:p>
        </p:txBody>
      </p:sp>
      <p:sp>
        <p:nvSpPr>
          <p:cNvPr id="59406" name="Line 14"/>
          <p:cNvSpPr>
            <a:spLocks noChangeShapeType="1"/>
          </p:cNvSpPr>
          <p:nvPr/>
        </p:nvSpPr>
        <p:spPr bwMode="auto">
          <a:xfrm>
            <a:off x="2459038" y="3316288"/>
            <a:ext cx="912812" cy="0"/>
          </a:xfrm>
          <a:prstGeom prst="line">
            <a:avLst/>
          </a:prstGeom>
          <a:noFill/>
          <a:ln w="9525">
            <a:solidFill>
              <a:schemeClr val="tx1"/>
            </a:solidFill>
            <a:round/>
            <a:headEnd/>
            <a:tailEnd type="triangle" w="med" len="med"/>
          </a:ln>
        </p:spPr>
        <p:txBody>
          <a:bodyPr/>
          <a:lstStyle/>
          <a:p>
            <a:endParaRPr lang="en-GB"/>
          </a:p>
        </p:txBody>
      </p:sp>
      <p:sp>
        <p:nvSpPr>
          <p:cNvPr id="59407" name="Text Box 15"/>
          <p:cNvSpPr txBox="1">
            <a:spLocks noChangeArrowheads="1"/>
          </p:cNvSpPr>
          <p:nvPr/>
        </p:nvSpPr>
        <p:spPr bwMode="auto">
          <a:xfrm>
            <a:off x="2786063" y="2946400"/>
            <a:ext cx="319087" cy="336550"/>
          </a:xfrm>
          <a:prstGeom prst="rect">
            <a:avLst/>
          </a:prstGeom>
          <a:noFill/>
          <a:ln w="9525">
            <a:noFill/>
            <a:miter lim="800000"/>
            <a:headEnd/>
            <a:tailEnd/>
          </a:ln>
        </p:spPr>
        <p:txBody>
          <a:bodyPr wrap="none">
            <a:spAutoFit/>
          </a:bodyPr>
          <a:lstStyle/>
          <a:p>
            <a:r>
              <a:rPr lang="de-DE"/>
              <a:t>P</a:t>
            </a:r>
            <a:endParaRPr lang="en-GB"/>
          </a:p>
        </p:txBody>
      </p:sp>
      <p:sp>
        <p:nvSpPr>
          <p:cNvPr id="59408" name="Text Box 26"/>
          <p:cNvSpPr txBox="1">
            <a:spLocks noChangeArrowheads="1"/>
          </p:cNvSpPr>
          <p:nvPr/>
        </p:nvSpPr>
        <p:spPr bwMode="auto">
          <a:xfrm>
            <a:off x="209550" y="3805238"/>
            <a:ext cx="1084263" cy="369887"/>
          </a:xfrm>
          <a:prstGeom prst="rect">
            <a:avLst/>
          </a:prstGeom>
          <a:noFill/>
          <a:ln w="9525">
            <a:noFill/>
            <a:miter lim="800000"/>
            <a:headEnd/>
            <a:tailEnd/>
          </a:ln>
        </p:spPr>
        <p:txBody>
          <a:bodyPr wrap="none">
            <a:spAutoFit/>
          </a:bodyPr>
          <a:lstStyle/>
          <a:p>
            <a:r>
              <a:rPr lang="de-DE" sz="1800"/>
              <a:t>Neutron</a:t>
            </a:r>
            <a:endParaRPr lang="en-GB" sz="1800"/>
          </a:p>
        </p:txBody>
      </p:sp>
      <p:sp>
        <p:nvSpPr>
          <p:cNvPr id="59409" name="Text Box 27"/>
          <p:cNvSpPr txBox="1">
            <a:spLocks noChangeArrowheads="1"/>
          </p:cNvSpPr>
          <p:nvPr/>
        </p:nvSpPr>
        <p:spPr bwMode="auto">
          <a:xfrm>
            <a:off x="3094038" y="3821113"/>
            <a:ext cx="1477962" cy="369887"/>
          </a:xfrm>
          <a:prstGeom prst="rect">
            <a:avLst/>
          </a:prstGeom>
          <a:noFill/>
          <a:ln w="9525">
            <a:noFill/>
            <a:miter lim="800000"/>
            <a:headEnd/>
            <a:tailEnd/>
          </a:ln>
        </p:spPr>
        <p:txBody>
          <a:bodyPr wrap="none">
            <a:spAutoFit/>
          </a:bodyPr>
          <a:lstStyle/>
          <a:p>
            <a:r>
              <a:rPr lang="de-DE" sz="1800"/>
              <a:t>Antineutron</a:t>
            </a:r>
            <a:endParaRPr lang="en-GB" sz="1800"/>
          </a:p>
        </p:txBody>
      </p:sp>
      <p:sp>
        <p:nvSpPr>
          <p:cNvPr id="59410" name="Text Box 28"/>
          <p:cNvSpPr txBox="1">
            <a:spLocks noChangeArrowheads="1"/>
          </p:cNvSpPr>
          <p:nvPr/>
        </p:nvSpPr>
        <p:spPr bwMode="auto">
          <a:xfrm>
            <a:off x="1524000" y="3813175"/>
            <a:ext cx="1477963" cy="369888"/>
          </a:xfrm>
          <a:prstGeom prst="rect">
            <a:avLst/>
          </a:prstGeom>
          <a:noFill/>
          <a:ln w="9525">
            <a:noFill/>
            <a:miter lim="800000"/>
            <a:headEnd/>
            <a:tailEnd/>
          </a:ln>
        </p:spPr>
        <p:txBody>
          <a:bodyPr wrap="none">
            <a:spAutoFit/>
          </a:bodyPr>
          <a:lstStyle/>
          <a:p>
            <a:r>
              <a:rPr lang="de-DE" sz="1800"/>
              <a:t>Antineutron</a:t>
            </a:r>
            <a:endParaRPr lang="en-GB" sz="1800"/>
          </a:p>
        </p:txBody>
      </p:sp>
      <p:sp>
        <p:nvSpPr>
          <p:cNvPr id="68627" name="Rectangle 30"/>
          <p:cNvSpPr>
            <a:spLocks noChangeArrowheads="1"/>
          </p:cNvSpPr>
          <p:nvPr/>
        </p:nvSpPr>
        <p:spPr bwMode="auto">
          <a:xfrm>
            <a:off x="0" y="4305300"/>
            <a:ext cx="9144000" cy="2476500"/>
          </a:xfrm>
          <a:prstGeom prst="rect">
            <a:avLst/>
          </a:prstGeom>
          <a:noFill/>
          <a:ln w="9525">
            <a:noFill/>
            <a:miter lim="800000"/>
            <a:headEnd/>
            <a:tailEnd/>
          </a:ln>
        </p:spPr>
        <p:txBody>
          <a:bodyPr/>
          <a:lstStyle/>
          <a:p>
            <a:pPr eaLnBrk="1" hangingPunct="1">
              <a:spcAft>
                <a:spcPct val="50000"/>
              </a:spcAft>
              <a:buClr>
                <a:srgbClr val="F28E00"/>
              </a:buClr>
              <a:buFont typeface="Arial Black" pitchFamily="34" charset="0"/>
              <a:buNone/>
              <a:tabLst>
                <a:tab pos="8520113" algn="r"/>
              </a:tabLst>
              <a:defRPr/>
            </a:pPr>
            <a:r>
              <a:rPr lang="en-US" sz="1800" dirty="0"/>
              <a:t>If the neutron has an </a:t>
            </a:r>
            <a:r>
              <a:rPr lang="en-US" sz="1800" dirty="0">
                <a:solidFill>
                  <a:srgbClr val="FF0000"/>
                </a:solidFill>
              </a:rPr>
              <a:t>electric dipole moment</a:t>
            </a:r>
            <a:r>
              <a:rPr lang="en-US" sz="1800" dirty="0"/>
              <a:t> </a:t>
            </a:r>
            <a:br>
              <a:rPr lang="en-US" sz="1800" dirty="0"/>
            </a:br>
            <a:r>
              <a:rPr lang="en-US" sz="1800" dirty="0"/>
              <a:t>in addition to the measured </a:t>
            </a:r>
            <a:r>
              <a:rPr lang="en-US" sz="1800" dirty="0">
                <a:solidFill>
                  <a:srgbClr val="00A5EB"/>
                </a:solidFill>
              </a:rPr>
              <a:t>magnetic dipole moment</a:t>
            </a:r>
            <a:r>
              <a:rPr lang="en-US" sz="1800" dirty="0"/>
              <a:t>, </a:t>
            </a:r>
            <a:r>
              <a:rPr lang="en-US" sz="1800" u="sng" dirty="0"/>
              <a:t>CP is not conserved</a:t>
            </a:r>
            <a:r>
              <a:rPr lang="en-US" sz="1800" dirty="0"/>
              <a:t>.</a:t>
            </a:r>
          </a:p>
          <a:p>
            <a:pPr eaLnBrk="1" hangingPunct="1">
              <a:spcAft>
                <a:spcPct val="50000"/>
              </a:spcAft>
              <a:buClr>
                <a:srgbClr val="F28E00"/>
              </a:buClr>
              <a:buFont typeface="Arial Black" pitchFamily="34" charset="0"/>
              <a:buNone/>
              <a:tabLst>
                <a:tab pos="8520113" algn="r"/>
              </a:tabLst>
              <a:defRPr/>
            </a:pPr>
            <a:r>
              <a:rPr lang="en-US" sz="1800" dirty="0"/>
              <a:t/>
            </a:r>
            <a:br>
              <a:rPr lang="en-US" sz="1800" dirty="0"/>
            </a:br>
            <a:r>
              <a:rPr lang="en-US" sz="1800" dirty="0"/>
              <a:t>Both moments would change from parallelism to anti-parallelism.</a:t>
            </a:r>
            <a:br>
              <a:rPr lang="en-US" sz="1800" dirty="0"/>
            </a:br>
            <a:endParaRPr lang="en-US" sz="1100" dirty="0"/>
          </a:p>
          <a:p>
            <a:pPr eaLnBrk="1" hangingPunct="1">
              <a:spcAft>
                <a:spcPct val="50000"/>
              </a:spcAft>
              <a:buClr>
                <a:srgbClr val="F28E00"/>
              </a:buClr>
              <a:buFont typeface="Arial Black" pitchFamily="34" charset="0"/>
              <a:buNone/>
              <a:tabLst>
                <a:tab pos="8520113" algn="r"/>
              </a:tabLst>
              <a:defRPr/>
            </a:pPr>
            <a:r>
              <a:rPr lang="en-US" dirty="0"/>
              <a:t>The strong interaction conserves CP    </a:t>
            </a:r>
            <a:r>
              <a:rPr lang="en-US" sz="3200" dirty="0">
                <a:solidFill>
                  <a:srgbClr val="C00000"/>
                </a:solidFill>
                <a:effectLst>
                  <a:outerShdw blurRad="38100" dist="38100" dir="2700000" algn="tl">
                    <a:srgbClr val="000000">
                      <a:alpha val="43137"/>
                    </a:srgbClr>
                  </a:outerShdw>
                </a:effectLst>
                <a:cs typeface="Arial" pitchFamily="34" charset="0"/>
              </a:rPr>
              <a:t>↔ </a:t>
            </a:r>
            <a:r>
              <a:rPr lang="en-US" dirty="0">
                <a:cs typeface="Arial" pitchFamily="34" charset="0"/>
              </a:rPr>
              <a:t>  no </a:t>
            </a:r>
            <a:r>
              <a:rPr lang="en-US" dirty="0" err="1">
                <a:cs typeface="Arial" pitchFamily="34" charset="0"/>
              </a:rPr>
              <a:t>nEDM</a:t>
            </a:r>
            <a:r>
              <a:rPr lang="en-US" dirty="0">
                <a:cs typeface="Arial" pitchFamily="34" charset="0"/>
              </a:rPr>
              <a:t/>
            </a:r>
            <a:br>
              <a:rPr lang="en-US" dirty="0">
                <a:cs typeface="Arial" pitchFamily="34" charset="0"/>
              </a:rPr>
            </a:br>
            <a:r>
              <a:rPr lang="en-US" dirty="0">
                <a:cs typeface="Arial" pitchFamily="34" charset="0"/>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 y="46038"/>
            <a:ext cx="6565900" cy="487362"/>
          </a:xfrm>
          <a:solidFill>
            <a:srgbClr val="FFFF00"/>
          </a:solidFill>
        </p:spPr>
        <p:txBody>
          <a:bodyPr/>
          <a:lstStyle/>
          <a:p>
            <a:r>
              <a:rPr lang="en-US" sz="2400" b="1" i="0" smtClean="0">
                <a:solidFill>
                  <a:srgbClr val="0000CC"/>
                </a:solidFill>
                <a:latin typeface="Calibri" pitchFamily="34" charset="0"/>
              </a:rPr>
              <a:t>More Motivation: A Flaw in the Standard Model?</a:t>
            </a:r>
          </a:p>
        </p:txBody>
      </p:sp>
      <p:sp>
        <p:nvSpPr>
          <p:cNvPr id="498691" name="Rectangle 3"/>
          <p:cNvSpPr>
            <a:spLocks noGrp="1" noChangeArrowheads="1"/>
          </p:cNvSpPr>
          <p:nvPr>
            <p:ph type="body" idx="1"/>
          </p:nvPr>
        </p:nvSpPr>
        <p:spPr>
          <a:xfrm>
            <a:off x="0" y="742950"/>
            <a:ext cx="9144000" cy="6267450"/>
          </a:xfrm>
        </p:spPr>
        <p:txBody>
          <a:bodyPr/>
          <a:lstStyle/>
          <a:p>
            <a:pPr marL="0" indent="0">
              <a:buFont typeface="Arial Black" pitchFamily="34" charset="0"/>
              <a:buNone/>
            </a:pPr>
            <a:r>
              <a:rPr lang="en-US" sz="2000" smtClean="0"/>
              <a:t>The neutron’s strange property:</a:t>
            </a:r>
          </a:p>
          <a:p>
            <a:pPr marL="0" indent="0">
              <a:buFont typeface="Arial Black" pitchFamily="34" charset="0"/>
              <a:buNone/>
            </a:pPr>
            <a:r>
              <a:rPr lang="en-US" sz="2000" smtClean="0"/>
              <a:t>It consists of three charged quarks, but does not show any static electric dipole moment. </a:t>
            </a:r>
            <a:r>
              <a:rPr lang="en-US" sz="2000" smtClean="0">
                <a:solidFill>
                  <a:srgbClr val="0000CC"/>
                </a:solidFill>
              </a:rPr>
              <a:t/>
            </a:r>
            <a:br>
              <a:rPr lang="en-US" sz="2000" smtClean="0">
                <a:solidFill>
                  <a:srgbClr val="0000CC"/>
                </a:solidFill>
              </a:rPr>
            </a:br>
            <a:r>
              <a:rPr lang="en-US" smtClean="0">
                <a:solidFill>
                  <a:srgbClr val="0000CC"/>
                </a:solidFill>
              </a:rPr>
              <a:t/>
            </a:r>
            <a:br>
              <a:rPr lang="en-US" smtClean="0">
                <a:solidFill>
                  <a:srgbClr val="0000CC"/>
                </a:solidFill>
              </a:rPr>
            </a:br>
            <a:endParaRPr lang="en-US" smtClean="0">
              <a:solidFill>
                <a:srgbClr val="0000CC"/>
              </a:solidFill>
            </a:endParaRPr>
          </a:p>
          <a:p>
            <a:pPr marL="0" indent="0">
              <a:buFont typeface="Arial Black" pitchFamily="34" charset="0"/>
              <a:buNone/>
            </a:pPr>
            <a:endParaRPr lang="en-US" smtClean="0">
              <a:solidFill>
                <a:srgbClr val="0000CC"/>
              </a:solidFill>
            </a:endParaRPr>
          </a:p>
          <a:p>
            <a:pPr marL="0" indent="0">
              <a:buFont typeface="Arial Black" pitchFamily="34" charset="0"/>
              <a:buNone/>
            </a:pPr>
            <a:endParaRPr lang="en-US" smtClean="0">
              <a:solidFill>
                <a:srgbClr val="0000CC"/>
              </a:solidFill>
            </a:endParaRPr>
          </a:p>
          <a:p>
            <a:pPr marL="0" indent="0">
              <a:buFont typeface="Arial Black" pitchFamily="34" charset="0"/>
              <a:buNone/>
            </a:pPr>
            <a:endParaRPr lang="en-US" sz="2400" smtClean="0">
              <a:solidFill>
                <a:srgbClr val="0000CC"/>
              </a:solidFill>
            </a:endParaRPr>
          </a:p>
          <a:p>
            <a:pPr marL="0" indent="0">
              <a:buFont typeface="Arial Black" pitchFamily="34" charset="0"/>
              <a:buNone/>
            </a:pPr>
            <a:endParaRPr lang="en-US" sz="2400" smtClean="0">
              <a:solidFill>
                <a:srgbClr val="0000CC"/>
              </a:solidFill>
            </a:endParaRPr>
          </a:p>
          <a:p>
            <a:pPr marL="0" indent="0">
              <a:buFont typeface="Arial Black" pitchFamily="34" charset="0"/>
              <a:buNone/>
            </a:pPr>
            <a:endParaRPr lang="en-US" sz="2400" smtClean="0">
              <a:solidFill>
                <a:srgbClr val="0000CC"/>
              </a:solidFill>
            </a:endParaRPr>
          </a:p>
          <a:p>
            <a:pPr marL="0" indent="0">
              <a:buFont typeface="Arial Black" pitchFamily="34" charset="0"/>
              <a:buNone/>
            </a:pPr>
            <a:endParaRPr lang="en-US" sz="2400" smtClean="0">
              <a:solidFill>
                <a:srgbClr val="0000CC"/>
              </a:solidFill>
            </a:endParaRPr>
          </a:p>
          <a:p>
            <a:pPr marL="0" indent="0">
              <a:buFont typeface="Arial Black" pitchFamily="34" charset="0"/>
              <a:buNone/>
            </a:pPr>
            <a:r>
              <a:rPr lang="en-US" sz="2400" smtClean="0">
                <a:solidFill>
                  <a:srgbClr val="0000CC"/>
                </a:solidFill>
              </a:rPr>
              <a:t> </a:t>
            </a:r>
            <a:r>
              <a:rPr lang="en-US" sz="2400" b="1" smtClean="0"/>
              <a:t>Why do the wave functions of the three quarks </a:t>
            </a:r>
            <a:r>
              <a:rPr lang="en-US" sz="2400" b="1" i="1" smtClean="0"/>
              <a:t>exactly</a:t>
            </a:r>
            <a:r>
              <a:rPr lang="en-US" sz="2400" b="1" smtClean="0"/>
              <a:t> cancel </a:t>
            </a:r>
          </a:p>
          <a:p>
            <a:pPr marL="0" indent="0">
              <a:buFont typeface="Arial Black" pitchFamily="34" charset="0"/>
              <a:buNone/>
            </a:pPr>
            <a:r>
              <a:rPr lang="en-US" sz="2400" b="1" smtClean="0"/>
              <a:t>  out  any observable static charge distribution in the neutron?</a:t>
            </a:r>
          </a:p>
        </p:txBody>
      </p:sp>
      <p:sp>
        <p:nvSpPr>
          <p:cNvPr id="498694" name="Rectangle 6"/>
          <p:cNvSpPr>
            <a:spLocks noChangeArrowheads="1"/>
          </p:cNvSpPr>
          <p:nvPr/>
        </p:nvSpPr>
        <p:spPr bwMode="auto">
          <a:xfrm>
            <a:off x="4876800" y="3175000"/>
            <a:ext cx="4724400" cy="246063"/>
          </a:xfrm>
          <a:prstGeom prst="rect">
            <a:avLst/>
          </a:prstGeom>
          <a:noFill/>
          <a:ln w="9525">
            <a:noFill/>
            <a:miter lim="800000"/>
            <a:headEnd/>
            <a:tailEnd/>
          </a:ln>
        </p:spPr>
        <p:txBody>
          <a:bodyPr>
            <a:spAutoFit/>
          </a:bodyPr>
          <a:lstStyle/>
          <a:p>
            <a:r>
              <a:rPr lang="en-US" sz="1000">
                <a:solidFill>
                  <a:srgbClr val="0000CC"/>
                </a:solidFill>
                <a:hlinkClick r:id="rId2"/>
              </a:rPr>
              <a:t>http://www.lbl.gov/Science-Articles/Archive/sabl/2006/Oct/3.html</a:t>
            </a:r>
            <a:r>
              <a:rPr lang="en-US" sz="1000">
                <a:solidFill>
                  <a:srgbClr val="0000CC"/>
                </a:solidFill>
              </a:rPr>
              <a:t> </a:t>
            </a:r>
          </a:p>
        </p:txBody>
      </p:sp>
      <p:pic>
        <p:nvPicPr>
          <p:cNvPr id="498695" name="Picture 7" descr="nucleon"/>
          <p:cNvPicPr>
            <a:picLocks noChangeAspect="1" noChangeArrowheads="1"/>
          </p:cNvPicPr>
          <p:nvPr/>
        </p:nvPicPr>
        <p:blipFill>
          <a:blip r:embed="rId3" cstate="print"/>
          <a:srcRect/>
          <a:stretch>
            <a:fillRect/>
          </a:stretch>
        </p:blipFill>
        <p:spPr bwMode="auto">
          <a:xfrm>
            <a:off x="2133600" y="1646238"/>
            <a:ext cx="2660650" cy="2339975"/>
          </a:xfrm>
          <a:prstGeom prst="rect">
            <a:avLst/>
          </a:prstGeom>
          <a:noFill/>
          <a:ln w="9525">
            <a:noFill/>
            <a:miter lim="800000"/>
            <a:headEnd/>
            <a:tailEnd/>
          </a:ln>
        </p:spPr>
      </p:pic>
      <p:pic>
        <p:nvPicPr>
          <p:cNvPr id="498696" name="Picture 8" descr="712px-Water-elpot-transparent-3D-balls"/>
          <p:cNvPicPr>
            <a:picLocks noChangeAspect="1" noChangeArrowheads="1"/>
          </p:cNvPicPr>
          <p:nvPr/>
        </p:nvPicPr>
        <p:blipFill>
          <a:blip r:embed="rId4" cstate="print"/>
          <a:srcRect/>
          <a:stretch>
            <a:fillRect/>
          </a:stretch>
        </p:blipFill>
        <p:spPr bwMode="auto">
          <a:xfrm>
            <a:off x="3255963" y="4208463"/>
            <a:ext cx="1149350" cy="966787"/>
          </a:xfrm>
          <a:prstGeom prst="rect">
            <a:avLst/>
          </a:prstGeom>
          <a:noFill/>
          <a:ln w="9525">
            <a:noFill/>
            <a:miter lim="800000"/>
            <a:headEnd/>
            <a:tailEnd/>
          </a:ln>
        </p:spPr>
      </p:pic>
      <p:sp>
        <p:nvSpPr>
          <p:cNvPr id="498697" name="Rectangle 9"/>
          <p:cNvSpPr>
            <a:spLocks noChangeArrowheads="1"/>
          </p:cNvSpPr>
          <p:nvPr/>
        </p:nvSpPr>
        <p:spPr bwMode="auto">
          <a:xfrm>
            <a:off x="4448175" y="4827588"/>
            <a:ext cx="1689100" cy="246062"/>
          </a:xfrm>
          <a:prstGeom prst="rect">
            <a:avLst/>
          </a:prstGeom>
          <a:noFill/>
          <a:ln w="9525">
            <a:noFill/>
            <a:miter lim="800000"/>
            <a:headEnd/>
            <a:tailEnd/>
          </a:ln>
        </p:spPr>
        <p:txBody>
          <a:bodyPr wrap="none">
            <a:spAutoFit/>
          </a:bodyPr>
          <a:lstStyle/>
          <a:p>
            <a:r>
              <a:rPr lang="en-US" sz="1000">
                <a:solidFill>
                  <a:srgbClr val="0000CC"/>
                </a:solidFill>
                <a:hlinkClick r:id="rId5"/>
              </a:rPr>
              <a:t>http://en.wikipedia.org</a:t>
            </a:r>
            <a:r>
              <a:rPr lang="en-US" sz="1000">
                <a:solidFill>
                  <a:srgbClr val="0000CC"/>
                </a:solidFill>
              </a:rPr>
              <a:t> </a:t>
            </a:r>
          </a:p>
        </p:txBody>
      </p:sp>
      <p:sp>
        <p:nvSpPr>
          <p:cNvPr id="498698" name="Line 10"/>
          <p:cNvSpPr>
            <a:spLocks noChangeShapeType="1"/>
          </p:cNvSpPr>
          <p:nvPr/>
        </p:nvSpPr>
        <p:spPr bwMode="auto">
          <a:xfrm flipV="1">
            <a:off x="3187700" y="4416425"/>
            <a:ext cx="1262063" cy="609600"/>
          </a:xfrm>
          <a:prstGeom prst="line">
            <a:avLst/>
          </a:prstGeom>
          <a:noFill/>
          <a:ln w="9525">
            <a:solidFill>
              <a:srgbClr val="FF0000"/>
            </a:solidFill>
            <a:round/>
            <a:headEnd/>
            <a:tailEnd/>
          </a:ln>
        </p:spPr>
        <p:txBody>
          <a:bodyPr/>
          <a:lstStyle/>
          <a:p>
            <a:endParaRPr lang="en-GB"/>
          </a:p>
        </p:txBody>
      </p:sp>
      <p:sp>
        <p:nvSpPr>
          <p:cNvPr id="498699" name="Line 11"/>
          <p:cNvSpPr>
            <a:spLocks noChangeShapeType="1"/>
          </p:cNvSpPr>
          <p:nvPr/>
        </p:nvSpPr>
        <p:spPr bwMode="auto">
          <a:xfrm flipH="1" flipV="1">
            <a:off x="3575050" y="4221163"/>
            <a:ext cx="554038" cy="996950"/>
          </a:xfrm>
          <a:prstGeom prst="line">
            <a:avLst/>
          </a:prstGeom>
          <a:noFill/>
          <a:ln w="9525">
            <a:solidFill>
              <a:srgbClr val="FF0000"/>
            </a:solidFill>
            <a:round/>
            <a:headEnd/>
            <a:tailEnd/>
          </a:ln>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6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86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8695"/>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9869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98696"/>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9869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86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86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869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8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1" grpId="0" build="p"/>
      <p:bldP spid="498694" grpId="0"/>
      <p:bldP spid="498697" grpId="0"/>
      <p:bldP spid="498698" grpId="0" animBg="1"/>
      <p:bldP spid="4986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282575" y="977900"/>
            <a:ext cx="8520113" cy="5138738"/>
          </a:xfrm>
        </p:spPr>
        <p:txBody>
          <a:bodyPr/>
          <a:lstStyle/>
          <a:p>
            <a:pPr marL="0" indent="0">
              <a:lnSpc>
                <a:spcPct val="80000"/>
              </a:lnSpc>
              <a:buFont typeface="Arial Black" pitchFamily="34" charset="0"/>
              <a:buNone/>
            </a:pPr>
            <a:r>
              <a:rPr lang="en-US" sz="1800" smtClean="0"/>
              <a:t>Naively one expects for the neutron electric dipole moment:</a:t>
            </a:r>
          </a:p>
          <a:p>
            <a:pPr marL="0" indent="0">
              <a:lnSpc>
                <a:spcPct val="80000"/>
              </a:lnSpc>
              <a:buFont typeface="Arial Black" pitchFamily="34" charset="0"/>
              <a:buNone/>
            </a:pPr>
            <a:endParaRPr lang="en-US" sz="1800" smtClean="0"/>
          </a:p>
          <a:p>
            <a:pPr marL="0" indent="0">
              <a:lnSpc>
                <a:spcPct val="80000"/>
              </a:lnSpc>
              <a:buFont typeface="Arial Black" pitchFamily="34" charset="0"/>
              <a:buNone/>
            </a:pPr>
            <a:endParaRPr lang="en-US" sz="1800" smtClean="0"/>
          </a:p>
          <a:p>
            <a:pPr marL="0" indent="0">
              <a:lnSpc>
                <a:spcPct val="80000"/>
              </a:lnSpc>
              <a:buFont typeface="Arial Black" pitchFamily="34" charset="0"/>
              <a:buNone/>
            </a:pPr>
            <a:endParaRPr lang="en-US" sz="1800" smtClean="0"/>
          </a:p>
          <a:p>
            <a:pPr marL="0" indent="0">
              <a:lnSpc>
                <a:spcPct val="80000"/>
              </a:lnSpc>
              <a:buFont typeface="Arial Black" pitchFamily="34" charset="0"/>
              <a:buNone/>
            </a:pPr>
            <a:r>
              <a:rPr lang="en-US" sz="1800" smtClean="0"/>
              <a:t>         d</a:t>
            </a:r>
            <a:r>
              <a:rPr lang="en-US" sz="1800" baseline="-25000" smtClean="0"/>
              <a:t>n-QCD</a:t>
            </a:r>
            <a:r>
              <a:rPr lang="en-US" sz="1800" smtClean="0"/>
              <a:t> </a:t>
            </a:r>
            <a:r>
              <a:rPr lang="en-US" sz="1800" smtClean="0">
                <a:sym typeface="Symbol" pitchFamily="18" charset="2"/>
              </a:rPr>
              <a:t> 10</a:t>
            </a:r>
            <a:r>
              <a:rPr lang="en-US" sz="1800" baseline="30000" smtClean="0">
                <a:sym typeface="Symbol" pitchFamily="18" charset="2"/>
              </a:rPr>
              <a:t>-15 </a:t>
            </a:r>
            <a:r>
              <a:rPr lang="en-US" sz="1800" smtClean="0">
                <a:sym typeface="Symbol" pitchFamily="18" charset="2"/>
              </a:rPr>
              <a:t>e</a:t>
            </a:r>
            <a:r>
              <a:rPr lang="en-US" sz="1800" smtClean="0">
                <a:cs typeface="Arial" pitchFamily="34" charset="0"/>
                <a:sym typeface="Symbol" pitchFamily="18" charset="2"/>
              </a:rPr>
              <a:t>·cm.</a:t>
            </a:r>
            <a:br>
              <a:rPr lang="en-US" sz="1800" smtClean="0">
                <a:cs typeface="Arial" pitchFamily="34" charset="0"/>
                <a:sym typeface="Symbol" pitchFamily="18" charset="2"/>
              </a:rPr>
            </a:br>
            <a:endParaRPr lang="en-US" sz="1800" smtClean="0">
              <a:cs typeface="Arial" pitchFamily="34" charset="0"/>
              <a:sym typeface="Symbol" pitchFamily="18" charset="2"/>
            </a:endParaRPr>
          </a:p>
          <a:p>
            <a:pPr marL="0" indent="0">
              <a:lnSpc>
                <a:spcPct val="80000"/>
              </a:lnSpc>
              <a:buFont typeface="Arial Black" pitchFamily="34" charset="0"/>
              <a:buNone/>
            </a:pPr>
            <a:endParaRPr lang="en-US" sz="1800" smtClean="0">
              <a:cs typeface="Arial" pitchFamily="34" charset="0"/>
              <a:sym typeface="Symbol" pitchFamily="18" charset="2"/>
            </a:endParaRPr>
          </a:p>
          <a:p>
            <a:pPr marL="0" indent="0">
              <a:lnSpc>
                <a:spcPct val="80000"/>
              </a:lnSpc>
              <a:buFont typeface="Arial Black" pitchFamily="34" charset="0"/>
              <a:buNone/>
            </a:pPr>
            <a:endParaRPr lang="en-US" sz="1800" smtClean="0">
              <a:cs typeface="Arial" pitchFamily="34" charset="0"/>
              <a:sym typeface="Symbol" pitchFamily="18" charset="2"/>
            </a:endParaRPr>
          </a:p>
          <a:p>
            <a:pPr marL="0" indent="0">
              <a:lnSpc>
                <a:spcPct val="80000"/>
              </a:lnSpc>
              <a:buFont typeface="Arial Black" pitchFamily="34" charset="0"/>
              <a:buNone/>
            </a:pPr>
            <a:endParaRPr lang="en-US" sz="1800" smtClean="0">
              <a:cs typeface="Arial" pitchFamily="34" charset="0"/>
              <a:sym typeface="Symbol" pitchFamily="18" charset="2"/>
            </a:endParaRPr>
          </a:p>
          <a:p>
            <a:pPr marL="0" indent="0">
              <a:lnSpc>
                <a:spcPct val="80000"/>
              </a:lnSpc>
              <a:buFont typeface="Arial Black" pitchFamily="34" charset="0"/>
              <a:buNone/>
            </a:pPr>
            <a:endParaRPr lang="en-US" sz="1800" smtClean="0">
              <a:cs typeface="Arial" pitchFamily="34" charset="0"/>
              <a:sym typeface="Symbol" pitchFamily="18" charset="2"/>
            </a:endParaRPr>
          </a:p>
          <a:p>
            <a:pPr marL="0" indent="0">
              <a:lnSpc>
                <a:spcPct val="80000"/>
              </a:lnSpc>
              <a:buFont typeface="Arial Black" pitchFamily="34" charset="0"/>
              <a:buNone/>
            </a:pPr>
            <a:endParaRPr lang="en-US" sz="1800" smtClean="0">
              <a:cs typeface="Arial" pitchFamily="34" charset="0"/>
              <a:sym typeface="Symbol" pitchFamily="18" charset="2"/>
            </a:endParaRPr>
          </a:p>
          <a:p>
            <a:pPr marL="0" indent="0">
              <a:lnSpc>
                <a:spcPct val="80000"/>
              </a:lnSpc>
              <a:buFont typeface="Arial Black" pitchFamily="34" charset="0"/>
              <a:buNone/>
            </a:pPr>
            <a:r>
              <a:rPr lang="en-US" sz="1800" smtClean="0">
                <a:cs typeface="Arial" pitchFamily="34" charset="0"/>
                <a:sym typeface="Symbol" pitchFamily="18" charset="2"/>
              </a:rPr>
              <a:t>The data show:  </a:t>
            </a:r>
            <a:r>
              <a:rPr lang="en-US" sz="1800" smtClean="0"/>
              <a:t>d</a:t>
            </a:r>
            <a:r>
              <a:rPr lang="en-US" sz="1800" baseline="-25000" smtClean="0"/>
              <a:t>n-data</a:t>
            </a:r>
            <a:r>
              <a:rPr lang="en-US" sz="1800" smtClean="0"/>
              <a:t> </a:t>
            </a:r>
            <a:r>
              <a:rPr lang="en-US" sz="1800" smtClean="0">
                <a:sym typeface="Symbol" pitchFamily="18" charset="2"/>
              </a:rPr>
              <a:t>&lt; 10</a:t>
            </a:r>
            <a:r>
              <a:rPr lang="en-US" sz="1800" baseline="30000" smtClean="0">
                <a:sym typeface="Symbol" pitchFamily="18" charset="2"/>
              </a:rPr>
              <a:t>-26 </a:t>
            </a:r>
            <a:r>
              <a:rPr lang="en-US" sz="1800" smtClean="0">
                <a:sym typeface="Symbol" pitchFamily="18" charset="2"/>
              </a:rPr>
              <a:t>e</a:t>
            </a:r>
            <a:r>
              <a:rPr lang="en-US" sz="1800" smtClean="0">
                <a:cs typeface="Arial" pitchFamily="34" charset="0"/>
                <a:sym typeface="Symbol" pitchFamily="18" charset="2"/>
              </a:rPr>
              <a:t>·cm!</a:t>
            </a:r>
          </a:p>
          <a:p>
            <a:pPr marL="0" indent="0">
              <a:lnSpc>
                <a:spcPct val="80000"/>
              </a:lnSpc>
              <a:buFont typeface="Arial Black" pitchFamily="34" charset="0"/>
              <a:buNone/>
            </a:pPr>
            <a:endParaRPr lang="en-US" sz="1800" smtClean="0">
              <a:solidFill>
                <a:srgbClr val="00A5EB"/>
              </a:solidFill>
              <a:cs typeface="Arial" pitchFamily="34" charset="0"/>
              <a:sym typeface="Symbol" pitchFamily="18" charset="2"/>
            </a:endParaRPr>
          </a:p>
          <a:p>
            <a:pPr marL="0" indent="0">
              <a:lnSpc>
                <a:spcPct val="80000"/>
              </a:lnSpc>
              <a:buFont typeface="Arial Black" pitchFamily="34" charset="0"/>
              <a:buNone/>
            </a:pPr>
            <a:r>
              <a:rPr lang="en-US" sz="1800" b="1" smtClean="0">
                <a:cs typeface="Arial" pitchFamily="34" charset="0"/>
                <a:sym typeface="Symbol" pitchFamily="18" charset="2"/>
              </a:rPr>
              <a:t>How to explain the difference of at least 11 orders of magnitude?</a:t>
            </a:r>
          </a:p>
        </p:txBody>
      </p:sp>
      <p:sp>
        <p:nvSpPr>
          <p:cNvPr id="61443" name="Rectangle 5"/>
          <p:cNvSpPr>
            <a:spLocks noChangeArrowheads="1"/>
          </p:cNvSpPr>
          <p:nvPr/>
        </p:nvSpPr>
        <p:spPr bwMode="auto">
          <a:xfrm>
            <a:off x="4368800" y="5699125"/>
            <a:ext cx="4470400" cy="244475"/>
          </a:xfrm>
          <a:prstGeom prst="rect">
            <a:avLst/>
          </a:prstGeom>
          <a:noFill/>
          <a:ln w="9525">
            <a:noFill/>
            <a:miter lim="800000"/>
            <a:headEnd/>
            <a:tailEnd/>
          </a:ln>
        </p:spPr>
        <p:txBody>
          <a:bodyPr>
            <a:spAutoFit/>
          </a:bodyPr>
          <a:lstStyle/>
          <a:p>
            <a:r>
              <a:rPr lang="en-US" sz="1000">
                <a:hlinkClick r:id="rId2"/>
              </a:rPr>
              <a:t>http://www.lbl.gov/Science-Articles/Archive/sabl/2006/Oct/3.html</a:t>
            </a:r>
            <a:r>
              <a:rPr lang="en-US" sz="1000"/>
              <a:t> </a:t>
            </a:r>
          </a:p>
        </p:txBody>
      </p:sp>
      <p:pic>
        <p:nvPicPr>
          <p:cNvPr id="61444" name="Picture 6" descr="nucleon"/>
          <p:cNvPicPr>
            <a:picLocks noChangeAspect="1" noChangeArrowheads="1"/>
          </p:cNvPicPr>
          <p:nvPr/>
        </p:nvPicPr>
        <p:blipFill>
          <a:blip r:embed="rId3" cstate="print"/>
          <a:srcRect/>
          <a:stretch>
            <a:fillRect/>
          </a:stretch>
        </p:blipFill>
        <p:spPr bwMode="auto">
          <a:xfrm>
            <a:off x="5021263" y="1782763"/>
            <a:ext cx="2660650" cy="2339975"/>
          </a:xfrm>
          <a:prstGeom prst="rect">
            <a:avLst/>
          </a:prstGeom>
          <a:noFill/>
          <a:ln w="9525">
            <a:noFill/>
            <a:miter lim="800000"/>
            <a:headEnd/>
            <a:tailEnd/>
          </a:ln>
        </p:spPr>
      </p:pic>
      <p:sp>
        <p:nvSpPr>
          <p:cNvPr id="61445" name="Line 7"/>
          <p:cNvSpPr>
            <a:spLocks noChangeShapeType="1"/>
          </p:cNvSpPr>
          <p:nvPr/>
        </p:nvSpPr>
        <p:spPr bwMode="auto">
          <a:xfrm flipH="1">
            <a:off x="4530725" y="2112963"/>
            <a:ext cx="9525" cy="1733550"/>
          </a:xfrm>
          <a:prstGeom prst="line">
            <a:avLst/>
          </a:prstGeom>
          <a:noFill/>
          <a:ln w="9525">
            <a:solidFill>
              <a:schemeClr val="tx1"/>
            </a:solidFill>
            <a:round/>
            <a:headEnd type="oval" w="med" len="med"/>
            <a:tailEnd type="oval" w="med" len="med"/>
          </a:ln>
        </p:spPr>
        <p:txBody>
          <a:bodyPr/>
          <a:lstStyle/>
          <a:p>
            <a:endParaRPr lang="en-GB"/>
          </a:p>
        </p:txBody>
      </p:sp>
      <p:sp>
        <p:nvSpPr>
          <p:cNvPr id="61446" name="Text Box 8"/>
          <p:cNvSpPr txBox="1">
            <a:spLocks noChangeArrowheads="1"/>
          </p:cNvSpPr>
          <p:nvPr/>
        </p:nvSpPr>
        <p:spPr bwMode="auto">
          <a:xfrm rot="-5400000">
            <a:off x="3722687" y="2727326"/>
            <a:ext cx="1108075" cy="336550"/>
          </a:xfrm>
          <a:prstGeom prst="rect">
            <a:avLst/>
          </a:prstGeom>
          <a:noFill/>
          <a:ln w="9525">
            <a:noFill/>
            <a:miter lim="800000"/>
            <a:headEnd/>
            <a:tailEnd/>
          </a:ln>
        </p:spPr>
        <p:txBody>
          <a:bodyPr wrap="none">
            <a:spAutoFit/>
          </a:bodyPr>
          <a:lstStyle/>
          <a:p>
            <a:r>
              <a:rPr lang="en-US">
                <a:sym typeface="Symbol" pitchFamily="18" charset="2"/>
              </a:rPr>
              <a:t> 10</a:t>
            </a:r>
            <a:r>
              <a:rPr lang="en-US" baseline="30000">
                <a:sym typeface="Symbol" pitchFamily="18" charset="2"/>
              </a:rPr>
              <a:t>-15</a:t>
            </a:r>
            <a:r>
              <a:rPr lang="en-US">
                <a:sym typeface="Symbol" pitchFamily="18" charset="2"/>
              </a:rPr>
              <a:t> cm</a:t>
            </a:r>
            <a:endParaRPr lang="en-GB">
              <a:sym typeface="Symbol" pitchFamily="18" charset="2"/>
            </a:endParaRPr>
          </a:p>
        </p:txBody>
      </p:sp>
      <p:sp>
        <p:nvSpPr>
          <p:cNvPr id="9" name="Rectangle 2"/>
          <p:cNvSpPr txBox="1">
            <a:spLocks noChangeArrowheads="1"/>
          </p:cNvSpPr>
          <p:nvPr/>
        </p:nvSpPr>
        <p:spPr bwMode="auto">
          <a:xfrm>
            <a:off x="76200" y="46038"/>
            <a:ext cx="6565900" cy="487362"/>
          </a:xfrm>
          <a:prstGeom prst="rect">
            <a:avLst/>
          </a:prstGeom>
          <a:solidFill>
            <a:srgbClr val="FFFF00"/>
          </a:solidFill>
          <a:ln w="9525">
            <a:noFill/>
            <a:miter lim="800000"/>
            <a:headEnd/>
            <a:tailEnd/>
          </a:ln>
        </p:spPr>
        <p:txBody>
          <a:bodyPr lIns="92075" tIns="46037" rIns="92075" bIns="46037" anchor="ctr"/>
          <a:lstStyle/>
          <a:p>
            <a:pPr>
              <a:defRPr/>
            </a:pPr>
            <a:r>
              <a:rPr lang="en-US" sz="2400" kern="0">
                <a:solidFill>
                  <a:srgbClr val="0000CC"/>
                </a:solidFill>
                <a:latin typeface="Calibri" pitchFamily="34" charset="0"/>
                <a:ea typeface="+mj-ea"/>
                <a:cs typeface="+mj-cs"/>
              </a:rPr>
              <a:t>More Motivation: A Flaw in the Standard Model?</a:t>
            </a:r>
            <a:endParaRPr lang="en-US" sz="2400" kern="0" dirty="0">
              <a:solidFill>
                <a:srgbClr val="0000CC"/>
              </a:solidFill>
              <a:latin typeface="Calibri" pitchFamily="34" charset="0"/>
              <a:ea typeface="+mj-ea"/>
              <a:cs typeface="+mj-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2" cstate="print"/>
          <a:srcRect/>
          <a:stretch>
            <a:fillRect/>
          </a:stretch>
        </p:blipFill>
        <p:spPr bwMode="auto">
          <a:xfrm>
            <a:off x="33338" y="0"/>
            <a:ext cx="9034462" cy="68580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 y="103188"/>
            <a:ext cx="5956300" cy="544512"/>
          </a:xfrm>
          <a:solidFill>
            <a:srgbClr val="FFFF00"/>
          </a:solidFill>
        </p:spPr>
        <p:txBody>
          <a:bodyPr/>
          <a:lstStyle/>
          <a:p>
            <a:r>
              <a:rPr lang="en-US" sz="2400" b="1" i="0" smtClean="0">
                <a:solidFill>
                  <a:srgbClr val="0000CC"/>
                </a:solidFill>
                <a:latin typeface="Calibri" pitchFamily="34" charset="0"/>
              </a:rPr>
              <a:t>Detour:  CP is not only an academic Question</a:t>
            </a:r>
          </a:p>
        </p:txBody>
      </p:sp>
      <p:sp>
        <p:nvSpPr>
          <p:cNvPr id="63491" name="Rectangle 3"/>
          <p:cNvSpPr>
            <a:spLocks noGrp="1" noChangeArrowheads="1"/>
          </p:cNvSpPr>
          <p:nvPr>
            <p:ph type="body" idx="1"/>
          </p:nvPr>
        </p:nvSpPr>
        <p:spPr>
          <a:xfrm>
            <a:off x="152400" y="949325"/>
            <a:ext cx="8947150" cy="5319713"/>
          </a:xfrm>
        </p:spPr>
        <p:txBody>
          <a:bodyPr/>
          <a:lstStyle/>
          <a:p>
            <a:pPr marL="0" indent="0" algn="just">
              <a:buFont typeface="Arial Black" pitchFamily="34" charset="0"/>
              <a:buNone/>
            </a:pPr>
            <a:r>
              <a:rPr lang="en-US" smtClean="0"/>
              <a:t>CP violation is essential to explain why in the very early universe the ratio of matter to antimatter was </a:t>
            </a:r>
            <a:br>
              <a:rPr lang="en-US" smtClean="0"/>
            </a:br>
            <a:r>
              <a:rPr lang="en-US" smtClean="0"/>
              <a:t/>
            </a:r>
            <a:br>
              <a:rPr lang="en-US" smtClean="0"/>
            </a:br>
            <a:r>
              <a:rPr lang="en-US" sz="2400" b="1" smtClean="0">
                <a:solidFill>
                  <a:srgbClr val="C00000"/>
                </a:solidFill>
                <a:sym typeface="Wingdings" pitchFamily="2" charset="2"/>
              </a:rPr>
              <a:t></a:t>
            </a:r>
            <a:r>
              <a:rPr lang="en-US" b="1" smtClean="0"/>
              <a:t> Matter/Antimatter = 1+10</a:t>
            </a:r>
            <a:r>
              <a:rPr lang="en-US" b="1" baseline="30000" smtClean="0"/>
              <a:t>-9 </a:t>
            </a:r>
          </a:p>
          <a:p>
            <a:pPr marL="0" indent="0" algn="just">
              <a:buFont typeface="Arial Black" pitchFamily="34" charset="0"/>
              <a:buNone/>
            </a:pPr>
            <a:r>
              <a:rPr lang="en-US" sz="2000" smtClean="0"/>
              <a:t>                       </a:t>
            </a:r>
            <a:r>
              <a:rPr lang="en-US" sz="2000" smtClean="0">
                <a:sym typeface="Wingdings" pitchFamily="2" charset="2"/>
              </a:rPr>
              <a:t>  </a:t>
            </a:r>
            <a:r>
              <a:rPr lang="en-US" sz="2000" smtClean="0"/>
              <a:t>all (~4%) what we see  is made from this 10</a:t>
            </a:r>
            <a:r>
              <a:rPr lang="en-US" sz="2000" baseline="30000" smtClean="0"/>
              <a:t>-9</a:t>
            </a:r>
            <a:r>
              <a:rPr lang="en-US" sz="2000" smtClean="0"/>
              <a:t> fraction.</a:t>
            </a:r>
          </a:p>
          <a:p>
            <a:pPr marL="0" indent="0" algn="just">
              <a:buFont typeface="Arial Black" pitchFamily="34" charset="0"/>
              <a:buNone/>
            </a:pPr>
            <a:endParaRPr lang="en-US" sz="2000" smtClean="0"/>
          </a:p>
          <a:p>
            <a:pPr marL="0" indent="0" algn="just">
              <a:buFont typeface="Arial Black" pitchFamily="34" charset="0"/>
              <a:buNone/>
            </a:pPr>
            <a:r>
              <a:rPr lang="en-US" smtClean="0"/>
              <a:t>In principle QCD allows for CP, but experiments show: CP is conserved</a:t>
            </a:r>
            <a:r>
              <a:rPr lang="en-US" smtClean="0">
                <a:solidFill>
                  <a:schemeClr val="accent1"/>
                </a:solidFill>
              </a:rPr>
              <a:t>.</a:t>
            </a:r>
            <a:r>
              <a:rPr lang="en-US" smtClean="0">
                <a:solidFill>
                  <a:srgbClr val="00A5EB"/>
                </a:solidFill>
              </a:rPr>
              <a:t> </a:t>
            </a:r>
          </a:p>
        </p:txBody>
      </p:sp>
      <p:sp>
        <p:nvSpPr>
          <p:cNvPr id="63492" name="Text Box 5"/>
          <p:cNvSpPr txBox="1">
            <a:spLocks noChangeArrowheads="1"/>
          </p:cNvSpPr>
          <p:nvPr/>
        </p:nvSpPr>
        <p:spPr bwMode="auto">
          <a:xfrm>
            <a:off x="5065713" y="6269038"/>
            <a:ext cx="3746500" cy="400050"/>
          </a:xfrm>
          <a:prstGeom prst="rect">
            <a:avLst/>
          </a:prstGeom>
          <a:noFill/>
          <a:ln w="9525">
            <a:noFill/>
            <a:miter lim="800000"/>
            <a:headEnd/>
            <a:tailEnd/>
          </a:ln>
        </p:spPr>
        <p:txBody>
          <a:bodyPr>
            <a:spAutoFit/>
          </a:bodyPr>
          <a:lstStyle/>
          <a:p>
            <a:r>
              <a:rPr lang="en-US">
                <a:hlinkClick r:id="rId2"/>
              </a:rPr>
              <a:t>http://www.weltmaschine.de</a:t>
            </a:r>
            <a:r>
              <a:rPr lang="en-US"/>
              <a:t> </a:t>
            </a:r>
          </a:p>
        </p:txBody>
      </p:sp>
      <p:cxnSp>
        <p:nvCxnSpPr>
          <p:cNvPr id="63493" name="Straight Connector 7"/>
          <p:cNvCxnSpPr>
            <a:cxnSpLocks noChangeShapeType="1"/>
          </p:cNvCxnSpPr>
          <p:nvPr/>
        </p:nvCxnSpPr>
        <p:spPr bwMode="auto">
          <a:xfrm flipV="1">
            <a:off x="5410200" y="3810000"/>
            <a:ext cx="609600" cy="457200"/>
          </a:xfrm>
          <a:prstGeom prst="line">
            <a:avLst/>
          </a:prstGeom>
          <a:noFill/>
          <a:ln w="38100" algn="ctr">
            <a:solidFill>
              <a:srgbClr val="C00000"/>
            </a:solidFill>
            <a:round/>
            <a:headEnd/>
            <a:tailEnd/>
          </a:ln>
        </p:spPr>
      </p:cxn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5400" y="-76200"/>
            <a:ext cx="9194800" cy="6858000"/>
            <a:chOff x="25400" y="-76200"/>
            <a:chExt cx="9194800" cy="6858000"/>
          </a:xfrm>
        </p:grpSpPr>
        <p:pic>
          <p:nvPicPr>
            <p:cNvPr id="64515" name="Picture 2"/>
            <p:cNvPicPr>
              <a:picLocks noChangeAspect="1" noChangeArrowheads="1"/>
            </p:cNvPicPr>
            <p:nvPr/>
          </p:nvPicPr>
          <p:blipFill>
            <a:blip r:embed="rId2" cstate="print"/>
            <a:srcRect/>
            <a:stretch>
              <a:fillRect/>
            </a:stretch>
          </p:blipFill>
          <p:spPr bwMode="auto">
            <a:xfrm>
              <a:off x="25400" y="-76200"/>
              <a:ext cx="9144000" cy="6858000"/>
            </a:xfrm>
            <a:prstGeom prst="rect">
              <a:avLst/>
            </a:prstGeom>
            <a:noFill/>
            <a:ln w="9525" algn="ctr">
              <a:noFill/>
              <a:miter lim="800000"/>
              <a:headEnd/>
              <a:tailEnd/>
            </a:ln>
          </p:spPr>
        </p:pic>
        <p:pic>
          <p:nvPicPr>
            <p:cNvPr id="64516" name="Picture 3"/>
            <p:cNvPicPr>
              <a:picLocks noChangeAspect="1" noChangeArrowheads="1"/>
            </p:cNvPicPr>
            <p:nvPr/>
          </p:nvPicPr>
          <p:blipFill>
            <a:blip r:embed="rId3" cstate="print"/>
            <a:srcRect/>
            <a:stretch>
              <a:fillRect/>
            </a:stretch>
          </p:blipFill>
          <p:spPr bwMode="auto">
            <a:xfrm>
              <a:off x="4343400" y="1828800"/>
              <a:ext cx="4876800" cy="3505200"/>
            </a:xfrm>
            <a:prstGeom prst="rect">
              <a:avLst/>
            </a:prstGeom>
            <a:noFill/>
            <a:ln w="9525" algn="ctr">
              <a:solidFill>
                <a:srgbClr val="C00000"/>
              </a:solidFill>
              <a:miter lim="800000"/>
              <a:headEnd/>
              <a:tailEnd/>
            </a:ln>
          </p:spPr>
        </p:pic>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685800" y="609600"/>
            <a:ext cx="7467600" cy="5430838"/>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4"/>
          <p:cNvSpPr txBox="1">
            <a:spLocks noChangeArrowheads="1"/>
          </p:cNvSpPr>
          <p:nvPr/>
        </p:nvSpPr>
        <p:spPr bwMode="auto">
          <a:xfrm>
            <a:off x="152400" y="74613"/>
            <a:ext cx="1074738" cy="460375"/>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nEDM</a:t>
            </a:r>
            <a:r>
              <a:rPr lang="en-GB"/>
              <a:t> </a:t>
            </a:r>
          </a:p>
        </p:txBody>
      </p:sp>
      <p:sp>
        <p:nvSpPr>
          <p:cNvPr id="66563" name="Rectangle 5"/>
          <p:cNvSpPr>
            <a:spLocks noChangeArrowheads="1"/>
          </p:cNvSpPr>
          <p:nvPr/>
        </p:nvSpPr>
        <p:spPr bwMode="auto">
          <a:xfrm>
            <a:off x="0" y="6273800"/>
            <a:ext cx="9144000" cy="584200"/>
          </a:xfrm>
          <a:prstGeom prst="rect">
            <a:avLst/>
          </a:prstGeom>
          <a:noFill/>
          <a:ln w="9525">
            <a:noFill/>
            <a:miter lim="800000"/>
            <a:headEnd/>
            <a:tailEnd/>
          </a:ln>
        </p:spPr>
        <p:txBody>
          <a:bodyPr>
            <a:spAutoFit/>
          </a:bodyPr>
          <a:lstStyle/>
          <a:p>
            <a:r>
              <a:rPr lang="en-GB" sz="1600" b="0"/>
              <a:t>C.A. Baker, etal., Improved Experim. Limit on the nEDM, Phys. Rev. Lett. 91 (2006) 131801.</a:t>
            </a:r>
          </a:p>
          <a:p>
            <a:r>
              <a:rPr lang="en-GB" sz="1600" b="0">
                <a:hlinkClick r:id="rId2"/>
              </a:rPr>
              <a:t>http://link.aps.org/abstract/PRL/v97/e131801</a:t>
            </a:r>
            <a:r>
              <a:rPr lang="en-GB" sz="1600" b="0"/>
              <a:t> .</a:t>
            </a:r>
          </a:p>
        </p:txBody>
      </p:sp>
      <p:pic>
        <p:nvPicPr>
          <p:cNvPr id="66564" name="Picture 2"/>
          <p:cNvPicPr>
            <a:picLocks noChangeAspect="1" noChangeArrowheads="1"/>
          </p:cNvPicPr>
          <p:nvPr/>
        </p:nvPicPr>
        <p:blipFill>
          <a:blip r:embed="rId3" cstate="print"/>
          <a:srcRect/>
          <a:stretch>
            <a:fillRect/>
          </a:stretch>
        </p:blipFill>
        <p:spPr bwMode="auto">
          <a:xfrm>
            <a:off x="1227138" y="990600"/>
            <a:ext cx="5564187" cy="4162425"/>
          </a:xfrm>
          <a:prstGeom prst="rect">
            <a:avLst/>
          </a:prstGeom>
          <a:solidFill>
            <a:srgbClr val="FFFF00"/>
          </a:solidFill>
          <a:ln w="9525" algn="ctr">
            <a:noFill/>
            <a:miter lim="800000"/>
            <a:headEnd/>
            <a:tailEnd/>
          </a:ln>
        </p:spPr>
      </p:pic>
      <p:sp>
        <p:nvSpPr>
          <p:cNvPr id="66565" name="Rectangle 9"/>
          <p:cNvSpPr>
            <a:spLocks noChangeArrowheads="1"/>
          </p:cNvSpPr>
          <p:nvPr/>
        </p:nvSpPr>
        <p:spPr bwMode="auto">
          <a:xfrm>
            <a:off x="1227138" y="5153025"/>
            <a:ext cx="4572000" cy="276225"/>
          </a:xfrm>
          <a:prstGeom prst="rect">
            <a:avLst/>
          </a:prstGeom>
          <a:noFill/>
          <a:ln w="9525">
            <a:noFill/>
            <a:miter lim="800000"/>
            <a:headEnd/>
            <a:tailEnd/>
          </a:ln>
        </p:spPr>
        <p:txBody>
          <a:bodyPr>
            <a:spAutoFit/>
          </a:bodyPr>
          <a:lstStyle/>
          <a:p>
            <a:r>
              <a:rPr lang="en-GB" sz="1200">
                <a:hlinkClick r:id="rId4"/>
              </a:rPr>
              <a:t>http://www.physics.ucla.edu/hep/dm10/talks/carosi.pdf</a:t>
            </a:r>
            <a:r>
              <a:rPr lang="en-GB" sz="1200"/>
              <a:t>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76200" y="1371600"/>
            <a:ext cx="9067800" cy="1631950"/>
          </a:xfrm>
          <a:prstGeom prst="rect">
            <a:avLst/>
          </a:prstGeom>
          <a:solidFill>
            <a:srgbClr val="FFFF00"/>
          </a:solidFill>
          <a:ln w="9525">
            <a:noFill/>
            <a:miter lim="800000"/>
            <a:headEnd/>
            <a:tailEnd/>
          </a:ln>
        </p:spPr>
        <p:txBody>
          <a:bodyPr>
            <a:spAutoFit/>
          </a:bodyPr>
          <a:lstStyle/>
          <a:p>
            <a:r>
              <a:rPr lang="en-GB"/>
              <a:t>... CP violation in Standard Model generates very small nEDM.</a:t>
            </a:r>
          </a:p>
          <a:p>
            <a:endParaRPr lang="en-GB"/>
          </a:p>
          <a:p>
            <a:r>
              <a:rPr lang="en-GB">
                <a:sym typeface="Wingdings" pitchFamily="2" charset="2"/>
              </a:rPr>
              <a:t> </a:t>
            </a:r>
            <a:r>
              <a:rPr lang="en-GB"/>
              <a:t>Beyond the Standard Model contributions tend to be much bigger.</a:t>
            </a:r>
          </a:p>
          <a:p>
            <a:endParaRPr lang="en-GB"/>
          </a:p>
          <a:p>
            <a:r>
              <a:rPr lang="en-GB">
                <a:solidFill>
                  <a:srgbClr val="FF0000"/>
                </a:solidFill>
                <a:sym typeface="Wingdings" pitchFamily="2" charset="2"/>
              </a:rPr>
              <a:t> </a:t>
            </a:r>
            <a:r>
              <a:rPr lang="en-GB"/>
              <a:t>Neutron a very good system to look for CP violation beyond the SM</a:t>
            </a:r>
          </a:p>
        </p:txBody>
      </p:sp>
      <p:sp>
        <p:nvSpPr>
          <p:cNvPr id="67587" name="TextBox 2"/>
          <p:cNvSpPr txBox="1">
            <a:spLocks noChangeArrowheads="1"/>
          </p:cNvSpPr>
          <p:nvPr/>
        </p:nvSpPr>
        <p:spPr bwMode="auto">
          <a:xfrm>
            <a:off x="685800" y="533400"/>
            <a:ext cx="1320800" cy="400050"/>
          </a:xfrm>
          <a:prstGeom prst="rect">
            <a:avLst/>
          </a:prstGeom>
          <a:noFill/>
          <a:ln w="9525">
            <a:noFill/>
            <a:miter lim="800000"/>
            <a:headEnd/>
            <a:tailEnd/>
          </a:ln>
        </p:spPr>
        <p:txBody>
          <a:bodyPr wrap="none">
            <a:spAutoFit/>
          </a:bodyPr>
          <a:lstStyle/>
          <a:p>
            <a:r>
              <a:rPr lang="en-GB"/>
              <a:t>Thus ....</a:t>
            </a:r>
          </a:p>
        </p:txBody>
      </p:sp>
      <p:sp>
        <p:nvSpPr>
          <p:cNvPr id="67588" name="Rectangle 3"/>
          <p:cNvSpPr>
            <a:spLocks noChangeArrowheads="1"/>
          </p:cNvSpPr>
          <p:nvPr/>
        </p:nvSpPr>
        <p:spPr bwMode="auto">
          <a:xfrm>
            <a:off x="4267200" y="3429000"/>
            <a:ext cx="3797300" cy="400050"/>
          </a:xfrm>
          <a:prstGeom prst="rect">
            <a:avLst/>
          </a:prstGeom>
          <a:noFill/>
          <a:ln w="9525">
            <a:noFill/>
            <a:miter lim="800000"/>
            <a:headEnd/>
            <a:tailEnd/>
          </a:ln>
        </p:spPr>
        <p:txBody>
          <a:bodyPr wrap="none">
            <a:spAutoFit/>
          </a:bodyPr>
          <a:lstStyle/>
          <a:p>
            <a:r>
              <a:rPr lang="en-GB"/>
              <a:t> </a:t>
            </a:r>
            <a:r>
              <a:rPr lang="en-GB">
                <a:solidFill>
                  <a:srgbClr val="0000CC"/>
                </a:solidFill>
              </a:rPr>
              <a:t>more</a:t>
            </a:r>
            <a:r>
              <a:rPr lang="en-GB">
                <a:solidFill>
                  <a:srgbClr val="C00000"/>
                </a:solidFill>
              </a:rPr>
              <a:t>?</a:t>
            </a:r>
            <a:r>
              <a:rPr lang="en-GB">
                <a:solidFill>
                  <a:srgbClr val="0000CC"/>
                </a:solidFill>
              </a:rPr>
              <a:t>     </a:t>
            </a:r>
            <a:r>
              <a:rPr lang="en-GB"/>
              <a:t>pEDM, dEDM, ...</a:t>
            </a:r>
          </a:p>
        </p:txBody>
      </p:sp>
      <p:sp>
        <p:nvSpPr>
          <p:cNvPr id="67589" name="TextBox 4"/>
          <p:cNvSpPr txBox="1">
            <a:spLocks noChangeArrowheads="1"/>
          </p:cNvSpPr>
          <p:nvPr/>
        </p:nvSpPr>
        <p:spPr bwMode="auto">
          <a:xfrm>
            <a:off x="6172200" y="4629150"/>
            <a:ext cx="1171575" cy="400050"/>
          </a:xfrm>
          <a:prstGeom prst="rect">
            <a:avLst/>
          </a:prstGeom>
          <a:solidFill>
            <a:srgbClr val="FFFFFF"/>
          </a:solidFill>
          <a:ln w="19050">
            <a:solidFill>
              <a:srgbClr val="C00000"/>
            </a:solidFill>
            <a:miter lim="800000"/>
            <a:headEnd/>
            <a:tailEnd/>
          </a:ln>
        </p:spPr>
        <p:txBody>
          <a:bodyPr wrap="none">
            <a:spAutoFit/>
          </a:bodyPr>
          <a:lstStyle/>
          <a:p>
            <a:r>
              <a:rPr lang="en-GB"/>
              <a:t>d</a:t>
            </a:r>
            <a:r>
              <a:rPr lang="en-GB" sz="1600" b="0" baseline="-25000"/>
              <a:t>EDM</a:t>
            </a:r>
            <a:r>
              <a:rPr lang="en-GB"/>
              <a:t> </a:t>
            </a:r>
            <a:r>
              <a:rPr lang="en-GB">
                <a:solidFill>
                  <a:srgbClr val="C00000"/>
                </a:solidFill>
              </a:rPr>
              <a:t>x</a:t>
            </a:r>
            <a:r>
              <a:rPr lang="en-GB"/>
              <a:t> 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46063" y="749300"/>
            <a:ext cx="6619875" cy="461963"/>
          </a:xfrm>
          <a:prstGeom prst="rect">
            <a:avLst/>
          </a:prstGeom>
          <a:noFill/>
          <a:ln w="9525" algn="ctr">
            <a:noFill/>
            <a:miter lim="800000"/>
            <a:headEnd/>
            <a:tailEnd/>
          </a:ln>
        </p:spPr>
        <p:txBody>
          <a:bodyPr wrap="none">
            <a:spAutoFit/>
          </a:bodyPr>
          <a:lstStyle/>
          <a:p>
            <a:pPr marL="231775" indent="-231775" algn="ctr">
              <a:spcBef>
                <a:spcPct val="20000"/>
              </a:spcBef>
              <a:buFont typeface="Wingdings" pitchFamily="2" charset="2"/>
              <a:buNone/>
            </a:pPr>
            <a:r>
              <a:rPr lang="en-US" sz="2400" b="0">
                <a:latin typeface="Arial" pitchFamily="34" charset="0"/>
              </a:rPr>
              <a:t>The open question since Fritz Zwicky (1933) is:</a:t>
            </a:r>
            <a:endParaRPr lang="en-US" sz="2800" b="0">
              <a:solidFill>
                <a:srgbClr val="FF0000"/>
              </a:solidFill>
              <a:latin typeface="Arial" pitchFamily="34" charset="0"/>
            </a:endParaRPr>
          </a:p>
        </p:txBody>
      </p:sp>
      <p:sp>
        <p:nvSpPr>
          <p:cNvPr id="51203" name="Rectangle 2"/>
          <p:cNvSpPr>
            <a:spLocks noChangeArrowheads="1"/>
          </p:cNvSpPr>
          <p:nvPr/>
        </p:nvSpPr>
        <p:spPr bwMode="auto">
          <a:xfrm>
            <a:off x="1066800" y="2286000"/>
            <a:ext cx="6477000" cy="523875"/>
          </a:xfrm>
          <a:prstGeom prst="rect">
            <a:avLst/>
          </a:prstGeom>
          <a:solidFill>
            <a:srgbClr val="FFFF00"/>
          </a:solidFill>
          <a:ln w="9525">
            <a:noFill/>
            <a:miter lim="800000"/>
            <a:headEnd/>
            <a:tailEnd/>
          </a:ln>
        </p:spPr>
        <p:txBody>
          <a:bodyPr>
            <a:spAutoFit/>
          </a:bodyPr>
          <a:lstStyle/>
          <a:p>
            <a:pPr algn="just"/>
            <a:r>
              <a:rPr lang="en-GB" sz="2800">
                <a:solidFill>
                  <a:srgbClr val="0000CC"/>
                </a:solidFill>
              </a:rPr>
              <a:t>What is “dunkle Materie” made of? </a:t>
            </a:r>
          </a:p>
        </p:txBody>
      </p:sp>
      <p:sp>
        <p:nvSpPr>
          <p:cNvPr id="51204" name="TextBox 3"/>
          <p:cNvSpPr txBox="1">
            <a:spLocks noChangeArrowheads="1"/>
          </p:cNvSpPr>
          <p:nvPr/>
        </p:nvSpPr>
        <p:spPr bwMode="auto">
          <a:xfrm>
            <a:off x="3657600" y="3714750"/>
            <a:ext cx="5178425" cy="400050"/>
          </a:xfrm>
          <a:prstGeom prst="rect">
            <a:avLst/>
          </a:prstGeom>
          <a:noFill/>
          <a:ln w="9525">
            <a:noFill/>
            <a:miter lim="800000"/>
            <a:headEnd/>
            <a:tailEnd/>
          </a:ln>
        </p:spPr>
        <p:txBody>
          <a:bodyPr wrap="none">
            <a:spAutoFit/>
          </a:bodyPr>
          <a:lstStyle/>
          <a:p>
            <a:r>
              <a:rPr lang="en-GB"/>
              <a:t>axions and WIMPs  ... WISPs  </a:t>
            </a:r>
            <a:r>
              <a:rPr lang="en-GB">
                <a:sym typeface="Wingdings" pitchFamily="2" charset="2"/>
              </a:rPr>
              <a:t> more</a:t>
            </a:r>
            <a:endParaRPr lang="en-GB"/>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Rectangle 2"/>
          <p:cNvSpPr>
            <a:spLocks noGrp="1" noChangeArrowheads="1"/>
          </p:cNvSpPr>
          <p:nvPr>
            <p:ph type="ctrTitle"/>
          </p:nvPr>
        </p:nvSpPr>
        <p:spPr>
          <a:xfrm>
            <a:off x="76200" y="76200"/>
            <a:ext cx="8991600" cy="609600"/>
          </a:xfrm>
          <a:solidFill>
            <a:srgbClr val="FFFF00"/>
          </a:solidFill>
        </p:spPr>
        <p:txBody>
          <a:bodyPr/>
          <a:lstStyle/>
          <a:p>
            <a:pPr algn="just"/>
            <a:r>
              <a:rPr lang="en-US" sz="2400" b="1" i="0" smtClean="0">
                <a:solidFill>
                  <a:srgbClr val="0000CC"/>
                </a:solidFill>
              </a:rPr>
              <a:t>QM</a:t>
            </a:r>
            <a:r>
              <a:rPr lang="en-US" sz="1600" b="1" i="0" smtClean="0">
                <a:solidFill>
                  <a:srgbClr val="0000CC"/>
                </a:solidFill>
              </a:rPr>
              <a:t>:  </a:t>
            </a:r>
            <a:r>
              <a:rPr lang="en-US" sz="2300" b="1" i="0" smtClean="0">
                <a:solidFill>
                  <a:schemeClr val="tx1"/>
                </a:solidFill>
              </a:rPr>
              <a:t>a non-degenerate system with Spin is defined by the spin vector.</a:t>
            </a:r>
          </a:p>
        </p:txBody>
      </p:sp>
      <p:grpSp>
        <p:nvGrpSpPr>
          <p:cNvPr id="2" name="Group 29"/>
          <p:cNvGrpSpPr>
            <a:grpSpLocks/>
          </p:cNvGrpSpPr>
          <p:nvPr/>
        </p:nvGrpSpPr>
        <p:grpSpPr bwMode="auto">
          <a:xfrm>
            <a:off x="1855788" y="1295400"/>
            <a:ext cx="1247775" cy="2701925"/>
            <a:chOff x="1889125" y="2025650"/>
            <a:chExt cx="1247775" cy="2701925"/>
          </a:xfrm>
        </p:grpSpPr>
        <p:grpSp>
          <p:nvGrpSpPr>
            <p:cNvPr id="3" name="Group 28"/>
            <p:cNvGrpSpPr>
              <a:grpSpLocks/>
            </p:cNvGrpSpPr>
            <p:nvPr/>
          </p:nvGrpSpPr>
          <p:grpSpPr bwMode="auto">
            <a:xfrm>
              <a:off x="1889125" y="2025650"/>
              <a:ext cx="1247775" cy="2701925"/>
              <a:chOff x="1889125" y="2025650"/>
              <a:chExt cx="1247775" cy="2701925"/>
            </a:xfrm>
          </p:grpSpPr>
          <p:grpSp>
            <p:nvGrpSpPr>
              <p:cNvPr id="4" name="Group 3"/>
              <p:cNvGrpSpPr>
                <a:grpSpLocks/>
              </p:cNvGrpSpPr>
              <p:nvPr/>
            </p:nvGrpSpPr>
            <p:grpSpPr bwMode="auto">
              <a:xfrm>
                <a:off x="1889125" y="2025650"/>
                <a:ext cx="1247775" cy="2136775"/>
                <a:chOff x="1190" y="620"/>
                <a:chExt cx="786" cy="1346"/>
              </a:xfrm>
            </p:grpSpPr>
            <p:sp>
              <p:nvSpPr>
                <p:cNvPr id="2066" name="Line 4"/>
                <p:cNvSpPr>
                  <a:spLocks noChangeShapeType="1"/>
                </p:cNvSpPr>
                <p:nvPr/>
              </p:nvSpPr>
              <p:spPr bwMode="auto">
                <a:xfrm flipH="1" flipV="1">
                  <a:off x="1585" y="620"/>
                  <a:ext cx="4" cy="1346"/>
                </a:xfrm>
                <a:prstGeom prst="line">
                  <a:avLst/>
                </a:prstGeom>
                <a:noFill/>
                <a:ln w="76200">
                  <a:solidFill>
                    <a:srgbClr val="0000CC"/>
                  </a:solidFill>
                  <a:round/>
                  <a:headEnd/>
                  <a:tailEnd type="triangle" w="med" len="med"/>
                </a:ln>
              </p:spPr>
              <p:txBody>
                <a:bodyPr/>
                <a:lstStyle/>
                <a:p>
                  <a:endParaRPr lang="en-GB"/>
                </a:p>
              </p:txBody>
            </p:sp>
            <p:sp>
              <p:nvSpPr>
                <p:cNvPr id="2067" name="Oval 5"/>
                <p:cNvSpPr>
                  <a:spLocks noChangeArrowheads="1"/>
                </p:cNvSpPr>
                <p:nvPr/>
              </p:nvSpPr>
              <p:spPr bwMode="auto">
                <a:xfrm>
                  <a:off x="1190" y="990"/>
                  <a:ext cx="786" cy="794"/>
                </a:xfrm>
                <a:prstGeom prst="ellipse">
                  <a:avLst/>
                </a:prstGeom>
                <a:solidFill>
                  <a:srgbClr val="CC3300"/>
                </a:solidFill>
                <a:ln w="9525">
                  <a:solidFill>
                    <a:schemeClr val="tx1"/>
                  </a:solidFill>
                  <a:round/>
                  <a:headEnd/>
                  <a:tailEnd/>
                </a:ln>
              </p:spPr>
              <p:txBody>
                <a:bodyPr wrap="none" anchor="ctr"/>
                <a:lstStyle/>
                <a:p>
                  <a:endParaRPr lang="en-US"/>
                </a:p>
              </p:txBody>
            </p:sp>
            <p:sp>
              <p:nvSpPr>
                <p:cNvPr id="2068" name="Oval 6"/>
                <p:cNvSpPr>
                  <a:spLocks noChangeArrowheads="1"/>
                </p:cNvSpPr>
                <p:nvPr/>
              </p:nvSpPr>
              <p:spPr bwMode="auto">
                <a:xfrm>
                  <a:off x="1190" y="1239"/>
                  <a:ext cx="786" cy="266"/>
                </a:xfrm>
                <a:prstGeom prst="ellipse">
                  <a:avLst/>
                </a:prstGeom>
                <a:solidFill>
                  <a:srgbClr val="00B050"/>
                </a:solidFill>
                <a:ln w="28575">
                  <a:solidFill>
                    <a:schemeClr val="tx1"/>
                  </a:solidFill>
                  <a:round/>
                  <a:headEnd/>
                  <a:tailEnd/>
                </a:ln>
              </p:spPr>
              <p:txBody>
                <a:bodyPr wrap="none" anchor="ctr"/>
                <a:lstStyle/>
                <a:p>
                  <a:endParaRPr lang="en-US"/>
                </a:p>
              </p:txBody>
            </p:sp>
            <p:sp>
              <p:nvSpPr>
                <p:cNvPr id="2069" name="Line 8"/>
                <p:cNvSpPr>
                  <a:spLocks noChangeShapeType="1"/>
                </p:cNvSpPr>
                <p:nvPr/>
              </p:nvSpPr>
              <p:spPr bwMode="auto">
                <a:xfrm>
                  <a:off x="1556" y="1497"/>
                  <a:ext cx="29" cy="0"/>
                </a:xfrm>
                <a:prstGeom prst="line">
                  <a:avLst/>
                </a:prstGeom>
                <a:noFill/>
                <a:ln w="28575">
                  <a:solidFill>
                    <a:schemeClr val="tx1"/>
                  </a:solidFill>
                  <a:round/>
                  <a:headEnd/>
                  <a:tailEnd type="triangle" w="med" len="med"/>
                </a:ln>
              </p:spPr>
              <p:txBody>
                <a:bodyPr/>
                <a:lstStyle/>
                <a:p>
                  <a:endParaRPr lang="en-GB"/>
                </a:p>
              </p:txBody>
            </p:sp>
          </p:grpSp>
          <p:graphicFrame>
            <p:nvGraphicFramePr>
              <p:cNvPr id="321545" name="Object 4"/>
              <p:cNvGraphicFramePr>
                <a:graphicFrameLocks noChangeAspect="1"/>
              </p:cNvGraphicFramePr>
              <p:nvPr/>
            </p:nvGraphicFramePr>
            <p:xfrm>
              <a:off x="1897063" y="4076700"/>
              <a:ext cx="1109662" cy="650875"/>
            </p:xfrm>
            <a:graphic>
              <a:graphicData uri="http://schemas.openxmlformats.org/presentationml/2006/ole">
                <p:oleObj spid="_x0000_s2052" name="Equation" r:id="rId4" imgW="368280" imgH="215640" progId="Equation.3">
                  <p:embed/>
                </p:oleObj>
              </a:graphicData>
            </a:graphic>
          </p:graphicFrame>
        </p:grpSp>
        <p:graphicFrame>
          <p:nvGraphicFramePr>
            <p:cNvPr id="2051" name="Object 3"/>
            <p:cNvGraphicFramePr>
              <a:graphicFrameLocks noChangeAspect="1"/>
            </p:cNvGraphicFramePr>
            <p:nvPr/>
          </p:nvGraphicFramePr>
          <p:xfrm>
            <a:off x="2651125" y="2025650"/>
            <a:ext cx="458788" cy="536575"/>
          </p:xfrm>
          <a:graphic>
            <a:graphicData uri="http://schemas.openxmlformats.org/presentationml/2006/ole">
              <p:oleObj spid="_x0000_s2051" name="Equation" r:id="rId5" imgW="152280" imgH="177480" progId="Equation.3">
                <p:embed/>
              </p:oleObj>
            </a:graphicData>
          </a:graphic>
        </p:graphicFrame>
      </p:grpSp>
      <p:grpSp>
        <p:nvGrpSpPr>
          <p:cNvPr id="5" name="Group 11"/>
          <p:cNvGrpSpPr>
            <a:grpSpLocks/>
          </p:cNvGrpSpPr>
          <p:nvPr/>
        </p:nvGrpSpPr>
        <p:grpSpPr bwMode="auto">
          <a:xfrm>
            <a:off x="5451475" y="1143000"/>
            <a:ext cx="1454150" cy="2743200"/>
            <a:chOff x="3220" y="573"/>
            <a:chExt cx="916" cy="1728"/>
          </a:xfrm>
        </p:grpSpPr>
        <p:grpSp>
          <p:nvGrpSpPr>
            <p:cNvPr id="6" name="Group 12"/>
            <p:cNvGrpSpPr>
              <a:grpSpLocks/>
            </p:cNvGrpSpPr>
            <p:nvPr/>
          </p:nvGrpSpPr>
          <p:grpSpPr bwMode="auto">
            <a:xfrm>
              <a:off x="3246" y="573"/>
              <a:ext cx="786" cy="1381"/>
              <a:chOff x="1044" y="1622"/>
              <a:chExt cx="786" cy="1381"/>
            </a:xfrm>
          </p:grpSpPr>
          <p:sp>
            <p:nvSpPr>
              <p:cNvPr id="1034" name="Line 13"/>
              <p:cNvSpPr>
                <a:spLocks noChangeShapeType="1"/>
              </p:cNvSpPr>
              <p:nvPr/>
            </p:nvSpPr>
            <p:spPr bwMode="auto">
              <a:xfrm flipV="1">
                <a:off x="1449" y="1622"/>
                <a:ext cx="0" cy="1381"/>
              </a:xfrm>
              <a:prstGeom prst="line">
                <a:avLst/>
              </a:prstGeom>
              <a:noFill/>
              <a:ln w="76200">
                <a:solidFill>
                  <a:srgbClr val="0000CC"/>
                </a:solidFill>
                <a:round/>
                <a:headEnd/>
                <a:tailEnd type="triangle" w="med" len="med"/>
              </a:ln>
            </p:spPr>
            <p:txBody>
              <a:bodyPr/>
              <a:lstStyle/>
              <a:p>
                <a:pPr>
                  <a:defRPr/>
                </a:pPr>
                <a:endParaRPr lang="en-GB">
                  <a:effectLst>
                    <a:outerShdw blurRad="38100" dist="38100" dir="2700000" algn="tl">
                      <a:srgbClr val="000000">
                        <a:alpha val="43137"/>
                      </a:srgbClr>
                    </a:outerShdw>
                  </a:effectLst>
                </a:endParaRPr>
              </a:p>
            </p:txBody>
          </p:sp>
          <p:sp>
            <p:nvSpPr>
              <p:cNvPr id="2059" name="Oval 14"/>
              <p:cNvSpPr>
                <a:spLocks noChangeArrowheads="1"/>
              </p:cNvSpPr>
              <p:nvPr/>
            </p:nvSpPr>
            <p:spPr bwMode="auto">
              <a:xfrm>
                <a:off x="1044" y="2007"/>
                <a:ext cx="786" cy="794"/>
              </a:xfrm>
              <a:prstGeom prst="ellipse">
                <a:avLst/>
              </a:prstGeom>
              <a:solidFill>
                <a:srgbClr val="CC3300"/>
              </a:solidFill>
              <a:ln w="9525">
                <a:solidFill>
                  <a:schemeClr val="tx1"/>
                </a:solidFill>
                <a:round/>
                <a:headEnd/>
                <a:tailEnd/>
              </a:ln>
            </p:spPr>
            <p:txBody>
              <a:bodyPr wrap="none" anchor="ctr"/>
              <a:lstStyle/>
              <a:p>
                <a:endParaRPr lang="en-US"/>
              </a:p>
            </p:txBody>
          </p:sp>
          <p:sp>
            <p:nvSpPr>
              <p:cNvPr id="2060" name="Oval 15"/>
              <p:cNvSpPr>
                <a:spLocks noChangeArrowheads="1"/>
              </p:cNvSpPr>
              <p:nvPr/>
            </p:nvSpPr>
            <p:spPr bwMode="auto">
              <a:xfrm>
                <a:off x="1044" y="2270"/>
                <a:ext cx="786" cy="266"/>
              </a:xfrm>
              <a:prstGeom prst="ellipse">
                <a:avLst/>
              </a:prstGeom>
              <a:solidFill>
                <a:srgbClr val="00B050"/>
              </a:solidFill>
              <a:ln w="19050">
                <a:solidFill>
                  <a:schemeClr val="tx1"/>
                </a:solidFill>
                <a:round/>
                <a:headEnd/>
                <a:tailEnd/>
              </a:ln>
            </p:spPr>
            <p:txBody>
              <a:bodyPr wrap="none" anchor="ctr"/>
              <a:lstStyle/>
              <a:p>
                <a:endParaRPr lang="en-US"/>
              </a:p>
            </p:txBody>
          </p:sp>
          <p:sp>
            <p:nvSpPr>
              <p:cNvPr id="2061" name="Line 16"/>
              <p:cNvSpPr>
                <a:spLocks noChangeShapeType="1"/>
              </p:cNvSpPr>
              <p:nvPr/>
            </p:nvSpPr>
            <p:spPr bwMode="auto">
              <a:xfrm>
                <a:off x="1371" y="2527"/>
                <a:ext cx="29" cy="0"/>
              </a:xfrm>
              <a:prstGeom prst="line">
                <a:avLst/>
              </a:prstGeom>
              <a:noFill/>
              <a:ln w="28575">
                <a:solidFill>
                  <a:schemeClr val="tx1"/>
                </a:solidFill>
                <a:round/>
                <a:headEnd/>
                <a:tailEnd type="triangle" w="med" len="med"/>
              </a:ln>
            </p:spPr>
            <p:txBody>
              <a:bodyPr/>
              <a:lstStyle/>
              <a:p>
                <a:endParaRPr lang="en-GB"/>
              </a:p>
            </p:txBody>
          </p:sp>
          <p:sp>
            <p:nvSpPr>
              <p:cNvPr id="2062" name="Text Box 26"/>
              <p:cNvSpPr txBox="1">
                <a:spLocks noChangeArrowheads="1"/>
              </p:cNvSpPr>
              <p:nvPr/>
            </p:nvSpPr>
            <p:spPr bwMode="auto">
              <a:xfrm>
                <a:off x="1327" y="1958"/>
                <a:ext cx="289" cy="368"/>
              </a:xfrm>
              <a:prstGeom prst="rect">
                <a:avLst/>
              </a:prstGeom>
              <a:noFill/>
              <a:ln w="9525">
                <a:noFill/>
                <a:miter lim="800000"/>
                <a:headEnd/>
                <a:tailEnd/>
              </a:ln>
            </p:spPr>
            <p:txBody>
              <a:bodyPr wrap="none">
                <a:spAutoFit/>
              </a:bodyPr>
              <a:lstStyle/>
              <a:p>
                <a:r>
                  <a:rPr lang="en-US" sz="3200">
                    <a:latin typeface="Rockwell Extra Bold" pitchFamily="18" charset="0"/>
                  </a:rPr>
                  <a:t>+</a:t>
                </a:r>
              </a:p>
            </p:txBody>
          </p:sp>
          <p:sp>
            <p:nvSpPr>
              <p:cNvPr id="2063" name="Text Box 27"/>
              <p:cNvSpPr txBox="1">
                <a:spLocks noChangeArrowheads="1"/>
              </p:cNvSpPr>
              <p:nvPr/>
            </p:nvSpPr>
            <p:spPr bwMode="auto">
              <a:xfrm>
                <a:off x="1349" y="2518"/>
                <a:ext cx="217"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grpSp>
        <p:graphicFrame>
          <p:nvGraphicFramePr>
            <p:cNvPr id="2050" name="Object 2"/>
            <p:cNvGraphicFramePr>
              <a:graphicFrameLocks noChangeAspect="1"/>
            </p:cNvGraphicFramePr>
            <p:nvPr/>
          </p:nvGraphicFramePr>
          <p:xfrm>
            <a:off x="3220" y="1891"/>
            <a:ext cx="916" cy="410"/>
          </p:xfrm>
          <a:graphic>
            <a:graphicData uri="http://schemas.openxmlformats.org/presentationml/2006/ole">
              <p:oleObj spid="_x0000_s2050" name="Equation" r:id="rId6" imgW="482400" imgH="215640" progId="Equation.3">
                <p:embed/>
              </p:oleObj>
            </a:graphicData>
          </a:graphic>
        </p:graphicFrame>
      </p:grpSp>
      <p:sp>
        <p:nvSpPr>
          <p:cNvPr id="2056" name="Rectangle 2"/>
          <p:cNvSpPr txBox="1">
            <a:spLocks noChangeArrowheads="1"/>
          </p:cNvSpPr>
          <p:nvPr/>
        </p:nvSpPr>
        <p:spPr bwMode="auto">
          <a:xfrm>
            <a:off x="0" y="4429125"/>
            <a:ext cx="9144000" cy="2428875"/>
          </a:xfrm>
          <a:prstGeom prst="rect">
            <a:avLst/>
          </a:prstGeom>
          <a:noFill/>
          <a:ln w="9525">
            <a:noFill/>
            <a:miter lim="800000"/>
            <a:headEnd/>
            <a:tailEnd/>
          </a:ln>
        </p:spPr>
        <p:txBody>
          <a:bodyPr anchor="ctr"/>
          <a:lstStyle/>
          <a:p>
            <a:pPr algn="just"/>
            <a:r>
              <a:rPr lang="en-US" sz="2400"/>
              <a:t>If the particle has an EDM, its vector needs to be aligned with the spin vector, locked to its direction, i.e. it needs to choose either along or opposite but not both (non-degenerate). </a:t>
            </a:r>
          </a:p>
          <a:p>
            <a:pPr algn="just"/>
            <a:endParaRPr lang="en-US" sz="4000">
              <a:solidFill>
                <a:srgbClr val="CC3300"/>
              </a:solidFill>
            </a:endParaRPr>
          </a:p>
          <a:p>
            <a:pPr algn="just"/>
            <a:r>
              <a:rPr lang="en-US" sz="1800" b="0"/>
              <a:t>“CP-Violation Without Strangeness”,  Khriplovich/Lamoreaux.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76200" y="76200"/>
            <a:ext cx="6781800" cy="457200"/>
          </a:xfrm>
          <a:solidFill>
            <a:srgbClr val="FFFF00"/>
          </a:solidFill>
        </p:spPr>
        <p:txBody>
          <a:bodyPr/>
          <a:lstStyle/>
          <a:p>
            <a:pPr algn="just"/>
            <a:r>
              <a:rPr lang="en-US" sz="2400" i="0" smtClean="0">
                <a:solidFill>
                  <a:srgbClr val="0000CC"/>
                </a:solidFill>
                <a:latin typeface="Calibri" pitchFamily="34" charset="0"/>
              </a:rPr>
              <a:t> </a:t>
            </a:r>
            <a:r>
              <a:rPr lang="en-US" sz="2400" b="1" i="0" smtClean="0">
                <a:solidFill>
                  <a:srgbClr val="0000CC"/>
                </a:solidFill>
                <a:latin typeface="Calibri" pitchFamily="34" charset="0"/>
              </a:rPr>
              <a:t>A permanent EDM violates both T &amp; P symmetries:</a:t>
            </a:r>
          </a:p>
        </p:txBody>
      </p:sp>
      <p:grpSp>
        <p:nvGrpSpPr>
          <p:cNvPr id="2" name="Group 3"/>
          <p:cNvGrpSpPr>
            <a:grpSpLocks/>
          </p:cNvGrpSpPr>
          <p:nvPr/>
        </p:nvGrpSpPr>
        <p:grpSpPr bwMode="auto">
          <a:xfrm>
            <a:off x="1657350" y="2633663"/>
            <a:ext cx="1247775" cy="2133600"/>
            <a:chOff x="1044" y="1659"/>
            <a:chExt cx="786" cy="1344"/>
          </a:xfrm>
        </p:grpSpPr>
        <p:sp>
          <p:nvSpPr>
            <p:cNvPr id="68651" name="Line 4"/>
            <p:cNvSpPr>
              <a:spLocks noChangeShapeType="1"/>
            </p:cNvSpPr>
            <p:nvPr/>
          </p:nvSpPr>
          <p:spPr bwMode="auto">
            <a:xfrm flipV="1">
              <a:off x="1449" y="1659"/>
              <a:ext cx="0" cy="1344"/>
            </a:xfrm>
            <a:prstGeom prst="line">
              <a:avLst/>
            </a:prstGeom>
            <a:noFill/>
            <a:ln w="76200">
              <a:solidFill>
                <a:srgbClr val="0000CC"/>
              </a:solidFill>
              <a:round/>
              <a:headEnd/>
              <a:tailEnd type="triangle" w="med" len="med"/>
            </a:ln>
          </p:spPr>
          <p:txBody>
            <a:bodyPr/>
            <a:lstStyle/>
            <a:p>
              <a:endParaRPr lang="en-GB"/>
            </a:p>
          </p:txBody>
        </p:sp>
        <p:sp>
          <p:nvSpPr>
            <p:cNvPr id="68652" name="Oval 5"/>
            <p:cNvSpPr>
              <a:spLocks noChangeArrowheads="1"/>
            </p:cNvSpPr>
            <p:nvPr/>
          </p:nvSpPr>
          <p:spPr bwMode="auto">
            <a:xfrm>
              <a:off x="1044" y="2007"/>
              <a:ext cx="786" cy="794"/>
            </a:xfrm>
            <a:prstGeom prst="ellipse">
              <a:avLst/>
            </a:prstGeom>
            <a:solidFill>
              <a:srgbClr val="CC3300"/>
            </a:solidFill>
            <a:ln w="9525">
              <a:solidFill>
                <a:schemeClr val="tx1"/>
              </a:solidFill>
              <a:round/>
              <a:headEnd/>
              <a:tailEnd/>
            </a:ln>
          </p:spPr>
          <p:txBody>
            <a:bodyPr wrap="none" anchor="ctr"/>
            <a:lstStyle/>
            <a:p>
              <a:endParaRPr lang="en-US"/>
            </a:p>
          </p:txBody>
        </p:sp>
        <p:sp>
          <p:nvSpPr>
            <p:cNvPr id="68653" name="Oval 6"/>
            <p:cNvSpPr>
              <a:spLocks noChangeArrowheads="1"/>
            </p:cNvSpPr>
            <p:nvPr/>
          </p:nvSpPr>
          <p:spPr bwMode="auto">
            <a:xfrm>
              <a:off x="1044" y="2270"/>
              <a:ext cx="786" cy="266"/>
            </a:xfrm>
            <a:prstGeom prst="ellipse">
              <a:avLst/>
            </a:prstGeom>
            <a:solidFill>
              <a:srgbClr val="008000"/>
            </a:solidFill>
            <a:ln w="19050">
              <a:solidFill>
                <a:schemeClr val="accent2"/>
              </a:solidFill>
              <a:round/>
              <a:headEnd/>
              <a:tailEnd/>
            </a:ln>
          </p:spPr>
          <p:txBody>
            <a:bodyPr wrap="none" anchor="ctr"/>
            <a:lstStyle/>
            <a:p>
              <a:endParaRPr lang="en-US"/>
            </a:p>
          </p:txBody>
        </p:sp>
        <p:sp>
          <p:nvSpPr>
            <p:cNvPr id="68654" name="Line 7"/>
            <p:cNvSpPr>
              <a:spLocks noChangeShapeType="1"/>
            </p:cNvSpPr>
            <p:nvPr/>
          </p:nvSpPr>
          <p:spPr bwMode="auto">
            <a:xfrm>
              <a:off x="1371" y="2527"/>
              <a:ext cx="29" cy="0"/>
            </a:xfrm>
            <a:prstGeom prst="line">
              <a:avLst/>
            </a:prstGeom>
            <a:noFill/>
            <a:ln w="28575">
              <a:solidFill>
                <a:schemeClr val="accent2"/>
              </a:solidFill>
              <a:round/>
              <a:headEnd/>
              <a:tailEnd type="triangle" w="med" len="med"/>
            </a:ln>
          </p:spPr>
          <p:txBody>
            <a:bodyPr/>
            <a:lstStyle/>
            <a:p>
              <a:endParaRPr lang="en-GB"/>
            </a:p>
          </p:txBody>
        </p:sp>
        <p:sp>
          <p:nvSpPr>
            <p:cNvPr id="68655" name="Oval 8"/>
            <p:cNvSpPr>
              <a:spLocks noChangeArrowheads="1"/>
            </p:cNvSpPr>
            <p:nvPr/>
          </p:nvSpPr>
          <p:spPr bwMode="auto">
            <a:xfrm>
              <a:off x="1122" y="2096"/>
              <a:ext cx="642"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56" name="Oval 9"/>
            <p:cNvSpPr>
              <a:spLocks noChangeArrowheads="1"/>
            </p:cNvSpPr>
            <p:nvPr/>
          </p:nvSpPr>
          <p:spPr bwMode="auto">
            <a:xfrm>
              <a:off x="1530" y="2096"/>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57" name="Oval 10"/>
            <p:cNvSpPr>
              <a:spLocks noChangeArrowheads="1"/>
            </p:cNvSpPr>
            <p:nvPr/>
          </p:nvSpPr>
          <p:spPr bwMode="auto">
            <a:xfrm>
              <a:off x="1254" y="2018"/>
              <a:ext cx="348" cy="104"/>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58" name="Oval 11"/>
            <p:cNvSpPr>
              <a:spLocks noChangeArrowheads="1"/>
            </p:cNvSpPr>
            <p:nvPr/>
          </p:nvSpPr>
          <p:spPr bwMode="auto">
            <a:xfrm>
              <a:off x="1644" y="2210"/>
              <a:ext cx="174" cy="26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59" name="Oval 12"/>
            <p:cNvSpPr>
              <a:spLocks noChangeArrowheads="1"/>
            </p:cNvSpPr>
            <p:nvPr/>
          </p:nvSpPr>
          <p:spPr bwMode="auto">
            <a:xfrm>
              <a:off x="1350" y="2042"/>
              <a:ext cx="390" cy="398"/>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60" name="Oval 13"/>
            <p:cNvSpPr>
              <a:spLocks noChangeArrowheads="1"/>
            </p:cNvSpPr>
            <p:nvPr/>
          </p:nvSpPr>
          <p:spPr bwMode="auto">
            <a:xfrm>
              <a:off x="1122" y="2060"/>
              <a:ext cx="366" cy="368"/>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61" name="Oval 14"/>
            <p:cNvSpPr>
              <a:spLocks noChangeArrowheads="1"/>
            </p:cNvSpPr>
            <p:nvPr/>
          </p:nvSpPr>
          <p:spPr bwMode="auto">
            <a:xfrm>
              <a:off x="1056" y="2216"/>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62" name="Oval 15"/>
            <p:cNvSpPr>
              <a:spLocks noChangeArrowheads="1"/>
            </p:cNvSpPr>
            <p:nvPr/>
          </p:nvSpPr>
          <p:spPr bwMode="auto">
            <a:xfrm>
              <a:off x="1092" y="2138"/>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63" name="Oval 16"/>
            <p:cNvSpPr>
              <a:spLocks noChangeArrowheads="1"/>
            </p:cNvSpPr>
            <p:nvPr/>
          </p:nvSpPr>
          <p:spPr bwMode="auto">
            <a:xfrm>
              <a:off x="1560" y="2150"/>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64" name="Text Box 17"/>
            <p:cNvSpPr txBox="1">
              <a:spLocks noChangeArrowheads="1"/>
            </p:cNvSpPr>
            <p:nvPr/>
          </p:nvSpPr>
          <p:spPr bwMode="auto">
            <a:xfrm>
              <a:off x="1336" y="2136"/>
              <a:ext cx="268"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sp>
          <p:nvSpPr>
            <p:cNvPr id="68665" name="Text Box 18"/>
            <p:cNvSpPr txBox="1">
              <a:spLocks noChangeArrowheads="1"/>
            </p:cNvSpPr>
            <p:nvPr/>
          </p:nvSpPr>
          <p:spPr bwMode="auto">
            <a:xfrm>
              <a:off x="1349" y="2518"/>
              <a:ext cx="217"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grpSp>
      <p:grpSp>
        <p:nvGrpSpPr>
          <p:cNvPr id="3" name="Group 19"/>
          <p:cNvGrpSpPr>
            <a:grpSpLocks/>
          </p:cNvGrpSpPr>
          <p:nvPr/>
        </p:nvGrpSpPr>
        <p:grpSpPr bwMode="auto">
          <a:xfrm>
            <a:off x="4643438" y="4056063"/>
            <a:ext cx="1247775" cy="2116137"/>
            <a:chOff x="2925" y="2470"/>
            <a:chExt cx="786" cy="1333"/>
          </a:xfrm>
        </p:grpSpPr>
        <p:sp>
          <p:nvSpPr>
            <p:cNvPr id="68636" name="Line 20"/>
            <p:cNvSpPr>
              <a:spLocks noChangeShapeType="1"/>
            </p:cNvSpPr>
            <p:nvPr/>
          </p:nvSpPr>
          <p:spPr bwMode="auto">
            <a:xfrm flipV="1">
              <a:off x="3330" y="2470"/>
              <a:ext cx="1" cy="1333"/>
            </a:xfrm>
            <a:prstGeom prst="line">
              <a:avLst/>
            </a:prstGeom>
            <a:noFill/>
            <a:ln w="57150">
              <a:solidFill>
                <a:srgbClr val="0000CC"/>
              </a:solidFill>
              <a:round/>
              <a:headEnd/>
              <a:tailEnd type="triangle" w="med" len="med"/>
            </a:ln>
          </p:spPr>
          <p:txBody>
            <a:bodyPr/>
            <a:lstStyle/>
            <a:p>
              <a:endParaRPr lang="en-GB"/>
            </a:p>
          </p:txBody>
        </p:sp>
        <p:sp>
          <p:nvSpPr>
            <p:cNvPr id="68637" name="Oval 21"/>
            <p:cNvSpPr>
              <a:spLocks noChangeArrowheads="1"/>
            </p:cNvSpPr>
            <p:nvPr/>
          </p:nvSpPr>
          <p:spPr bwMode="auto">
            <a:xfrm>
              <a:off x="2925" y="2807"/>
              <a:ext cx="786" cy="794"/>
            </a:xfrm>
            <a:prstGeom prst="ellipse">
              <a:avLst/>
            </a:prstGeom>
            <a:solidFill>
              <a:srgbClr val="008000"/>
            </a:solidFill>
            <a:ln w="9525">
              <a:solidFill>
                <a:schemeClr val="tx1"/>
              </a:solidFill>
              <a:round/>
              <a:headEnd/>
              <a:tailEnd/>
            </a:ln>
          </p:spPr>
          <p:txBody>
            <a:bodyPr wrap="none" anchor="ctr"/>
            <a:lstStyle/>
            <a:p>
              <a:endParaRPr lang="en-US"/>
            </a:p>
          </p:txBody>
        </p:sp>
        <p:sp>
          <p:nvSpPr>
            <p:cNvPr id="68638" name="Oval 22"/>
            <p:cNvSpPr>
              <a:spLocks noChangeArrowheads="1"/>
            </p:cNvSpPr>
            <p:nvPr/>
          </p:nvSpPr>
          <p:spPr bwMode="auto">
            <a:xfrm>
              <a:off x="2925" y="3070"/>
              <a:ext cx="786" cy="266"/>
            </a:xfrm>
            <a:prstGeom prst="ellipse">
              <a:avLst/>
            </a:prstGeom>
            <a:solidFill>
              <a:srgbClr val="CC3300"/>
            </a:solidFill>
            <a:ln w="19050">
              <a:solidFill>
                <a:schemeClr val="accent2"/>
              </a:solidFill>
              <a:round/>
              <a:headEnd/>
              <a:tailEnd/>
            </a:ln>
          </p:spPr>
          <p:txBody>
            <a:bodyPr wrap="none" anchor="ctr"/>
            <a:lstStyle/>
            <a:p>
              <a:endParaRPr lang="en-US"/>
            </a:p>
          </p:txBody>
        </p:sp>
        <p:sp>
          <p:nvSpPr>
            <p:cNvPr id="68639" name="Line 23"/>
            <p:cNvSpPr>
              <a:spLocks noChangeShapeType="1"/>
            </p:cNvSpPr>
            <p:nvPr/>
          </p:nvSpPr>
          <p:spPr bwMode="auto">
            <a:xfrm>
              <a:off x="3246" y="3328"/>
              <a:ext cx="29" cy="0"/>
            </a:xfrm>
            <a:prstGeom prst="line">
              <a:avLst/>
            </a:prstGeom>
            <a:noFill/>
            <a:ln w="28575">
              <a:solidFill>
                <a:schemeClr val="accent2"/>
              </a:solidFill>
              <a:round/>
              <a:headEnd/>
              <a:tailEnd type="triangle" w="med" len="med"/>
            </a:ln>
          </p:spPr>
          <p:txBody>
            <a:bodyPr/>
            <a:lstStyle/>
            <a:p>
              <a:endParaRPr lang="en-GB"/>
            </a:p>
          </p:txBody>
        </p:sp>
        <p:sp>
          <p:nvSpPr>
            <p:cNvPr id="68640" name="Oval 24"/>
            <p:cNvSpPr>
              <a:spLocks noChangeArrowheads="1"/>
            </p:cNvSpPr>
            <p:nvPr/>
          </p:nvSpPr>
          <p:spPr bwMode="auto">
            <a:xfrm>
              <a:off x="3003" y="2896"/>
              <a:ext cx="642"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1" name="Oval 25"/>
            <p:cNvSpPr>
              <a:spLocks noChangeArrowheads="1"/>
            </p:cNvSpPr>
            <p:nvPr/>
          </p:nvSpPr>
          <p:spPr bwMode="auto">
            <a:xfrm>
              <a:off x="3411" y="2896"/>
              <a:ext cx="228" cy="230"/>
            </a:xfrm>
            <a:prstGeom prst="ellipse">
              <a:avLst/>
            </a:prstGeom>
            <a:solidFill>
              <a:srgbClr val="008000"/>
            </a:solidFill>
            <a:ln w="28575">
              <a:solidFill>
                <a:srgbClr val="CC33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2" name="Oval 26"/>
            <p:cNvSpPr>
              <a:spLocks noChangeArrowheads="1"/>
            </p:cNvSpPr>
            <p:nvPr/>
          </p:nvSpPr>
          <p:spPr bwMode="auto">
            <a:xfrm>
              <a:off x="3135" y="2818"/>
              <a:ext cx="348" cy="104"/>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3" name="Oval 27"/>
            <p:cNvSpPr>
              <a:spLocks noChangeArrowheads="1"/>
            </p:cNvSpPr>
            <p:nvPr/>
          </p:nvSpPr>
          <p:spPr bwMode="auto">
            <a:xfrm>
              <a:off x="3525" y="3010"/>
              <a:ext cx="174" cy="260"/>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4" name="Oval 28"/>
            <p:cNvSpPr>
              <a:spLocks noChangeArrowheads="1"/>
            </p:cNvSpPr>
            <p:nvPr/>
          </p:nvSpPr>
          <p:spPr bwMode="auto">
            <a:xfrm>
              <a:off x="3231" y="2842"/>
              <a:ext cx="390" cy="398"/>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CC3300"/>
                </a:solidFill>
                <a:latin typeface="Times New Roman" pitchFamily="18" charset="0"/>
              </a:endParaRPr>
            </a:p>
          </p:txBody>
        </p:sp>
        <p:sp>
          <p:nvSpPr>
            <p:cNvPr id="68645" name="Oval 29"/>
            <p:cNvSpPr>
              <a:spLocks noChangeArrowheads="1"/>
            </p:cNvSpPr>
            <p:nvPr/>
          </p:nvSpPr>
          <p:spPr bwMode="auto">
            <a:xfrm>
              <a:off x="3003" y="2860"/>
              <a:ext cx="366" cy="368"/>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6" name="Oval 30"/>
            <p:cNvSpPr>
              <a:spLocks noChangeArrowheads="1"/>
            </p:cNvSpPr>
            <p:nvPr/>
          </p:nvSpPr>
          <p:spPr bwMode="auto">
            <a:xfrm>
              <a:off x="2937" y="3016"/>
              <a:ext cx="228" cy="230"/>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CC3300"/>
                </a:solidFill>
                <a:latin typeface="Times New Roman" pitchFamily="18" charset="0"/>
              </a:endParaRPr>
            </a:p>
          </p:txBody>
        </p:sp>
        <p:sp>
          <p:nvSpPr>
            <p:cNvPr id="68647" name="Oval 31"/>
            <p:cNvSpPr>
              <a:spLocks noChangeArrowheads="1"/>
            </p:cNvSpPr>
            <p:nvPr/>
          </p:nvSpPr>
          <p:spPr bwMode="auto">
            <a:xfrm>
              <a:off x="2973" y="2938"/>
              <a:ext cx="228" cy="230"/>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CC3300"/>
                </a:solidFill>
                <a:latin typeface="Times New Roman" pitchFamily="18" charset="0"/>
              </a:endParaRPr>
            </a:p>
          </p:txBody>
        </p:sp>
        <p:sp>
          <p:nvSpPr>
            <p:cNvPr id="68648" name="Oval 32"/>
            <p:cNvSpPr>
              <a:spLocks noChangeArrowheads="1"/>
            </p:cNvSpPr>
            <p:nvPr/>
          </p:nvSpPr>
          <p:spPr bwMode="auto">
            <a:xfrm>
              <a:off x="3441" y="2950"/>
              <a:ext cx="228" cy="230"/>
            </a:xfrm>
            <a:prstGeom prst="ellipse">
              <a:avLst/>
            </a:prstGeom>
            <a:solidFill>
              <a:srgbClr val="CC3300"/>
            </a:solidFill>
            <a:ln w="28575">
              <a:solidFill>
                <a:srgbClr val="CC33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49" name="Text Box 33"/>
            <p:cNvSpPr txBox="1">
              <a:spLocks noChangeArrowheads="1"/>
            </p:cNvSpPr>
            <p:nvPr/>
          </p:nvSpPr>
          <p:spPr bwMode="auto">
            <a:xfrm>
              <a:off x="3211" y="3307"/>
              <a:ext cx="268"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sp>
          <p:nvSpPr>
            <p:cNvPr id="68650" name="Text Box 34"/>
            <p:cNvSpPr txBox="1">
              <a:spLocks noChangeArrowheads="1"/>
            </p:cNvSpPr>
            <p:nvPr/>
          </p:nvSpPr>
          <p:spPr bwMode="auto">
            <a:xfrm>
              <a:off x="3230" y="2962"/>
              <a:ext cx="217"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grpSp>
      <p:grpSp>
        <p:nvGrpSpPr>
          <p:cNvPr id="4" name="Group 35"/>
          <p:cNvGrpSpPr>
            <a:grpSpLocks/>
          </p:cNvGrpSpPr>
          <p:nvPr/>
        </p:nvGrpSpPr>
        <p:grpSpPr bwMode="auto">
          <a:xfrm>
            <a:off x="4645025" y="1752600"/>
            <a:ext cx="1247775" cy="2144713"/>
            <a:chOff x="2926" y="1234"/>
            <a:chExt cx="786" cy="1351"/>
          </a:xfrm>
        </p:grpSpPr>
        <p:sp>
          <p:nvSpPr>
            <p:cNvPr id="68621" name="Line 36"/>
            <p:cNvSpPr>
              <a:spLocks noChangeShapeType="1"/>
            </p:cNvSpPr>
            <p:nvPr/>
          </p:nvSpPr>
          <p:spPr bwMode="auto">
            <a:xfrm flipV="1">
              <a:off x="3330" y="1234"/>
              <a:ext cx="1" cy="1351"/>
            </a:xfrm>
            <a:prstGeom prst="line">
              <a:avLst/>
            </a:prstGeom>
            <a:noFill/>
            <a:ln w="57150">
              <a:solidFill>
                <a:srgbClr val="0000CC"/>
              </a:solidFill>
              <a:round/>
              <a:headEnd type="triangle" w="med" len="med"/>
              <a:tailEnd/>
            </a:ln>
          </p:spPr>
          <p:txBody>
            <a:bodyPr/>
            <a:lstStyle/>
            <a:p>
              <a:endParaRPr lang="en-GB"/>
            </a:p>
          </p:txBody>
        </p:sp>
        <p:sp>
          <p:nvSpPr>
            <p:cNvPr id="68622" name="Oval 37"/>
            <p:cNvSpPr>
              <a:spLocks noChangeArrowheads="1"/>
            </p:cNvSpPr>
            <p:nvPr/>
          </p:nvSpPr>
          <p:spPr bwMode="auto">
            <a:xfrm>
              <a:off x="2926" y="1456"/>
              <a:ext cx="786" cy="794"/>
            </a:xfrm>
            <a:prstGeom prst="ellipse">
              <a:avLst/>
            </a:prstGeom>
            <a:solidFill>
              <a:srgbClr val="CC3300"/>
            </a:solidFill>
            <a:ln w="9525">
              <a:solidFill>
                <a:schemeClr val="tx1"/>
              </a:solidFill>
              <a:round/>
              <a:headEnd/>
              <a:tailEnd/>
            </a:ln>
          </p:spPr>
          <p:txBody>
            <a:bodyPr wrap="none" anchor="ctr"/>
            <a:lstStyle/>
            <a:p>
              <a:endParaRPr lang="en-US"/>
            </a:p>
          </p:txBody>
        </p:sp>
        <p:sp>
          <p:nvSpPr>
            <p:cNvPr id="68623" name="Oval 38"/>
            <p:cNvSpPr>
              <a:spLocks noChangeArrowheads="1"/>
            </p:cNvSpPr>
            <p:nvPr/>
          </p:nvSpPr>
          <p:spPr bwMode="auto">
            <a:xfrm>
              <a:off x="2926" y="1719"/>
              <a:ext cx="786" cy="266"/>
            </a:xfrm>
            <a:prstGeom prst="ellipse">
              <a:avLst/>
            </a:prstGeom>
            <a:solidFill>
              <a:srgbClr val="008000"/>
            </a:solidFill>
            <a:ln w="19050">
              <a:solidFill>
                <a:schemeClr val="accent2"/>
              </a:solidFill>
              <a:round/>
              <a:headEnd/>
              <a:tailEnd/>
            </a:ln>
          </p:spPr>
          <p:txBody>
            <a:bodyPr wrap="none" anchor="ctr"/>
            <a:lstStyle/>
            <a:p>
              <a:endParaRPr lang="en-US"/>
            </a:p>
          </p:txBody>
        </p:sp>
        <p:sp>
          <p:nvSpPr>
            <p:cNvPr id="68624" name="Line 39"/>
            <p:cNvSpPr>
              <a:spLocks noChangeShapeType="1"/>
            </p:cNvSpPr>
            <p:nvPr/>
          </p:nvSpPr>
          <p:spPr bwMode="auto">
            <a:xfrm>
              <a:off x="3202" y="1977"/>
              <a:ext cx="29" cy="0"/>
            </a:xfrm>
            <a:prstGeom prst="line">
              <a:avLst/>
            </a:prstGeom>
            <a:noFill/>
            <a:ln w="28575">
              <a:solidFill>
                <a:schemeClr val="accent2"/>
              </a:solidFill>
              <a:round/>
              <a:headEnd type="triangle" w="med" len="med"/>
              <a:tailEnd/>
            </a:ln>
          </p:spPr>
          <p:txBody>
            <a:bodyPr/>
            <a:lstStyle/>
            <a:p>
              <a:endParaRPr lang="en-GB"/>
            </a:p>
          </p:txBody>
        </p:sp>
        <p:sp>
          <p:nvSpPr>
            <p:cNvPr id="68625" name="Oval 40"/>
            <p:cNvSpPr>
              <a:spLocks noChangeArrowheads="1"/>
            </p:cNvSpPr>
            <p:nvPr/>
          </p:nvSpPr>
          <p:spPr bwMode="auto">
            <a:xfrm>
              <a:off x="3004" y="1545"/>
              <a:ext cx="642"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26" name="Oval 41"/>
            <p:cNvSpPr>
              <a:spLocks noChangeArrowheads="1"/>
            </p:cNvSpPr>
            <p:nvPr/>
          </p:nvSpPr>
          <p:spPr bwMode="auto">
            <a:xfrm>
              <a:off x="3412" y="1545"/>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27" name="Oval 42"/>
            <p:cNvSpPr>
              <a:spLocks noChangeArrowheads="1"/>
            </p:cNvSpPr>
            <p:nvPr/>
          </p:nvSpPr>
          <p:spPr bwMode="auto">
            <a:xfrm>
              <a:off x="3136" y="1467"/>
              <a:ext cx="348" cy="104"/>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28" name="Oval 43"/>
            <p:cNvSpPr>
              <a:spLocks noChangeArrowheads="1"/>
            </p:cNvSpPr>
            <p:nvPr/>
          </p:nvSpPr>
          <p:spPr bwMode="auto">
            <a:xfrm>
              <a:off x="3526" y="1659"/>
              <a:ext cx="174" cy="26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29" name="Oval 44"/>
            <p:cNvSpPr>
              <a:spLocks noChangeArrowheads="1"/>
            </p:cNvSpPr>
            <p:nvPr/>
          </p:nvSpPr>
          <p:spPr bwMode="auto">
            <a:xfrm>
              <a:off x="3232" y="1491"/>
              <a:ext cx="390" cy="398"/>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30" name="Oval 45"/>
            <p:cNvSpPr>
              <a:spLocks noChangeArrowheads="1"/>
            </p:cNvSpPr>
            <p:nvPr/>
          </p:nvSpPr>
          <p:spPr bwMode="auto">
            <a:xfrm>
              <a:off x="3004" y="1509"/>
              <a:ext cx="366" cy="368"/>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31" name="Oval 46"/>
            <p:cNvSpPr>
              <a:spLocks noChangeArrowheads="1"/>
            </p:cNvSpPr>
            <p:nvPr/>
          </p:nvSpPr>
          <p:spPr bwMode="auto">
            <a:xfrm>
              <a:off x="2938" y="1665"/>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32" name="Oval 47"/>
            <p:cNvSpPr>
              <a:spLocks noChangeArrowheads="1"/>
            </p:cNvSpPr>
            <p:nvPr/>
          </p:nvSpPr>
          <p:spPr bwMode="auto">
            <a:xfrm>
              <a:off x="2974" y="1587"/>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33" name="Oval 48"/>
            <p:cNvSpPr>
              <a:spLocks noChangeArrowheads="1"/>
            </p:cNvSpPr>
            <p:nvPr/>
          </p:nvSpPr>
          <p:spPr bwMode="auto">
            <a:xfrm>
              <a:off x="3442" y="1599"/>
              <a:ext cx="228" cy="230"/>
            </a:xfrm>
            <a:prstGeom prst="ellipse">
              <a:avLst/>
            </a:prstGeom>
            <a:solidFill>
              <a:srgbClr val="008000"/>
            </a:solidFill>
            <a:ln w="28575">
              <a:solidFill>
                <a:srgbClr val="008000"/>
              </a:solidFill>
              <a:round/>
              <a:headEnd/>
              <a:tailEnd/>
            </a:ln>
          </p:spPr>
          <p:txBody>
            <a:bodyPr wrap="none" anchor="ctr"/>
            <a:lstStyle/>
            <a:p>
              <a:pPr algn="ctr"/>
              <a:endParaRPr lang="en-US" sz="2400">
                <a:solidFill>
                  <a:srgbClr val="008000"/>
                </a:solidFill>
                <a:latin typeface="Times New Roman" pitchFamily="18" charset="0"/>
              </a:endParaRPr>
            </a:p>
          </p:txBody>
        </p:sp>
        <p:sp>
          <p:nvSpPr>
            <p:cNvPr id="68634" name="Text Box 49"/>
            <p:cNvSpPr txBox="1">
              <a:spLocks noChangeArrowheads="1"/>
            </p:cNvSpPr>
            <p:nvPr/>
          </p:nvSpPr>
          <p:spPr bwMode="auto">
            <a:xfrm>
              <a:off x="3219" y="1606"/>
              <a:ext cx="268" cy="330"/>
            </a:xfrm>
            <a:prstGeom prst="rect">
              <a:avLst/>
            </a:prstGeom>
            <a:noFill/>
            <a:ln w="9525">
              <a:noFill/>
              <a:miter lim="800000"/>
              <a:headEnd/>
              <a:tailEnd/>
            </a:ln>
          </p:spPr>
          <p:txBody>
            <a:bodyPr wrap="none">
              <a:spAutoFit/>
            </a:bodyPr>
            <a:lstStyle/>
            <a:p>
              <a:r>
                <a:rPr lang="en-US" sz="2800">
                  <a:latin typeface="Rockwell Extra Bold" pitchFamily="18" charset="0"/>
                </a:rPr>
                <a:t>+</a:t>
              </a:r>
            </a:p>
          </p:txBody>
        </p:sp>
        <p:sp>
          <p:nvSpPr>
            <p:cNvPr id="68635" name="Text Box 50"/>
            <p:cNvSpPr txBox="1">
              <a:spLocks noChangeArrowheads="1"/>
            </p:cNvSpPr>
            <p:nvPr/>
          </p:nvSpPr>
          <p:spPr bwMode="auto">
            <a:xfrm>
              <a:off x="3232" y="1971"/>
              <a:ext cx="203" cy="291"/>
            </a:xfrm>
            <a:prstGeom prst="rect">
              <a:avLst/>
            </a:prstGeom>
            <a:noFill/>
            <a:ln w="9525">
              <a:noFill/>
              <a:miter lim="800000"/>
              <a:headEnd/>
              <a:tailEnd/>
            </a:ln>
          </p:spPr>
          <p:txBody>
            <a:bodyPr wrap="none">
              <a:spAutoFit/>
            </a:bodyPr>
            <a:lstStyle/>
            <a:p>
              <a:r>
                <a:rPr lang="en-US" sz="2400">
                  <a:latin typeface="Rockwell Extra Bold" pitchFamily="18" charset="0"/>
                </a:rPr>
                <a:t>-</a:t>
              </a:r>
            </a:p>
          </p:txBody>
        </p:sp>
      </p:grpSp>
      <p:grpSp>
        <p:nvGrpSpPr>
          <p:cNvPr id="5" name="Group 51"/>
          <p:cNvGrpSpPr>
            <a:grpSpLocks/>
          </p:cNvGrpSpPr>
          <p:nvPr/>
        </p:nvGrpSpPr>
        <p:grpSpPr bwMode="auto">
          <a:xfrm>
            <a:off x="3027363" y="2830513"/>
            <a:ext cx="1473200" cy="949325"/>
            <a:chOff x="1907" y="1783"/>
            <a:chExt cx="928" cy="598"/>
          </a:xfrm>
        </p:grpSpPr>
        <p:sp>
          <p:nvSpPr>
            <p:cNvPr id="68619" name="Line 52"/>
            <p:cNvSpPr>
              <a:spLocks noChangeShapeType="1"/>
            </p:cNvSpPr>
            <p:nvPr/>
          </p:nvSpPr>
          <p:spPr bwMode="auto">
            <a:xfrm flipV="1">
              <a:off x="1907" y="1789"/>
              <a:ext cx="928" cy="592"/>
            </a:xfrm>
            <a:prstGeom prst="line">
              <a:avLst/>
            </a:prstGeom>
            <a:noFill/>
            <a:ln w="57150">
              <a:solidFill>
                <a:schemeClr val="tx1"/>
              </a:solidFill>
              <a:round/>
              <a:headEnd/>
              <a:tailEnd type="triangle" w="med" len="med"/>
            </a:ln>
          </p:spPr>
          <p:txBody>
            <a:bodyPr/>
            <a:lstStyle/>
            <a:p>
              <a:endParaRPr lang="en-GB"/>
            </a:p>
          </p:txBody>
        </p:sp>
        <p:sp>
          <p:nvSpPr>
            <p:cNvPr id="68620" name="Text Box 53"/>
            <p:cNvSpPr txBox="1">
              <a:spLocks noChangeArrowheads="1"/>
            </p:cNvSpPr>
            <p:nvPr/>
          </p:nvSpPr>
          <p:spPr bwMode="auto">
            <a:xfrm>
              <a:off x="2195" y="1783"/>
              <a:ext cx="244" cy="288"/>
            </a:xfrm>
            <a:prstGeom prst="rect">
              <a:avLst/>
            </a:prstGeom>
            <a:noFill/>
            <a:ln w="9525">
              <a:noFill/>
              <a:miter lim="800000"/>
              <a:headEnd/>
              <a:tailEnd/>
            </a:ln>
          </p:spPr>
          <p:txBody>
            <a:bodyPr wrap="none">
              <a:spAutoFit/>
            </a:bodyPr>
            <a:lstStyle/>
            <a:p>
              <a:r>
                <a:rPr lang="en-US" sz="2400">
                  <a:latin typeface="Times New Roman" pitchFamily="18" charset="0"/>
                </a:rPr>
                <a:t>T</a:t>
              </a:r>
            </a:p>
          </p:txBody>
        </p:sp>
      </p:grpSp>
      <p:grpSp>
        <p:nvGrpSpPr>
          <p:cNvPr id="6" name="Group 54"/>
          <p:cNvGrpSpPr>
            <a:grpSpLocks/>
          </p:cNvGrpSpPr>
          <p:nvPr/>
        </p:nvGrpSpPr>
        <p:grpSpPr bwMode="auto">
          <a:xfrm>
            <a:off x="3038475" y="3871913"/>
            <a:ext cx="1462088" cy="1225550"/>
            <a:chOff x="1914" y="2439"/>
            <a:chExt cx="921" cy="772"/>
          </a:xfrm>
        </p:grpSpPr>
        <p:sp>
          <p:nvSpPr>
            <p:cNvPr id="68617" name="Line 55"/>
            <p:cNvSpPr>
              <a:spLocks noChangeShapeType="1"/>
            </p:cNvSpPr>
            <p:nvPr/>
          </p:nvSpPr>
          <p:spPr bwMode="auto">
            <a:xfrm>
              <a:off x="1914" y="2439"/>
              <a:ext cx="921" cy="772"/>
            </a:xfrm>
            <a:prstGeom prst="line">
              <a:avLst/>
            </a:prstGeom>
            <a:noFill/>
            <a:ln w="57150">
              <a:solidFill>
                <a:schemeClr val="tx1"/>
              </a:solidFill>
              <a:round/>
              <a:headEnd/>
              <a:tailEnd type="triangle" w="med" len="med"/>
            </a:ln>
          </p:spPr>
          <p:txBody>
            <a:bodyPr/>
            <a:lstStyle/>
            <a:p>
              <a:endParaRPr lang="en-GB"/>
            </a:p>
          </p:txBody>
        </p:sp>
        <p:sp>
          <p:nvSpPr>
            <p:cNvPr id="68618" name="Text Box 56"/>
            <p:cNvSpPr txBox="1">
              <a:spLocks noChangeArrowheads="1"/>
            </p:cNvSpPr>
            <p:nvPr/>
          </p:nvSpPr>
          <p:spPr bwMode="auto">
            <a:xfrm>
              <a:off x="2144" y="2730"/>
              <a:ext cx="233" cy="288"/>
            </a:xfrm>
            <a:prstGeom prst="rect">
              <a:avLst/>
            </a:prstGeom>
            <a:noFill/>
            <a:ln w="9525">
              <a:noFill/>
              <a:miter lim="800000"/>
              <a:headEnd/>
              <a:tailEnd/>
            </a:ln>
          </p:spPr>
          <p:txBody>
            <a:bodyPr wrap="none">
              <a:spAutoFit/>
            </a:bodyPr>
            <a:lstStyle/>
            <a:p>
              <a:r>
                <a:rPr lang="en-US" sz="2400">
                  <a:latin typeface="Times New Roman" pitchFamily="18" charset="0"/>
                </a:rPr>
                <a:t>P</a:t>
              </a:r>
            </a:p>
          </p:txBody>
        </p:sp>
      </p:grpSp>
      <p:sp>
        <p:nvSpPr>
          <p:cNvPr id="68616" name="TextBox 56"/>
          <p:cNvSpPr txBox="1">
            <a:spLocks noChangeArrowheads="1"/>
          </p:cNvSpPr>
          <p:nvPr/>
        </p:nvSpPr>
        <p:spPr bwMode="auto">
          <a:xfrm>
            <a:off x="609600" y="6381750"/>
            <a:ext cx="7265988" cy="400050"/>
          </a:xfrm>
          <a:prstGeom prst="rect">
            <a:avLst/>
          </a:prstGeom>
          <a:noFill/>
          <a:ln w="9525">
            <a:noFill/>
            <a:miter lim="800000"/>
            <a:headEnd/>
            <a:tailEnd/>
          </a:ln>
        </p:spPr>
        <p:txBody>
          <a:bodyPr wrap="none">
            <a:spAutoFit/>
          </a:bodyPr>
          <a:lstStyle/>
          <a:p>
            <a:r>
              <a:rPr lang="en-US"/>
              <a:t>From T-violation and CPT conservation </a:t>
            </a:r>
            <a:r>
              <a:rPr lang="en-US">
                <a:solidFill>
                  <a:srgbClr val="FF0000"/>
                </a:solidFill>
                <a:sym typeface="Wingdings" pitchFamily="2" charset="2"/>
              </a:rPr>
              <a:t></a:t>
            </a:r>
            <a:r>
              <a:rPr lang="en-US">
                <a:sym typeface="Wingdings" pitchFamily="2" charset="2"/>
              </a:rPr>
              <a:t>   CP-violation.</a:t>
            </a: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idx="4294967295"/>
          </p:nvPr>
        </p:nvSpPr>
        <p:spPr>
          <a:xfrm>
            <a:off x="76200" y="76200"/>
            <a:ext cx="4114800" cy="533400"/>
          </a:xfrm>
          <a:solidFill>
            <a:srgbClr val="FFFF00"/>
          </a:solidFill>
        </p:spPr>
        <p:txBody>
          <a:bodyPr/>
          <a:lstStyle/>
          <a:p>
            <a:pPr eaLnBrk="1" hangingPunct="1"/>
            <a:r>
              <a:rPr lang="en-US" sz="2400" b="1" i="0" smtClean="0">
                <a:solidFill>
                  <a:srgbClr val="0000CC"/>
                </a:solidFill>
                <a:latin typeface="Calibri" pitchFamily="34" charset="0"/>
              </a:rPr>
              <a:t>Storage Ring EDM experiments</a:t>
            </a:r>
            <a:endParaRPr lang="en-US" sz="1800" b="1" i="0" smtClean="0">
              <a:solidFill>
                <a:srgbClr val="0000CC"/>
              </a:solidFill>
              <a:latin typeface="Calibri" pitchFamily="34" charset="0"/>
            </a:endParaRPr>
          </a:p>
        </p:txBody>
      </p:sp>
      <p:sp>
        <p:nvSpPr>
          <p:cNvPr id="69635" name="Oval 32"/>
          <p:cNvSpPr>
            <a:spLocks noChangeArrowheads="1"/>
          </p:cNvSpPr>
          <p:nvPr/>
        </p:nvSpPr>
        <p:spPr bwMode="auto">
          <a:xfrm rot="5206446">
            <a:off x="204788" y="2587625"/>
            <a:ext cx="88900" cy="273050"/>
          </a:xfrm>
          <a:prstGeom prst="ellipse">
            <a:avLst/>
          </a:prstGeom>
          <a:solidFill>
            <a:schemeClr val="bg1"/>
          </a:solidFill>
          <a:ln w="9525">
            <a:solidFill>
              <a:schemeClr val="bg1"/>
            </a:solidFill>
            <a:round/>
            <a:headEnd/>
            <a:tailEnd/>
          </a:ln>
        </p:spPr>
        <p:txBody>
          <a:bodyPr wrap="none" anchor="ctr"/>
          <a:lstStyle/>
          <a:p>
            <a:endParaRPr lang="en-US"/>
          </a:p>
        </p:txBody>
      </p:sp>
      <p:pic>
        <p:nvPicPr>
          <p:cNvPr id="69636" name="Picture 2" descr="title"/>
          <p:cNvPicPr>
            <a:picLocks noChangeAspect="1" noChangeArrowheads="1"/>
          </p:cNvPicPr>
          <p:nvPr/>
        </p:nvPicPr>
        <p:blipFill>
          <a:blip r:embed="rId3" cstate="print"/>
          <a:srcRect/>
          <a:stretch>
            <a:fillRect/>
          </a:stretch>
        </p:blipFill>
        <p:spPr bwMode="auto">
          <a:xfrm>
            <a:off x="6553200" y="4343400"/>
            <a:ext cx="2528888" cy="2438400"/>
          </a:xfrm>
          <a:prstGeom prst="rect">
            <a:avLst/>
          </a:prstGeom>
          <a:noFill/>
          <a:ln w="9525">
            <a:noFill/>
            <a:miter lim="800000"/>
            <a:headEnd/>
            <a:tailEnd/>
          </a:ln>
        </p:spPr>
      </p:pic>
      <p:sp>
        <p:nvSpPr>
          <p:cNvPr id="80901" name="Rectangle 3"/>
          <p:cNvSpPr txBox="1">
            <a:spLocks noChangeArrowheads="1"/>
          </p:cNvSpPr>
          <p:nvPr/>
        </p:nvSpPr>
        <p:spPr bwMode="auto">
          <a:xfrm>
            <a:off x="0" y="685800"/>
            <a:ext cx="9144000" cy="5181600"/>
          </a:xfrm>
          <a:prstGeom prst="rect">
            <a:avLst/>
          </a:prstGeom>
          <a:noFill/>
          <a:ln w="9525">
            <a:noFill/>
            <a:miter lim="800000"/>
            <a:headEnd/>
            <a:tailEnd/>
          </a:ln>
        </p:spPr>
        <p:txBody>
          <a:bodyPr/>
          <a:lstStyle/>
          <a:p>
            <a:pPr marL="514350" indent="-514350">
              <a:spcBef>
                <a:spcPct val="20000"/>
              </a:spcBef>
              <a:buFontTx/>
              <a:buAutoNum type="arabicPeriod"/>
              <a:defRPr/>
            </a:pPr>
            <a:r>
              <a:rPr lang="en-US" sz="2400" dirty="0"/>
              <a:t>High beam intensities (</a:t>
            </a:r>
            <a:r>
              <a:rPr lang="en-US" sz="2400" dirty="0"/>
              <a:t>10</a:t>
            </a:r>
            <a:r>
              <a:rPr lang="en-US" sz="2400" baseline="30000" dirty="0"/>
              <a:t>10</a:t>
            </a:r>
            <a:r>
              <a:rPr lang="en-US" sz="2400" dirty="0"/>
              <a:t>-10</a:t>
            </a:r>
            <a:r>
              <a:rPr lang="en-US" sz="2400" baseline="30000" dirty="0"/>
              <a:t>11</a:t>
            </a:r>
            <a:r>
              <a:rPr lang="en-US" sz="2400" dirty="0"/>
              <a:t>pps), </a:t>
            </a:r>
            <a:r>
              <a:rPr lang="en-US" sz="2400" dirty="0"/>
              <a:t>with high polarization (&gt;0.8), and low </a:t>
            </a:r>
            <a:r>
              <a:rPr lang="en-US" sz="2400" dirty="0" err="1"/>
              <a:t>emmittance</a:t>
            </a:r>
            <a:r>
              <a:rPr lang="en-US" sz="2400" dirty="0"/>
              <a:t> </a:t>
            </a:r>
            <a:r>
              <a:rPr lang="en-US" sz="2400" dirty="0"/>
              <a:t>are currently available</a:t>
            </a:r>
          </a:p>
          <a:p>
            <a:pPr marL="514350" indent="-514350">
              <a:spcBef>
                <a:spcPct val="20000"/>
              </a:spcBef>
              <a:buFontTx/>
              <a:buAutoNum type="arabicPeriod"/>
              <a:defRPr/>
            </a:pPr>
            <a:endParaRPr lang="en-US" sz="1050" dirty="0"/>
          </a:p>
          <a:p>
            <a:pPr marL="514350" indent="-514350">
              <a:spcBef>
                <a:spcPct val="20000"/>
              </a:spcBef>
              <a:buFontTx/>
              <a:buAutoNum type="arabicPeriod"/>
              <a:defRPr/>
            </a:pPr>
            <a:r>
              <a:rPr lang="en-US" sz="2400" dirty="0"/>
              <a:t>Large electric fields are possible (10-20MV/m)</a:t>
            </a:r>
          </a:p>
          <a:p>
            <a:pPr marL="514350" indent="-514350">
              <a:spcBef>
                <a:spcPct val="20000"/>
              </a:spcBef>
              <a:buFontTx/>
              <a:buAutoNum type="arabicPeriod"/>
              <a:defRPr/>
            </a:pPr>
            <a:endParaRPr lang="en-US" sz="1050" dirty="0"/>
          </a:p>
          <a:p>
            <a:pPr marL="514350" indent="-514350">
              <a:spcBef>
                <a:spcPct val="20000"/>
              </a:spcBef>
              <a:buFontTx/>
              <a:buAutoNum type="arabicPeriod"/>
              <a:defRPr/>
            </a:pPr>
            <a:r>
              <a:rPr lang="en-US" sz="2400" dirty="0"/>
              <a:t>Spin coherence time ~10</a:t>
            </a:r>
            <a:r>
              <a:rPr lang="en-US" sz="2400" baseline="30000" dirty="0"/>
              <a:t>3</a:t>
            </a:r>
            <a:r>
              <a:rPr lang="en-US" sz="2400" dirty="0"/>
              <a:t>s are possible</a:t>
            </a:r>
          </a:p>
          <a:p>
            <a:pPr marL="514350" indent="-514350">
              <a:spcBef>
                <a:spcPct val="20000"/>
              </a:spcBef>
              <a:buFontTx/>
              <a:buAutoNum type="arabicPeriod"/>
              <a:defRPr/>
            </a:pPr>
            <a:endParaRPr lang="en-US" sz="1100" dirty="0"/>
          </a:p>
          <a:p>
            <a:pPr marL="514350" indent="-514350">
              <a:spcBef>
                <a:spcPct val="20000"/>
              </a:spcBef>
              <a:buFontTx/>
              <a:buAutoNum type="arabicPeriod"/>
              <a:defRPr/>
            </a:pPr>
            <a:r>
              <a:rPr lang="en-US" sz="2400" dirty="0"/>
              <a:t>High efficiency, large analyzing power (~0.5) </a:t>
            </a:r>
            <a:r>
              <a:rPr lang="en-US" sz="2400" dirty="0" err="1"/>
              <a:t>polarimeters</a:t>
            </a:r>
            <a:r>
              <a:rPr lang="en-US" sz="2400" dirty="0"/>
              <a:t> are available for the proton and deuteron at ~1 </a:t>
            </a:r>
            <a:r>
              <a:rPr lang="en-US" sz="2400" dirty="0" err="1"/>
              <a:t>GeV</a:t>
            </a:r>
            <a:r>
              <a:rPr lang="en-US" sz="2400" dirty="0"/>
              <a:t>/c momentum making possible the next sensitivity level </a:t>
            </a:r>
          </a:p>
          <a:p>
            <a:pPr marL="514350" indent="-514350">
              <a:spcBef>
                <a:spcPct val="20000"/>
              </a:spcBef>
              <a:buFontTx/>
              <a:buAutoNum type="arabicPeriod"/>
              <a:defRPr/>
            </a:pPr>
            <a:endParaRPr lang="en-US" sz="1200" dirty="0"/>
          </a:p>
          <a:p>
            <a:pPr marL="514350" indent="-514350">
              <a:spcBef>
                <a:spcPct val="20000"/>
              </a:spcBef>
              <a:buFontTx/>
              <a:buAutoNum type="arabicPeriod"/>
              <a:defRPr/>
            </a:pPr>
            <a:r>
              <a:rPr lang="en-US" sz="2800" dirty="0"/>
              <a:t>Direct access to charged </a:t>
            </a:r>
          </a:p>
          <a:p>
            <a:pPr marL="514350" indent="-514350">
              <a:spcBef>
                <a:spcPct val="20000"/>
              </a:spcBef>
              <a:defRPr/>
            </a:pPr>
            <a:r>
              <a:rPr lang="en-US" sz="2800" dirty="0"/>
              <a:t>    particle EDMs</a:t>
            </a:r>
          </a:p>
        </p:txBody>
      </p:sp>
      <p:sp>
        <p:nvSpPr>
          <p:cNvPr id="69638" name="Footer Placeholder 3"/>
          <p:cNvSpPr txBox="1">
            <a:spLocks/>
          </p:cNvSpPr>
          <p:nvPr/>
        </p:nvSpPr>
        <p:spPr bwMode="auto">
          <a:xfrm>
            <a:off x="0" y="63817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76200" y="76200"/>
            <a:ext cx="5181600" cy="533400"/>
          </a:xfrm>
          <a:solidFill>
            <a:srgbClr val="FFFF00"/>
          </a:solidFill>
        </p:spPr>
        <p:txBody>
          <a:bodyPr/>
          <a:lstStyle/>
          <a:p>
            <a:r>
              <a:rPr lang="en-US" sz="2400" b="1" i="0" smtClean="0">
                <a:solidFill>
                  <a:srgbClr val="0000CC"/>
                </a:solidFill>
                <a:latin typeface="Calibri" pitchFamily="34" charset="0"/>
              </a:rPr>
              <a:t>Two  labs to host the EDM experiments</a:t>
            </a:r>
          </a:p>
        </p:txBody>
      </p:sp>
      <p:sp>
        <p:nvSpPr>
          <p:cNvPr id="70659" name="Content Placeholder 2"/>
          <p:cNvSpPr>
            <a:spLocks noGrp="1"/>
          </p:cNvSpPr>
          <p:nvPr>
            <p:ph idx="4294967295"/>
          </p:nvPr>
        </p:nvSpPr>
        <p:spPr>
          <a:xfrm>
            <a:off x="0" y="1143000"/>
            <a:ext cx="4418013" cy="1295400"/>
          </a:xfrm>
        </p:spPr>
        <p:txBody>
          <a:bodyPr/>
          <a:lstStyle/>
          <a:p>
            <a:r>
              <a:rPr lang="en-US" b="1" smtClean="0">
                <a:solidFill>
                  <a:srgbClr val="FF0000"/>
                </a:solidFill>
                <a:latin typeface="Comic Sans MS" pitchFamily="66" charset="0"/>
              </a:rPr>
              <a:t>BNL, USA:</a:t>
            </a:r>
          </a:p>
          <a:p>
            <a:pPr>
              <a:buFontTx/>
              <a:buNone/>
            </a:pPr>
            <a:r>
              <a:rPr lang="en-US" b="1" smtClean="0">
                <a:solidFill>
                  <a:srgbClr val="FF0000"/>
                </a:solidFill>
                <a:latin typeface="Comic Sans MS" pitchFamily="66" charset="0"/>
              </a:rPr>
              <a:t>  proton “magic” ring</a:t>
            </a:r>
          </a:p>
        </p:txBody>
      </p:sp>
      <p:sp>
        <p:nvSpPr>
          <p:cNvPr id="70660" name="Content Placeholder 2"/>
          <p:cNvSpPr txBox="1">
            <a:spLocks/>
          </p:cNvSpPr>
          <p:nvPr/>
        </p:nvSpPr>
        <p:spPr bwMode="auto">
          <a:xfrm>
            <a:off x="4440238" y="1143000"/>
            <a:ext cx="4932362" cy="1300163"/>
          </a:xfrm>
          <a:prstGeom prst="rect">
            <a:avLst/>
          </a:prstGeom>
          <a:noFill/>
          <a:ln w="9525">
            <a:noFill/>
            <a:miter lim="800000"/>
            <a:headEnd/>
            <a:tailEnd/>
          </a:ln>
        </p:spPr>
        <p:txBody>
          <a:bodyPr/>
          <a:lstStyle/>
          <a:p>
            <a:pPr marL="342900" indent="-342900">
              <a:spcBef>
                <a:spcPct val="20000"/>
              </a:spcBef>
              <a:buFontTx/>
              <a:buChar char="•"/>
            </a:pPr>
            <a:r>
              <a:rPr lang="en-US" sz="3200">
                <a:solidFill>
                  <a:srgbClr val="000099"/>
                </a:solidFill>
              </a:rPr>
              <a:t>COSY/IKP, Germany: deuteron ring</a:t>
            </a:r>
          </a:p>
        </p:txBody>
      </p:sp>
      <p:pic>
        <p:nvPicPr>
          <p:cNvPr id="70661" name="Picture 8" descr="bnl_rhic.jpg"/>
          <p:cNvPicPr>
            <a:picLocks noChangeAspect="1"/>
          </p:cNvPicPr>
          <p:nvPr/>
        </p:nvPicPr>
        <p:blipFill>
          <a:blip r:embed="rId3" cstate="print"/>
          <a:srcRect/>
          <a:stretch>
            <a:fillRect/>
          </a:stretch>
        </p:blipFill>
        <p:spPr bwMode="auto">
          <a:xfrm>
            <a:off x="0" y="2514600"/>
            <a:ext cx="4779963" cy="3527425"/>
          </a:xfrm>
          <a:prstGeom prst="rect">
            <a:avLst/>
          </a:prstGeom>
          <a:noFill/>
          <a:ln w="9525">
            <a:noFill/>
            <a:miter lim="800000"/>
            <a:headEnd/>
            <a:tailEnd/>
          </a:ln>
        </p:spPr>
      </p:pic>
      <p:pic>
        <p:nvPicPr>
          <p:cNvPr id="70662" name="Picture 9" descr="cosy.jpeg"/>
          <p:cNvPicPr>
            <a:picLocks noChangeAspect="1"/>
          </p:cNvPicPr>
          <p:nvPr/>
        </p:nvPicPr>
        <p:blipFill>
          <a:blip r:embed="rId4" cstate="print"/>
          <a:srcRect/>
          <a:stretch>
            <a:fillRect/>
          </a:stretch>
        </p:blipFill>
        <p:spPr bwMode="auto">
          <a:xfrm>
            <a:off x="4824413" y="2514600"/>
            <a:ext cx="4319587" cy="3529013"/>
          </a:xfrm>
          <a:prstGeom prst="rect">
            <a:avLst/>
          </a:prstGeom>
          <a:noFill/>
          <a:ln w="9525">
            <a:noFill/>
            <a:miter lim="800000"/>
            <a:headEnd/>
            <a:tailEnd/>
          </a:ln>
        </p:spPr>
      </p:pic>
      <p:sp>
        <p:nvSpPr>
          <p:cNvPr id="70663" name="Footer Placeholder 3"/>
          <p:cNvSpPr txBox="1">
            <a:spLocks/>
          </p:cNvSpPr>
          <p:nvPr/>
        </p:nvSpPr>
        <p:spPr bwMode="auto">
          <a:xfrm>
            <a:off x="0" y="64579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idx="4294967295"/>
          </p:nvPr>
        </p:nvSpPr>
        <p:spPr>
          <a:xfrm>
            <a:off x="76200" y="76200"/>
            <a:ext cx="5181600" cy="609600"/>
          </a:xfrm>
          <a:solidFill>
            <a:srgbClr val="FFFF00"/>
          </a:solidFill>
        </p:spPr>
        <p:txBody>
          <a:bodyPr/>
          <a:lstStyle/>
          <a:p>
            <a:r>
              <a:rPr lang="en-US" sz="2400" b="1" i="0" smtClean="0">
                <a:solidFill>
                  <a:srgbClr val="0000CC"/>
                </a:solidFill>
                <a:latin typeface="Calibri" pitchFamily="34" charset="0"/>
              </a:rPr>
              <a:t>Freezing the horizontal spin precession</a:t>
            </a:r>
          </a:p>
        </p:txBody>
      </p:sp>
      <p:graphicFrame>
        <p:nvGraphicFramePr>
          <p:cNvPr id="3074" name="Object 2"/>
          <p:cNvGraphicFramePr>
            <a:graphicFrameLocks noChangeAspect="1"/>
          </p:cNvGraphicFramePr>
          <p:nvPr>
            <p:ph sz="quarter" idx="4294967295"/>
          </p:nvPr>
        </p:nvGraphicFramePr>
        <p:xfrm>
          <a:off x="2057400" y="990600"/>
          <a:ext cx="4268788" cy="1514475"/>
        </p:xfrm>
        <a:graphic>
          <a:graphicData uri="http://schemas.openxmlformats.org/presentationml/2006/ole">
            <p:oleObj spid="_x0000_s3074" name="Equation" r:id="rId4" imgW="1574640" imgH="558720" progId="Equation.DSMT4">
              <p:embed/>
            </p:oleObj>
          </a:graphicData>
        </a:graphic>
      </p:graphicFrame>
      <p:sp>
        <p:nvSpPr>
          <p:cNvPr id="3077" name="Rectangle 6"/>
          <p:cNvSpPr>
            <a:spLocks noChangeArrowheads="1"/>
          </p:cNvSpPr>
          <p:nvPr/>
        </p:nvSpPr>
        <p:spPr bwMode="auto">
          <a:xfrm>
            <a:off x="276225" y="2819400"/>
            <a:ext cx="8655050" cy="1060450"/>
          </a:xfrm>
          <a:prstGeom prst="rect">
            <a:avLst/>
          </a:prstGeom>
          <a:noFill/>
          <a:ln w="9525">
            <a:noFill/>
            <a:miter lim="800000"/>
            <a:headEnd/>
            <a:tailEnd/>
          </a:ln>
        </p:spPr>
        <p:txBody>
          <a:bodyPr/>
          <a:lstStyle/>
          <a:p>
            <a:pPr marL="342900" indent="-342900">
              <a:spcBef>
                <a:spcPct val="20000"/>
              </a:spcBef>
              <a:buFontTx/>
              <a:buChar char="•"/>
            </a:pPr>
            <a:r>
              <a:rPr lang="en-US" sz="2400"/>
              <a:t>The spin precession is zero at “magic” momentum </a:t>
            </a:r>
          </a:p>
          <a:p>
            <a:pPr marL="342900" indent="-342900">
              <a:spcBef>
                <a:spcPct val="20000"/>
              </a:spcBef>
            </a:pPr>
            <a:r>
              <a:rPr lang="en-US" sz="2400"/>
              <a:t>    </a:t>
            </a:r>
            <a:r>
              <a:rPr lang="en-US" sz="2400" b="0"/>
              <a:t>(0.7 GeV/c for protons, 3.1GeV/c for muons,…)</a:t>
            </a:r>
          </a:p>
        </p:txBody>
      </p:sp>
      <p:graphicFrame>
        <p:nvGraphicFramePr>
          <p:cNvPr id="3075" name="Object 3"/>
          <p:cNvGraphicFramePr>
            <a:graphicFrameLocks noChangeAspect="1"/>
          </p:cNvGraphicFramePr>
          <p:nvPr>
            <p:ph sz="quarter" idx="4294967295"/>
          </p:nvPr>
        </p:nvGraphicFramePr>
        <p:xfrm>
          <a:off x="2078038" y="3810000"/>
          <a:ext cx="4886325" cy="1377950"/>
        </p:xfrm>
        <a:graphic>
          <a:graphicData uri="http://schemas.openxmlformats.org/presentationml/2006/ole">
            <p:oleObj spid="_x0000_s3075" name="Equation" r:id="rId5" imgW="1485720" imgH="419040" progId="Equation.DSMT4">
              <p:embed/>
            </p:oleObj>
          </a:graphicData>
        </a:graphic>
      </p:graphicFrame>
      <p:sp>
        <p:nvSpPr>
          <p:cNvPr id="6" name="Rectangle 6"/>
          <p:cNvSpPr>
            <a:spLocks noChangeArrowheads="1"/>
          </p:cNvSpPr>
          <p:nvPr/>
        </p:nvSpPr>
        <p:spPr bwMode="auto">
          <a:xfrm>
            <a:off x="228600" y="5638800"/>
            <a:ext cx="8655050" cy="985838"/>
          </a:xfrm>
          <a:prstGeom prst="rect">
            <a:avLst/>
          </a:prstGeom>
          <a:noFill/>
          <a:ln w="9525">
            <a:noFill/>
            <a:miter lim="800000"/>
            <a:headEnd/>
            <a:tailEnd/>
          </a:ln>
        </p:spPr>
        <p:txBody>
          <a:bodyPr/>
          <a:lstStyle/>
          <a:p>
            <a:pPr marL="342900" indent="-342900">
              <a:spcBef>
                <a:spcPct val="20000"/>
              </a:spcBef>
              <a:buFontTx/>
              <a:buChar char="•"/>
            </a:pPr>
            <a:r>
              <a:rPr lang="en-US" sz="2400"/>
              <a:t>The “magic” momentum concept was first used in the last muon g-2 experiment at CERN and BNL.</a:t>
            </a:r>
          </a:p>
        </p:txBody>
      </p:sp>
      <p:sp>
        <p:nvSpPr>
          <p:cNvPr id="3079" name="Footer Placeholder 3"/>
          <p:cNvSpPr txBox="1">
            <a:spLocks/>
          </p:cNvSpPr>
          <p:nvPr/>
        </p:nvSpPr>
        <p:spPr bwMode="auto">
          <a:xfrm>
            <a:off x="0" y="64579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76200" y="76200"/>
            <a:ext cx="6261100" cy="609600"/>
          </a:xfrm>
          <a:solidFill>
            <a:srgbClr val="FFFF00"/>
          </a:solidFill>
        </p:spPr>
        <p:txBody>
          <a:bodyPr/>
          <a:lstStyle/>
          <a:p>
            <a:r>
              <a:rPr lang="en-US" sz="2400" b="1" i="0" smtClean="0">
                <a:solidFill>
                  <a:srgbClr val="0000CC"/>
                </a:solidFill>
                <a:latin typeface="Calibri" pitchFamily="34" charset="0"/>
              </a:rPr>
              <a:t>When P=P</a:t>
            </a:r>
            <a:r>
              <a:rPr lang="en-US" sz="2400" b="1" i="0" baseline="-25000" smtClean="0">
                <a:solidFill>
                  <a:srgbClr val="0000CC"/>
                </a:solidFill>
                <a:latin typeface="Calibri" pitchFamily="34" charset="0"/>
              </a:rPr>
              <a:t>magic</a:t>
            </a:r>
            <a:r>
              <a:rPr lang="en-US" sz="2400" b="1" i="0" smtClean="0">
                <a:solidFill>
                  <a:srgbClr val="0000CC"/>
                </a:solidFill>
                <a:latin typeface="Calibri" pitchFamily="34" charset="0"/>
              </a:rPr>
              <a:t> the spin follows the momentum</a:t>
            </a:r>
          </a:p>
        </p:txBody>
      </p:sp>
      <p:sp>
        <p:nvSpPr>
          <p:cNvPr id="4101" name="Oval 5"/>
          <p:cNvSpPr>
            <a:spLocks noChangeArrowheads="1"/>
          </p:cNvSpPr>
          <p:nvPr/>
        </p:nvSpPr>
        <p:spPr bwMode="auto">
          <a:xfrm>
            <a:off x="2133600" y="2025650"/>
            <a:ext cx="4876800" cy="4679950"/>
          </a:xfrm>
          <a:prstGeom prst="ellipse">
            <a:avLst/>
          </a:prstGeom>
          <a:noFill/>
          <a:ln w="38100">
            <a:solidFill>
              <a:schemeClr val="tx1"/>
            </a:solidFill>
            <a:round/>
            <a:headEnd/>
            <a:tailEnd/>
          </a:ln>
        </p:spPr>
        <p:txBody>
          <a:bodyPr wrap="none" anchor="ctr"/>
          <a:lstStyle/>
          <a:p>
            <a:endParaRPr lang="en-US"/>
          </a:p>
        </p:txBody>
      </p:sp>
      <p:sp>
        <p:nvSpPr>
          <p:cNvPr id="4102" name="Line 6"/>
          <p:cNvSpPr>
            <a:spLocks noChangeShapeType="1"/>
          </p:cNvSpPr>
          <p:nvPr/>
        </p:nvSpPr>
        <p:spPr bwMode="auto">
          <a:xfrm>
            <a:off x="4368800" y="1981200"/>
            <a:ext cx="914400" cy="0"/>
          </a:xfrm>
          <a:prstGeom prst="line">
            <a:avLst/>
          </a:prstGeom>
          <a:noFill/>
          <a:ln w="76200">
            <a:solidFill>
              <a:schemeClr val="accent2"/>
            </a:solidFill>
            <a:round/>
            <a:headEnd/>
            <a:tailEnd type="triangle" w="med" len="med"/>
          </a:ln>
        </p:spPr>
        <p:txBody>
          <a:bodyPr wrap="none" anchor="ctr"/>
          <a:lstStyle/>
          <a:p>
            <a:endParaRPr lang="en-GB"/>
          </a:p>
        </p:txBody>
      </p:sp>
      <p:sp>
        <p:nvSpPr>
          <p:cNvPr id="4103" name="Line 7"/>
          <p:cNvSpPr>
            <a:spLocks noChangeShapeType="1"/>
          </p:cNvSpPr>
          <p:nvPr/>
        </p:nvSpPr>
        <p:spPr bwMode="auto">
          <a:xfrm rot="-2320868">
            <a:off x="2730500" y="2343150"/>
            <a:ext cx="914400" cy="3175"/>
          </a:xfrm>
          <a:prstGeom prst="line">
            <a:avLst/>
          </a:prstGeom>
          <a:noFill/>
          <a:ln w="76200">
            <a:solidFill>
              <a:schemeClr val="accent2"/>
            </a:solidFill>
            <a:round/>
            <a:headEnd/>
            <a:tailEnd type="triangle" w="med" len="med"/>
          </a:ln>
        </p:spPr>
        <p:txBody>
          <a:bodyPr wrap="none" anchor="ctr"/>
          <a:lstStyle/>
          <a:p>
            <a:endParaRPr lang="en-GB"/>
          </a:p>
        </p:txBody>
      </p:sp>
      <p:sp>
        <p:nvSpPr>
          <p:cNvPr id="4104" name="Line 8"/>
          <p:cNvSpPr>
            <a:spLocks noChangeShapeType="1"/>
          </p:cNvSpPr>
          <p:nvPr/>
        </p:nvSpPr>
        <p:spPr bwMode="auto">
          <a:xfrm rot="3187806">
            <a:off x="6172994" y="2934494"/>
            <a:ext cx="860425" cy="1587"/>
          </a:xfrm>
          <a:prstGeom prst="line">
            <a:avLst/>
          </a:prstGeom>
          <a:noFill/>
          <a:ln w="76200">
            <a:solidFill>
              <a:schemeClr val="accent2"/>
            </a:solidFill>
            <a:round/>
            <a:headEnd/>
            <a:tailEnd type="triangle" w="med" len="med"/>
          </a:ln>
        </p:spPr>
        <p:txBody>
          <a:bodyPr wrap="none" anchor="ctr"/>
          <a:lstStyle/>
          <a:p>
            <a:endParaRPr lang="en-GB"/>
          </a:p>
        </p:txBody>
      </p:sp>
      <p:sp>
        <p:nvSpPr>
          <p:cNvPr id="4105" name="Line 9"/>
          <p:cNvSpPr>
            <a:spLocks noChangeShapeType="1"/>
          </p:cNvSpPr>
          <p:nvPr/>
        </p:nvSpPr>
        <p:spPr bwMode="auto">
          <a:xfrm flipH="1" flipV="1">
            <a:off x="2247900" y="5399088"/>
            <a:ext cx="508000" cy="620712"/>
          </a:xfrm>
          <a:prstGeom prst="line">
            <a:avLst/>
          </a:prstGeom>
          <a:noFill/>
          <a:ln w="76200">
            <a:solidFill>
              <a:schemeClr val="accent2"/>
            </a:solidFill>
            <a:round/>
            <a:headEnd/>
            <a:tailEnd type="triangle" w="med" len="med"/>
          </a:ln>
        </p:spPr>
        <p:txBody>
          <a:bodyPr wrap="none" anchor="ctr"/>
          <a:lstStyle/>
          <a:p>
            <a:endParaRPr lang="en-GB"/>
          </a:p>
        </p:txBody>
      </p:sp>
      <p:sp>
        <p:nvSpPr>
          <p:cNvPr id="4106" name="Line 10"/>
          <p:cNvSpPr>
            <a:spLocks noChangeShapeType="1"/>
          </p:cNvSpPr>
          <p:nvPr/>
        </p:nvSpPr>
        <p:spPr bwMode="auto">
          <a:xfrm rot="21391762" flipH="1">
            <a:off x="5765800" y="6110288"/>
            <a:ext cx="584200" cy="501650"/>
          </a:xfrm>
          <a:prstGeom prst="line">
            <a:avLst/>
          </a:prstGeom>
          <a:noFill/>
          <a:ln w="76200">
            <a:solidFill>
              <a:schemeClr val="accent2"/>
            </a:solidFill>
            <a:round/>
            <a:headEnd/>
            <a:tailEnd type="triangle" w="med" len="med"/>
          </a:ln>
        </p:spPr>
        <p:txBody>
          <a:bodyPr wrap="none" anchor="ctr"/>
          <a:lstStyle/>
          <a:p>
            <a:endParaRPr lang="en-GB"/>
          </a:p>
        </p:txBody>
      </p:sp>
      <p:sp>
        <p:nvSpPr>
          <p:cNvPr id="4107" name="Line 11"/>
          <p:cNvSpPr>
            <a:spLocks noChangeShapeType="1"/>
          </p:cNvSpPr>
          <p:nvPr/>
        </p:nvSpPr>
        <p:spPr bwMode="auto">
          <a:xfrm rot="5383711">
            <a:off x="6605588" y="4751388"/>
            <a:ext cx="858837" cy="1587"/>
          </a:xfrm>
          <a:prstGeom prst="line">
            <a:avLst/>
          </a:prstGeom>
          <a:noFill/>
          <a:ln w="76200">
            <a:solidFill>
              <a:schemeClr val="accent2"/>
            </a:solidFill>
            <a:round/>
            <a:headEnd/>
            <a:tailEnd type="triangle" w="med" len="med"/>
          </a:ln>
        </p:spPr>
        <p:txBody>
          <a:bodyPr wrap="none" anchor="ctr"/>
          <a:lstStyle/>
          <a:p>
            <a:endParaRPr lang="en-GB"/>
          </a:p>
        </p:txBody>
      </p:sp>
      <p:sp>
        <p:nvSpPr>
          <p:cNvPr id="4108" name="Line 12"/>
          <p:cNvSpPr>
            <a:spLocks noChangeShapeType="1"/>
          </p:cNvSpPr>
          <p:nvPr/>
        </p:nvSpPr>
        <p:spPr bwMode="auto">
          <a:xfrm rot="-5447534">
            <a:off x="1704975" y="3989388"/>
            <a:ext cx="858837" cy="1588"/>
          </a:xfrm>
          <a:prstGeom prst="line">
            <a:avLst/>
          </a:prstGeom>
          <a:noFill/>
          <a:ln w="76200">
            <a:solidFill>
              <a:schemeClr val="accent2"/>
            </a:solidFill>
            <a:round/>
            <a:headEnd/>
            <a:tailEnd type="triangle" w="med" len="med"/>
          </a:ln>
        </p:spPr>
        <p:txBody>
          <a:bodyPr wrap="none" anchor="ctr"/>
          <a:lstStyle/>
          <a:p>
            <a:endParaRPr lang="en-GB"/>
          </a:p>
        </p:txBody>
      </p:sp>
      <p:sp>
        <p:nvSpPr>
          <p:cNvPr id="4109" name="Line 13"/>
          <p:cNvSpPr>
            <a:spLocks noChangeShapeType="1"/>
          </p:cNvSpPr>
          <p:nvPr/>
        </p:nvSpPr>
        <p:spPr bwMode="auto">
          <a:xfrm rot="10672734">
            <a:off x="3860800" y="6761163"/>
            <a:ext cx="914400" cy="3175"/>
          </a:xfrm>
          <a:prstGeom prst="line">
            <a:avLst/>
          </a:prstGeom>
          <a:noFill/>
          <a:ln w="76200">
            <a:solidFill>
              <a:schemeClr val="accent2"/>
            </a:solidFill>
            <a:round/>
            <a:headEnd/>
            <a:tailEnd type="triangle" w="med" len="med"/>
          </a:ln>
        </p:spPr>
        <p:txBody>
          <a:bodyPr wrap="none" anchor="ctr"/>
          <a:lstStyle/>
          <a:p>
            <a:endParaRPr lang="en-GB"/>
          </a:p>
        </p:txBody>
      </p:sp>
      <p:sp>
        <p:nvSpPr>
          <p:cNvPr id="4110" name="Line 14"/>
          <p:cNvSpPr>
            <a:spLocks noChangeShapeType="1"/>
          </p:cNvSpPr>
          <p:nvPr/>
        </p:nvSpPr>
        <p:spPr bwMode="auto">
          <a:xfrm>
            <a:off x="4381500" y="1981200"/>
            <a:ext cx="660400" cy="0"/>
          </a:xfrm>
          <a:prstGeom prst="line">
            <a:avLst/>
          </a:prstGeom>
          <a:noFill/>
          <a:ln w="28575">
            <a:solidFill>
              <a:srgbClr val="FF0066"/>
            </a:solidFill>
            <a:round/>
            <a:headEnd/>
            <a:tailEnd type="triangle" w="med" len="med"/>
          </a:ln>
        </p:spPr>
        <p:txBody>
          <a:bodyPr wrap="none" anchor="ctr"/>
          <a:lstStyle/>
          <a:p>
            <a:endParaRPr lang="en-GB"/>
          </a:p>
        </p:txBody>
      </p:sp>
      <p:sp>
        <p:nvSpPr>
          <p:cNvPr id="4111" name="Line 15"/>
          <p:cNvSpPr>
            <a:spLocks noChangeShapeType="1"/>
          </p:cNvSpPr>
          <p:nvPr/>
        </p:nvSpPr>
        <p:spPr bwMode="auto">
          <a:xfrm flipV="1">
            <a:off x="2882900" y="2219325"/>
            <a:ext cx="469900" cy="371475"/>
          </a:xfrm>
          <a:prstGeom prst="line">
            <a:avLst/>
          </a:prstGeom>
          <a:noFill/>
          <a:ln w="28575">
            <a:solidFill>
              <a:srgbClr val="FF0066"/>
            </a:solidFill>
            <a:round/>
            <a:headEnd/>
            <a:tailEnd type="triangle" w="med" len="med"/>
          </a:ln>
        </p:spPr>
        <p:txBody>
          <a:bodyPr wrap="none" anchor="ctr"/>
          <a:lstStyle/>
          <a:p>
            <a:endParaRPr lang="en-GB"/>
          </a:p>
        </p:txBody>
      </p:sp>
      <p:sp>
        <p:nvSpPr>
          <p:cNvPr id="4112" name="Line 16"/>
          <p:cNvSpPr>
            <a:spLocks noChangeShapeType="1"/>
          </p:cNvSpPr>
          <p:nvPr/>
        </p:nvSpPr>
        <p:spPr bwMode="auto">
          <a:xfrm rot="18148271" flipH="1">
            <a:off x="1897063" y="3997325"/>
            <a:ext cx="473075" cy="288925"/>
          </a:xfrm>
          <a:prstGeom prst="line">
            <a:avLst/>
          </a:prstGeom>
          <a:noFill/>
          <a:ln w="28575">
            <a:solidFill>
              <a:srgbClr val="FF0066"/>
            </a:solidFill>
            <a:round/>
            <a:headEnd type="triangle" w="med" len="med"/>
            <a:tailEnd/>
          </a:ln>
        </p:spPr>
        <p:txBody>
          <a:bodyPr wrap="none" anchor="ctr"/>
          <a:lstStyle/>
          <a:p>
            <a:endParaRPr lang="en-GB"/>
          </a:p>
        </p:txBody>
      </p:sp>
      <p:sp>
        <p:nvSpPr>
          <p:cNvPr id="4113" name="Line 17"/>
          <p:cNvSpPr>
            <a:spLocks noChangeShapeType="1"/>
          </p:cNvSpPr>
          <p:nvPr/>
        </p:nvSpPr>
        <p:spPr bwMode="auto">
          <a:xfrm rot="9561479" flipV="1">
            <a:off x="5843588" y="6188075"/>
            <a:ext cx="523875" cy="203200"/>
          </a:xfrm>
          <a:prstGeom prst="line">
            <a:avLst/>
          </a:prstGeom>
          <a:noFill/>
          <a:ln w="28575">
            <a:solidFill>
              <a:srgbClr val="FF0066"/>
            </a:solidFill>
            <a:round/>
            <a:headEnd/>
            <a:tailEnd type="triangle" w="med" len="med"/>
          </a:ln>
        </p:spPr>
        <p:txBody>
          <a:bodyPr wrap="none" anchor="ctr"/>
          <a:lstStyle/>
          <a:p>
            <a:endParaRPr lang="en-GB"/>
          </a:p>
        </p:txBody>
      </p:sp>
      <p:sp>
        <p:nvSpPr>
          <p:cNvPr id="4114" name="Line 18"/>
          <p:cNvSpPr>
            <a:spLocks noChangeShapeType="1"/>
          </p:cNvSpPr>
          <p:nvPr/>
        </p:nvSpPr>
        <p:spPr bwMode="auto">
          <a:xfrm rot="6443357" flipH="1">
            <a:off x="6746876" y="4479925"/>
            <a:ext cx="569912" cy="192087"/>
          </a:xfrm>
          <a:prstGeom prst="line">
            <a:avLst/>
          </a:prstGeom>
          <a:noFill/>
          <a:ln w="28575">
            <a:solidFill>
              <a:srgbClr val="FF0066"/>
            </a:solidFill>
            <a:round/>
            <a:headEnd type="triangle" w="med" len="med"/>
            <a:tailEnd/>
          </a:ln>
        </p:spPr>
        <p:txBody>
          <a:bodyPr wrap="none" anchor="ctr"/>
          <a:lstStyle/>
          <a:p>
            <a:endParaRPr lang="en-GB"/>
          </a:p>
        </p:txBody>
      </p:sp>
      <p:sp>
        <p:nvSpPr>
          <p:cNvPr id="4115" name="Line 19"/>
          <p:cNvSpPr>
            <a:spLocks noChangeShapeType="1"/>
          </p:cNvSpPr>
          <p:nvPr/>
        </p:nvSpPr>
        <p:spPr bwMode="auto">
          <a:xfrm rot="3816004" flipH="1">
            <a:off x="6223000" y="2828926"/>
            <a:ext cx="606425" cy="120650"/>
          </a:xfrm>
          <a:prstGeom prst="line">
            <a:avLst/>
          </a:prstGeom>
          <a:noFill/>
          <a:ln w="28575">
            <a:solidFill>
              <a:srgbClr val="FF0066"/>
            </a:solidFill>
            <a:round/>
            <a:headEnd type="triangle" w="med" len="med"/>
            <a:tailEnd/>
          </a:ln>
        </p:spPr>
        <p:txBody>
          <a:bodyPr wrap="none" anchor="ctr"/>
          <a:lstStyle/>
          <a:p>
            <a:endParaRPr lang="en-GB"/>
          </a:p>
        </p:txBody>
      </p:sp>
      <p:sp>
        <p:nvSpPr>
          <p:cNvPr id="4116" name="Line 20"/>
          <p:cNvSpPr>
            <a:spLocks noChangeShapeType="1"/>
          </p:cNvSpPr>
          <p:nvPr/>
        </p:nvSpPr>
        <p:spPr bwMode="auto">
          <a:xfrm rot="15918648" flipH="1">
            <a:off x="2332831" y="5655469"/>
            <a:ext cx="433388" cy="273050"/>
          </a:xfrm>
          <a:prstGeom prst="line">
            <a:avLst/>
          </a:prstGeom>
          <a:noFill/>
          <a:ln w="28575">
            <a:solidFill>
              <a:srgbClr val="FF0066"/>
            </a:solidFill>
            <a:round/>
            <a:headEnd type="triangle" w="med" len="med"/>
            <a:tailEnd/>
          </a:ln>
        </p:spPr>
        <p:txBody>
          <a:bodyPr wrap="none" anchor="ctr"/>
          <a:lstStyle/>
          <a:p>
            <a:endParaRPr lang="en-GB"/>
          </a:p>
        </p:txBody>
      </p:sp>
      <p:sp>
        <p:nvSpPr>
          <p:cNvPr id="4117" name="Line 21"/>
          <p:cNvSpPr>
            <a:spLocks noChangeShapeType="1"/>
          </p:cNvSpPr>
          <p:nvPr/>
        </p:nvSpPr>
        <p:spPr bwMode="auto">
          <a:xfrm rot="12226580" flipV="1">
            <a:off x="4152900" y="6667500"/>
            <a:ext cx="541338" cy="244475"/>
          </a:xfrm>
          <a:prstGeom prst="line">
            <a:avLst/>
          </a:prstGeom>
          <a:noFill/>
          <a:ln w="28575">
            <a:solidFill>
              <a:srgbClr val="FF0066"/>
            </a:solidFill>
            <a:round/>
            <a:headEnd/>
            <a:tailEnd type="triangle" w="med" len="med"/>
          </a:ln>
        </p:spPr>
        <p:txBody>
          <a:bodyPr wrap="none" anchor="ctr"/>
          <a:lstStyle/>
          <a:p>
            <a:endParaRPr lang="en-GB"/>
          </a:p>
        </p:txBody>
      </p:sp>
      <p:graphicFrame>
        <p:nvGraphicFramePr>
          <p:cNvPr id="4098" name="Object 2"/>
          <p:cNvGraphicFramePr>
            <a:graphicFrameLocks noChangeAspect="1"/>
          </p:cNvGraphicFramePr>
          <p:nvPr/>
        </p:nvGraphicFramePr>
        <p:xfrm>
          <a:off x="3840163" y="3429000"/>
          <a:ext cx="1465262" cy="754063"/>
        </p:xfrm>
        <a:graphic>
          <a:graphicData uri="http://schemas.openxmlformats.org/presentationml/2006/ole">
            <p:oleObj spid="_x0000_s4098" name="Equation" r:id="rId4" imgW="444240" imgH="228600" progId="Equation.3">
              <p:embed/>
            </p:oleObj>
          </a:graphicData>
        </a:graphic>
      </p:graphicFrame>
      <p:graphicFrame>
        <p:nvGraphicFramePr>
          <p:cNvPr id="4099" name="Object 3"/>
          <p:cNvGraphicFramePr>
            <a:graphicFrameLocks noChangeAspect="1"/>
          </p:cNvGraphicFramePr>
          <p:nvPr/>
        </p:nvGraphicFramePr>
        <p:xfrm>
          <a:off x="3752850" y="4416425"/>
          <a:ext cx="1825625" cy="1030288"/>
        </p:xfrm>
        <a:graphic>
          <a:graphicData uri="http://schemas.openxmlformats.org/presentationml/2006/ole">
            <p:oleObj spid="_x0000_s4099" name="Equation" r:id="rId5" imgW="698400" imgH="393480" progId="Equation.DSMT4">
              <p:embed/>
            </p:oleObj>
          </a:graphicData>
        </a:graphic>
      </p:graphicFrame>
      <p:grpSp>
        <p:nvGrpSpPr>
          <p:cNvPr id="2" name="Group 36"/>
          <p:cNvGrpSpPr>
            <a:grpSpLocks/>
          </p:cNvGrpSpPr>
          <p:nvPr/>
        </p:nvGrpSpPr>
        <p:grpSpPr bwMode="auto">
          <a:xfrm>
            <a:off x="2220913" y="2133600"/>
            <a:ext cx="4722812" cy="4495800"/>
            <a:chOff x="2221589" y="1998131"/>
            <a:chExt cx="4722368" cy="4496087"/>
          </a:xfrm>
        </p:grpSpPr>
        <p:sp>
          <p:nvSpPr>
            <p:cNvPr id="4121" name="Line 25"/>
            <p:cNvSpPr>
              <a:spLocks noChangeShapeType="1"/>
            </p:cNvSpPr>
            <p:nvPr/>
          </p:nvSpPr>
          <p:spPr bwMode="auto">
            <a:xfrm>
              <a:off x="2221589" y="4224973"/>
              <a:ext cx="546439" cy="8899"/>
            </a:xfrm>
            <a:prstGeom prst="line">
              <a:avLst/>
            </a:prstGeom>
            <a:noFill/>
            <a:ln w="28575">
              <a:solidFill>
                <a:schemeClr val="tx1"/>
              </a:solidFill>
              <a:round/>
              <a:headEnd/>
              <a:tailEnd type="triangle" w="med" len="med"/>
            </a:ln>
          </p:spPr>
          <p:txBody>
            <a:bodyPr wrap="none" anchor="ctr"/>
            <a:lstStyle/>
            <a:p>
              <a:endParaRPr lang="en-GB"/>
            </a:p>
          </p:txBody>
        </p:sp>
        <p:sp>
          <p:nvSpPr>
            <p:cNvPr id="4122" name="Line 25"/>
            <p:cNvSpPr>
              <a:spLocks noChangeShapeType="1"/>
            </p:cNvSpPr>
            <p:nvPr/>
          </p:nvSpPr>
          <p:spPr bwMode="auto">
            <a:xfrm flipH="1">
              <a:off x="6350188" y="4246902"/>
              <a:ext cx="593769" cy="8477"/>
            </a:xfrm>
            <a:prstGeom prst="line">
              <a:avLst/>
            </a:prstGeom>
            <a:noFill/>
            <a:ln w="28575">
              <a:solidFill>
                <a:schemeClr val="tx1"/>
              </a:solidFill>
              <a:round/>
              <a:headEnd/>
              <a:tailEnd type="triangle" w="med" len="med"/>
            </a:ln>
          </p:spPr>
          <p:txBody>
            <a:bodyPr wrap="none" anchor="ctr"/>
            <a:lstStyle/>
            <a:p>
              <a:endParaRPr lang="en-GB"/>
            </a:p>
          </p:txBody>
        </p:sp>
        <p:sp>
          <p:nvSpPr>
            <p:cNvPr id="4123" name="Line 25"/>
            <p:cNvSpPr>
              <a:spLocks noChangeShapeType="1"/>
            </p:cNvSpPr>
            <p:nvPr/>
          </p:nvSpPr>
          <p:spPr bwMode="auto">
            <a:xfrm>
              <a:off x="4664401" y="1998131"/>
              <a:ext cx="3259" cy="507832"/>
            </a:xfrm>
            <a:prstGeom prst="line">
              <a:avLst/>
            </a:prstGeom>
            <a:noFill/>
            <a:ln w="28575">
              <a:solidFill>
                <a:schemeClr val="tx1"/>
              </a:solidFill>
              <a:round/>
              <a:headEnd/>
              <a:tailEnd type="triangle" w="med" len="med"/>
            </a:ln>
          </p:spPr>
          <p:txBody>
            <a:bodyPr wrap="none" anchor="ctr"/>
            <a:lstStyle/>
            <a:p>
              <a:endParaRPr lang="en-GB"/>
            </a:p>
          </p:txBody>
        </p:sp>
        <p:sp>
          <p:nvSpPr>
            <p:cNvPr id="4124" name="Line 25"/>
            <p:cNvSpPr>
              <a:spLocks noChangeShapeType="1"/>
            </p:cNvSpPr>
            <p:nvPr/>
          </p:nvSpPr>
          <p:spPr bwMode="auto">
            <a:xfrm flipH="1" flipV="1">
              <a:off x="4602530" y="5970773"/>
              <a:ext cx="7597" cy="523445"/>
            </a:xfrm>
            <a:prstGeom prst="line">
              <a:avLst/>
            </a:prstGeom>
            <a:noFill/>
            <a:ln w="28575">
              <a:solidFill>
                <a:schemeClr val="tx1"/>
              </a:solidFill>
              <a:round/>
              <a:headEnd/>
              <a:tailEnd type="triangle" w="med" len="med"/>
            </a:ln>
          </p:spPr>
          <p:txBody>
            <a:bodyPr wrap="none" anchor="ctr"/>
            <a:lstStyle/>
            <a:p>
              <a:endParaRPr lang="en-GB"/>
            </a:p>
          </p:txBody>
        </p:sp>
        <p:sp>
          <p:nvSpPr>
            <p:cNvPr id="4125" name="TextBox 32"/>
            <p:cNvSpPr txBox="1">
              <a:spLocks noChangeArrowheads="1"/>
            </p:cNvSpPr>
            <p:nvPr/>
          </p:nvSpPr>
          <p:spPr bwMode="auto">
            <a:xfrm>
              <a:off x="4732790" y="2073412"/>
              <a:ext cx="338629" cy="369332"/>
            </a:xfrm>
            <a:prstGeom prst="rect">
              <a:avLst/>
            </a:prstGeom>
            <a:noFill/>
            <a:ln w="9525">
              <a:noFill/>
              <a:miter lim="800000"/>
              <a:headEnd/>
              <a:tailEnd/>
            </a:ln>
          </p:spPr>
          <p:txBody>
            <a:bodyPr wrap="none">
              <a:spAutoFit/>
            </a:bodyPr>
            <a:lstStyle/>
            <a:p>
              <a:r>
                <a:rPr lang="en-US"/>
                <a:t>E</a:t>
              </a:r>
            </a:p>
          </p:txBody>
        </p:sp>
        <p:sp>
          <p:nvSpPr>
            <p:cNvPr id="4126" name="TextBox 33"/>
            <p:cNvSpPr txBox="1">
              <a:spLocks noChangeArrowheads="1"/>
            </p:cNvSpPr>
            <p:nvPr/>
          </p:nvSpPr>
          <p:spPr bwMode="auto">
            <a:xfrm>
              <a:off x="2442810" y="4255802"/>
              <a:ext cx="338629" cy="369332"/>
            </a:xfrm>
            <a:prstGeom prst="rect">
              <a:avLst/>
            </a:prstGeom>
            <a:noFill/>
            <a:ln w="9525">
              <a:noFill/>
              <a:miter lim="800000"/>
              <a:headEnd/>
              <a:tailEnd/>
            </a:ln>
          </p:spPr>
          <p:txBody>
            <a:bodyPr wrap="none">
              <a:spAutoFit/>
            </a:bodyPr>
            <a:lstStyle/>
            <a:p>
              <a:r>
                <a:rPr lang="en-US"/>
                <a:t>E</a:t>
              </a:r>
            </a:p>
          </p:txBody>
        </p:sp>
        <p:sp>
          <p:nvSpPr>
            <p:cNvPr id="4127" name="TextBox 34"/>
            <p:cNvSpPr txBox="1">
              <a:spLocks noChangeArrowheads="1"/>
            </p:cNvSpPr>
            <p:nvPr/>
          </p:nvSpPr>
          <p:spPr bwMode="auto">
            <a:xfrm>
              <a:off x="6394468" y="4234512"/>
              <a:ext cx="338629" cy="369332"/>
            </a:xfrm>
            <a:prstGeom prst="rect">
              <a:avLst/>
            </a:prstGeom>
            <a:noFill/>
            <a:ln w="9525">
              <a:noFill/>
              <a:miter lim="800000"/>
              <a:headEnd/>
              <a:tailEnd/>
            </a:ln>
          </p:spPr>
          <p:txBody>
            <a:bodyPr wrap="none">
              <a:spAutoFit/>
            </a:bodyPr>
            <a:lstStyle/>
            <a:p>
              <a:r>
                <a:rPr lang="en-US"/>
                <a:t>E</a:t>
              </a:r>
            </a:p>
          </p:txBody>
        </p:sp>
        <p:sp>
          <p:nvSpPr>
            <p:cNvPr id="4128" name="TextBox 35"/>
            <p:cNvSpPr txBox="1">
              <a:spLocks noChangeArrowheads="1"/>
            </p:cNvSpPr>
            <p:nvPr/>
          </p:nvSpPr>
          <p:spPr bwMode="auto">
            <a:xfrm>
              <a:off x="4668948" y="5852413"/>
              <a:ext cx="338629" cy="369332"/>
            </a:xfrm>
            <a:prstGeom prst="rect">
              <a:avLst/>
            </a:prstGeom>
            <a:noFill/>
            <a:ln w="9525">
              <a:noFill/>
              <a:miter lim="800000"/>
              <a:headEnd/>
              <a:tailEnd/>
            </a:ln>
          </p:spPr>
          <p:txBody>
            <a:bodyPr wrap="none">
              <a:spAutoFit/>
            </a:bodyPr>
            <a:lstStyle/>
            <a:p>
              <a:r>
                <a:rPr lang="en-US"/>
                <a:t>E</a:t>
              </a:r>
            </a:p>
          </p:txBody>
        </p:sp>
      </p:grpSp>
      <p:sp>
        <p:nvSpPr>
          <p:cNvPr id="4119" name="TextBox 31"/>
          <p:cNvSpPr txBox="1">
            <a:spLocks noChangeArrowheads="1"/>
          </p:cNvSpPr>
          <p:nvPr/>
        </p:nvSpPr>
        <p:spPr bwMode="auto">
          <a:xfrm>
            <a:off x="0" y="769938"/>
            <a:ext cx="9144000" cy="830262"/>
          </a:xfrm>
          <a:prstGeom prst="rect">
            <a:avLst/>
          </a:prstGeom>
          <a:noFill/>
          <a:ln w="9525">
            <a:noFill/>
            <a:miter lim="800000"/>
            <a:headEnd/>
            <a:tailEnd/>
          </a:ln>
        </p:spPr>
        <p:txBody>
          <a:bodyPr>
            <a:spAutoFit/>
          </a:bodyPr>
          <a:lstStyle/>
          <a:p>
            <a:pPr algn="just"/>
            <a:r>
              <a:rPr lang="en-US" sz="2400"/>
              <a:t>No matter what the E-field value is, the spin follows the momentum vector creating an ideal Dirac-like particle (g=2)</a:t>
            </a:r>
          </a:p>
        </p:txBody>
      </p:sp>
      <p:sp>
        <p:nvSpPr>
          <p:cNvPr id="4120" name="Footer Placeholder 3"/>
          <p:cNvSpPr txBox="1">
            <a:spLocks/>
          </p:cNvSpPr>
          <p:nvPr/>
        </p:nvSpPr>
        <p:spPr bwMode="auto">
          <a:xfrm>
            <a:off x="0" y="64579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76200" y="76200"/>
            <a:ext cx="6477000" cy="533400"/>
          </a:xfrm>
          <a:solidFill>
            <a:srgbClr val="FFFF00"/>
          </a:solidFill>
        </p:spPr>
        <p:txBody>
          <a:bodyPr/>
          <a:lstStyle/>
          <a:p>
            <a:r>
              <a:rPr lang="en-US" sz="2400" b="1" i="0" smtClean="0">
                <a:solidFill>
                  <a:srgbClr val="0000CC"/>
                </a:solidFill>
                <a:latin typeface="Calibri" pitchFamily="34" charset="0"/>
              </a:rPr>
              <a:t>EDMs of hadronic systems </a:t>
            </a:r>
            <a:r>
              <a:rPr lang="en-US" sz="2400" i="0" smtClean="0">
                <a:solidFill>
                  <a:schemeClr val="tx1"/>
                </a:solidFill>
                <a:latin typeface="Calibri" pitchFamily="34" charset="0"/>
              </a:rPr>
              <a:t>are mainly sensitive to</a:t>
            </a:r>
          </a:p>
        </p:txBody>
      </p:sp>
      <p:sp>
        <p:nvSpPr>
          <p:cNvPr id="71683" name="Rectangle 3"/>
          <p:cNvSpPr>
            <a:spLocks noGrp="1" noChangeArrowheads="1"/>
          </p:cNvSpPr>
          <p:nvPr>
            <p:ph type="body" idx="4294967295"/>
          </p:nvPr>
        </p:nvSpPr>
        <p:spPr>
          <a:xfrm>
            <a:off x="142875" y="1358900"/>
            <a:ext cx="9001125" cy="5499100"/>
          </a:xfrm>
        </p:spPr>
        <p:txBody>
          <a:bodyPr/>
          <a:lstStyle/>
          <a:p>
            <a:r>
              <a:rPr lang="en-US" smtClean="0"/>
              <a:t>Theta-QCD (part of the SM)</a:t>
            </a:r>
          </a:p>
          <a:p>
            <a:pPr>
              <a:buFont typeface="Wingdings" pitchFamily="2" charset="2"/>
              <a:buNone/>
            </a:pPr>
            <a:endParaRPr lang="en-US" smtClean="0"/>
          </a:p>
          <a:p>
            <a:r>
              <a:rPr lang="en-US" smtClean="0"/>
              <a:t>CP-violation sources beyond the SM</a:t>
            </a:r>
          </a:p>
          <a:p>
            <a:endParaRPr lang="en-US" smtClean="0"/>
          </a:p>
          <a:p>
            <a:pPr>
              <a:buFontTx/>
              <a:buNone/>
            </a:pPr>
            <a:r>
              <a:rPr lang="en-US" smtClean="0"/>
              <a:t>   </a:t>
            </a:r>
            <a:r>
              <a:rPr lang="en-US" b="1" smtClean="0">
                <a:solidFill>
                  <a:srgbClr val="0000CC"/>
                </a:solidFill>
              </a:rPr>
              <a:t>A number of alternative simple systems could provide invaluable complementary information (e.g. neutron, proton, deuteron,…).  </a:t>
            </a:r>
          </a:p>
          <a:p>
            <a:pPr>
              <a:buFontTx/>
              <a:buNone/>
            </a:pPr>
            <a:r>
              <a:rPr lang="en-US" smtClean="0">
                <a:solidFill>
                  <a:srgbClr val="008000"/>
                </a:solidFill>
              </a:rPr>
              <a:t>   </a:t>
            </a:r>
          </a:p>
        </p:txBody>
      </p:sp>
      <p:sp>
        <p:nvSpPr>
          <p:cNvPr id="71684" name="Footer Placeholder 3"/>
          <p:cNvSpPr txBox="1">
            <a:spLocks/>
          </p:cNvSpPr>
          <p:nvPr/>
        </p:nvSpPr>
        <p:spPr bwMode="auto">
          <a:xfrm>
            <a:off x="76200" y="63055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a:xfrm>
            <a:off x="152400" y="152400"/>
            <a:ext cx="3657600" cy="457200"/>
          </a:xfrm>
          <a:solidFill>
            <a:srgbClr val="FFFF00"/>
          </a:solidFill>
        </p:spPr>
        <p:txBody>
          <a:bodyPr/>
          <a:lstStyle/>
          <a:p>
            <a:r>
              <a:rPr lang="en-US" sz="2400" b="1" i="0" smtClean="0">
                <a:solidFill>
                  <a:srgbClr val="0000CC"/>
                </a:solidFill>
                <a:latin typeface="Calibri" pitchFamily="34" charset="0"/>
              </a:rPr>
              <a:t>Hadronic EDMs and axions</a:t>
            </a:r>
          </a:p>
        </p:txBody>
      </p:sp>
      <p:graphicFrame>
        <p:nvGraphicFramePr>
          <p:cNvPr id="5122" name="Object 2"/>
          <p:cNvGraphicFramePr>
            <a:graphicFrameLocks noChangeAspect="1"/>
          </p:cNvGraphicFramePr>
          <p:nvPr/>
        </p:nvGraphicFramePr>
        <p:xfrm>
          <a:off x="155575" y="4845050"/>
          <a:ext cx="6054725" cy="784225"/>
        </p:xfrm>
        <a:graphic>
          <a:graphicData uri="http://schemas.openxmlformats.org/presentationml/2006/ole">
            <p:oleObj spid="_x0000_s5122" name="Equation" r:id="rId4" imgW="2298600" imgH="279360" progId="Equation.DSMT4">
              <p:embed/>
            </p:oleObj>
          </a:graphicData>
        </a:graphic>
      </p:graphicFrame>
      <p:graphicFrame>
        <p:nvGraphicFramePr>
          <p:cNvPr id="5123" name="Object 3"/>
          <p:cNvGraphicFramePr>
            <a:graphicFrameLocks noChangeAspect="1"/>
          </p:cNvGraphicFramePr>
          <p:nvPr/>
        </p:nvGraphicFramePr>
        <p:xfrm>
          <a:off x="6203950" y="4884738"/>
          <a:ext cx="2784475" cy="592137"/>
        </p:xfrm>
        <a:graphic>
          <a:graphicData uri="http://schemas.openxmlformats.org/presentationml/2006/ole">
            <p:oleObj spid="_x0000_s5123" name="Equation" r:id="rId5" imgW="952200" imgH="203040" progId="Equation.DSMT4">
              <p:embed/>
            </p:oleObj>
          </a:graphicData>
        </a:graphic>
      </p:graphicFrame>
      <p:sp>
        <p:nvSpPr>
          <p:cNvPr id="498697" name="Text Box 9"/>
          <p:cNvSpPr txBox="1">
            <a:spLocks noChangeArrowheads="1"/>
          </p:cNvSpPr>
          <p:nvPr/>
        </p:nvSpPr>
        <p:spPr bwMode="auto">
          <a:xfrm>
            <a:off x="193675" y="2336800"/>
            <a:ext cx="6551613" cy="457200"/>
          </a:xfrm>
          <a:prstGeom prst="rect">
            <a:avLst/>
          </a:prstGeom>
          <a:noFill/>
          <a:ln w="9525">
            <a:noFill/>
            <a:miter lim="800000"/>
            <a:headEnd/>
            <a:tailEnd/>
          </a:ln>
        </p:spPr>
        <p:txBody>
          <a:bodyPr wrap="none">
            <a:spAutoFit/>
          </a:bodyPr>
          <a:lstStyle/>
          <a:p>
            <a:r>
              <a:rPr lang="en-US">
                <a:solidFill>
                  <a:srgbClr val="000099"/>
                </a:solidFill>
              </a:rPr>
              <a:t>Order of magnitude estimation of the neutron EDM:</a:t>
            </a:r>
          </a:p>
        </p:txBody>
      </p:sp>
      <p:graphicFrame>
        <p:nvGraphicFramePr>
          <p:cNvPr id="498698" name="Object 4"/>
          <p:cNvGraphicFramePr>
            <a:graphicFrameLocks noChangeAspect="1"/>
          </p:cNvGraphicFramePr>
          <p:nvPr/>
        </p:nvGraphicFramePr>
        <p:xfrm>
          <a:off x="127000" y="2693988"/>
          <a:ext cx="8607425" cy="1087437"/>
        </p:xfrm>
        <a:graphic>
          <a:graphicData uri="http://schemas.openxmlformats.org/presentationml/2006/ole">
            <p:oleObj spid="_x0000_s5124" name="Equation" r:id="rId6" imgW="3517560" imgH="444240" progId="Equation.DSMT4">
              <p:embed/>
            </p:oleObj>
          </a:graphicData>
        </a:graphic>
      </p:graphicFrame>
      <p:sp>
        <p:nvSpPr>
          <p:cNvPr id="498699" name="Text Box 11"/>
          <p:cNvSpPr txBox="1">
            <a:spLocks noChangeArrowheads="1"/>
          </p:cNvSpPr>
          <p:nvPr/>
        </p:nvSpPr>
        <p:spPr bwMode="auto">
          <a:xfrm>
            <a:off x="6015038" y="3733800"/>
            <a:ext cx="2973387" cy="584200"/>
          </a:xfrm>
          <a:prstGeom prst="rect">
            <a:avLst/>
          </a:prstGeom>
          <a:noFill/>
          <a:ln w="9525">
            <a:noFill/>
            <a:miter lim="800000"/>
            <a:headEnd/>
            <a:tailEnd/>
          </a:ln>
        </p:spPr>
        <p:txBody>
          <a:bodyPr>
            <a:spAutoFit/>
          </a:bodyPr>
          <a:lstStyle/>
          <a:p>
            <a:pPr marL="457200" indent="-457200"/>
            <a:r>
              <a:rPr lang="en-US" sz="1600" b="0"/>
              <a:t>M. Pospelov, A. Ritz, </a:t>
            </a:r>
          </a:p>
          <a:p>
            <a:pPr marL="457200" indent="-457200"/>
            <a:r>
              <a:rPr lang="en-US" sz="1600" b="0"/>
              <a:t>Ann. Phys.  318 (</a:t>
            </a:r>
            <a:r>
              <a:rPr lang="en-US" sz="1600"/>
              <a:t>2005</a:t>
            </a:r>
            <a:r>
              <a:rPr lang="en-US" sz="1600" b="0"/>
              <a:t>) 119.</a:t>
            </a:r>
          </a:p>
        </p:txBody>
      </p:sp>
      <p:grpSp>
        <p:nvGrpSpPr>
          <p:cNvPr id="2" name="Group 15"/>
          <p:cNvGrpSpPr>
            <a:grpSpLocks/>
          </p:cNvGrpSpPr>
          <p:nvPr/>
        </p:nvGrpSpPr>
        <p:grpSpPr bwMode="auto">
          <a:xfrm>
            <a:off x="2179638" y="984250"/>
            <a:ext cx="3298825" cy="1344613"/>
            <a:chOff x="1373" y="620"/>
            <a:chExt cx="2078" cy="847"/>
          </a:xfrm>
        </p:grpSpPr>
        <p:graphicFrame>
          <p:nvGraphicFramePr>
            <p:cNvPr id="5125" name="Object 5"/>
            <p:cNvGraphicFramePr>
              <a:graphicFrameLocks noChangeAspect="1"/>
            </p:cNvGraphicFramePr>
            <p:nvPr/>
          </p:nvGraphicFramePr>
          <p:xfrm>
            <a:off x="1373" y="620"/>
            <a:ext cx="2078" cy="847"/>
          </p:xfrm>
          <a:graphic>
            <a:graphicData uri="http://schemas.openxmlformats.org/presentationml/2006/ole">
              <p:oleObj spid="_x0000_s5125" name="Equation" r:id="rId7" imgW="965160" imgH="393480" progId="Equation.DSMT4">
                <p:embed/>
              </p:oleObj>
            </a:graphicData>
          </a:graphic>
        </p:graphicFrame>
        <p:sp>
          <p:nvSpPr>
            <p:cNvPr id="5133" name="Line 8"/>
            <p:cNvSpPr>
              <a:spLocks noChangeShapeType="1"/>
            </p:cNvSpPr>
            <p:nvPr/>
          </p:nvSpPr>
          <p:spPr bwMode="auto">
            <a:xfrm flipH="1">
              <a:off x="1584" y="1086"/>
              <a:ext cx="258" cy="144"/>
            </a:xfrm>
            <a:prstGeom prst="line">
              <a:avLst/>
            </a:prstGeom>
            <a:noFill/>
            <a:ln w="19050">
              <a:solidFill>
                <a:srgbClr val="FF0000"/>
              </a:solidFill>
              <a:round/>
              <a:headEnd/>
              <a:tailEnd/>
            </a:ln>
          </p:spPr>
          <p:txBody>
            <a:bodyPr/>
            <a:lstStyle/>
            <a:p>
              <a:endParaRPr lang="en-GB"/>
            </a:p>
          </p:txBody>
        </p:sp>
      </p:grpSp>
      <p:sp>
        <p:nvSpPr>
          <p:cNvPr id="5130" name="TextBox 15"/>
          <p:cNvSpPr txBox="1">
            <a:spLocks noChangeArrowheads="1"/>
          </p:cNvSpPr>
          <p:nvPr/>
        </p:nvSpPr>
        <p:spPr bwMode="auto">
          <a:xfrm>
            <a:off x="5054600" y="1104900"/>
            <a:ext cx="401638" cy="366713"/>
          </a:xfrm>
          <a:prstGeom prst="rect">
            <a:avLst/>
          </a:prstGeom>
          <a:noFill/>
          <a:ln w="9525">
            <a:noFill/>
            <a:miter lim="800000"/>
            <a:headEnd/>
            <a:tailEnd/>
          </a:ln>
        </p:spPr>
        <p:txBody>
          <a:bodyPr>
            <a:spAutoFit/>
          </a:bodyPr>
          <a:lstStyle/>
          <a:p>
            <a:r>
              <a:rPr lang="en-US">
                <a:solidFill>
                  <a:srgbClr val="FF0000"/>
                </a:solidFill>
              </a:rPr>
              <a:t>~</a:t>
            </a:r>
          </a:p>
        </p:txBody>
      </p:sp>
      <p:sp>
        <p:nvSpPr>
          <p:cNvPr id="13" name="Text Box 11"/>
          <p:cNvSpPr txBox="1">
            <a:spLocks noChangeArrowheads="1"/>
          </p:cNvSpPr>
          <p:nvPr/>
        </p:nvSpPr>
        <p:spPr bwMode="auto">
          <a:xfrm>
            <a:off x="2070100" y="5772150"/>
            <a:ext cx="6311900" cy="400050"/>
          </a:xfrm>
          <a:prstGeom prst="rect">
            <a:avLst/>
          </a:prstGeom>
          <a:noFill/>
          <a:ln w="9525">
            <a:noFill/>
            <a:miter lim="800000"/>
            <a:headEnd/>
            <a:tailEnd/>
          </a:ln>
        </p:spPr>
        <p:txBody>
          <a:bodyPr>
            <a:spAutoFit/>
          </a:bodyPr>
          <a:lstStyle/>
          <a:p>
            <a:pPr marL="457200" indent="-457200"/>
            <a:r>
              <a:rPr lang="en-US">
                <a:solidFill>
                  <a:srgbClr val="000099"/>
                </a:solidFill>
              </a:rPr>
              <a:t>Why </a:t>
            </a:r>
            <a:r>
              <a:rPr lang="el-GR">
                <a:solidFill>
                  <a:srgbClr val="000099"/>
                </a:solidFill>
              </a:rPr>
              <a:t>Θ</a:t>
            </a:r>
            <a:r>
              <a:rPr lang="en-US">
                <a:solidFill>
                  <a:srgbClr val="000099"/>
                </a:solidFill>
              </a:rPr>
              <a:t> so small?  P.Q. symmetry </a:t>
            </a:r>
            <a:r>
              <a:rPr lang="en-US">
                <a:solidFill>
                  <a:srgbClr val="C00000"/>
                </a:solidFill>
                <a:sym typeface="Wingdings" pitchFamily="2" charset="2"/>
              </a:rPr>
              <a:t></a:t>
            </a:r>
            <a:r>
              <a:rPr lang="el-GR">
                <a:solidFill>
                  <a:srgbClr val="000099"/>
                </a:solidFill>
                <a:sym typeface="Wingdings" pitchFamily="2" charset="2"/>
              </a:rPr>
              <a:t> </a:t>
            </a:r>
            <a:r>
              <a:rPr lang="en-US">
                <a:solidFill>
                  <a:srgbClr val="000099"/>
                </a:solidFill>
              </a:rPr>
              <a:t>Axions!!!!!!!</a:t>
            </a:r>
          </a:p>
        </p:txBody>
      </p:sp>
      <p:sp>
        <p:nvSpPr>
          <p:cNvPr id="5132" name="Footer Placeholder 3"/>
          <p:cNvSpPr txBox="1">
            <a:spLocks/>
          </p:cNvSpPr>
          <p:nvPr/>
        </p:nvSpPr>
        <p:spPr bwMode="auto">
          <a:xfrm>
            <a:off x="76200" y="64579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869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9869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9869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7" grpId="0" autoUpdateAnimBg="0"/>
      <p:bldP spid="498699" grpId="0" autoUpdateAnimBg="0"/>
      <p:bldP spid="1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3"/>
          <p:cNvSpPr>
            <a:spLocks noGrp="1"/>
          </p:cNvSpPr>
          <p:nvPr>
            <p:ph type="ftr" sz="quarter" idx="4294967295"/>
          </p:nvPr>
        </p:nvSpPr>
        <p:spPr bwMode="auto">
          <a:xfrm>
            <a:off x="0" y="6248400"/>
            <a:ext cx="3429000" cy="476250"/>
          </a:xfrm>
          <a:prstGeom prst="rect">
            <a:avLst/>
          </a:prstGeom>
          <a:noFill/>
          <a:ln>
            <a:miter lim="800000"/>
            <a:headEnd/>
            <a:tailEnd/>
          </a:ln>
        </p:spPr>
        <p:txBody>
          <a:bodyPr/>
          <a:lstStyle/>
          <a:p>
            <a:r>
              <a:rPr lang="en-US" b="0">
                <a:latin typeface="Arial" pitchFamily="34" charset="0"/>
                <a:ea typeface="MS PGothic" pitchFamily="34" charset="-128"/>
              </a:rPr>
              <a:t>Yannis Semertzidis, BNL</a:t>
            </a:r>
          </a:p>
        </p:txBody>
      </p:sp>
      <p:sp>
        <p:nvSpPr>
          <p:cNvPr id="72707" name="Rectangle 3"/>
          <p:cNvSpPr>
            <a:spLocks noGrp="1" noChangeArrowheads="1"/>
          </p:cNvSpPr>
          <p:nvPr>
            <p:ph type="title"/>
          </p:nvPr>
        </p:nvSpPr>
        <p:spPr>
          <a:xfrm>
            <a:off x="76200" y="76200"/>
            <a:ext cx="3581400" cy="457200"/>
          </a:xfrm>
          <a:solidFill>
            <a:srgbClr val="FFFF00"/>
          </a:solidFill>
        </p:spPr>
        <p:txBody>
          <a:bodyPr/>
          <a:lstStyle/>
          <a:p>
            <a:r>
              <a:rPr lang="en-US" sz="2400" b="1" i="0" smtClean="0">
                <a:solidFill>
                  <a:srgbClr val="0000CC"/>
                </a:solidFill>
                <a:latin typeface="Calibri" pitchFamily="34" charset="0"/>
              </a:rPr>
              <a:t>Deuteron EDM sensitivity</a:t>
            </a:r>
          </a:p>
        </p:txBody>
      </p:sp>
      <p:pic>
        <p:nvPicPr>
          <p:cNvPr id="72708" name="Picture 5"/>
          <p:cNvPicPr>
            <a:picLocks noChangeAspect="1" noChangeArrowheads="1"/>
          </p:cNvPicPr>
          <p:nvPr/>
        </p:nvPicPr>
        <p:blipFill>
          <a:blip r:embed="rId3" cstate="print"/>
          <a:srcRect/>
          <a:stretch>
            <a:fillRect/>
          </a:stretch>
        </p:blipFill>
        <p:spPr bwMode="auto">
          <a:xfrm>
            <a:off x="1651000" y="1752600"/>
            <a:ext cx="5468938" cy="3138488"/>
          </a:xfrm>
          <a:prstGeom prst="rect">
            <a:avLst/>
          </a:prstGeom>
          <a:solidFill>
            <a:srgbClr val="66FFFF"/>
          </a:solidFill>
          <a:ln w="9525" algn="ctr">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idx="4294967295"/>
          </p:nvPr>
        </p:nvSpPr>
        <p:spPr>
          <a:xfrm>
            <a:off x="76200" y="76200"/>
            <a:ext cx="3797300" cy="417513"/>
          </a:xfrm>
          <a:solidFill>
            <a:srgbClr val="FFFF00"/>
          </a:solidFill>
        </p:spPr>
        <p:txBody>
          <a:bodyPr>
            <a:normAutofit fontScale="90000"/>
          </a:bodyPr>
          <a:lstStyle/>
          <a:p>
            <a:r>
              <a:rPr lang="en-US" sz="2400" b="1" i="0" smtClean="0">
                <a:solidFill>
                  <a:srgbClr val="0000CC"/>
                </a:solidFill>
                <a:latin typeface="Calibri" pitchFamily="34" charset="0"/>
              </a:rPr>
              <a:t>Quark EDM and Color EDMs</a:t>
            </a:r>
          </a:p>
        </p:txBody>
      </p:sp>
      <p:graphicFrame>
        <p:nvGraphicFramePr>
          <p:cNvPr id="6146" name="Object 2"/>
          <p:cNvGraphicFramePr>
            <a:graphicFrameLocks noChangeAspect="1"/>
          </p:cNvGraphicFramePr>
          <p:nvPr/>
        </p:nvGraphicFramePr>
        <p:xfrm>
          <a:off x="466725" y="731838"/>
          <a:ext cx="7356475" cy="1249362"/>
        </p:xfrm>
        <a:graphic>
          <a:graphicData uri="http://schemas.openxmlformats.org/presentationml/2006/ole">
            <p:oleObj spid="_x0000_s6146" name="Equation" r:id="rId4" imgW="2616120" imgH="444240" progId="Equation.DSMT4">
              <p:embed/>
            </p:oleObj>
          </a:graphicData>
        </a:graphic>
      </p:graphicFrame>
      <p:sp>
        <p:nvSpPr>
          <p:cNvPr id="285714" name="Text Box 18"/>
          <p:cNvSpPr txBox="1">
            <a:spLocks noChangeArrowheads="1"/>
          </p:cNvSpPr>
          <p:nvPr/>
        </p:nvSpPr>
        <p:spPr bwMode="auto">
          <a:xfrm>
            <a:off x="381000" y="4656138"/>
            <a:ext cx="8763000" cy="892175"/>
          </a:xfrm>
          <a:prstGeom prst="rect">
            <a:avLst/>
          </a:prstGeom>
          <a:noFill/>
          <a:ln w="9525">
            <a:noFill/>
            <a:miter lim="800000"/>
            <a:headEnd/>
            <a:tailEnd/>
          </a:ln>
        </p:spPr>
        <p:txBody>
          <a:bodyPr>
            <a:spAutoFit/>
          </a:bodyPr>
          <a:lstStyle/>
          <a:p>
            <a:r>
              <a:rPr lang="en-US" sz="2400" b="0">
                <a:latin typeface="Times New Roman" pitchFamily="18" charset="0"/>
              </a:rPr>
              <a:t>i.e. D and neutrons are sensitive to different linear combination</a:t>
            </a:r>
          </a:p>
          <a:p>
            <a:r>
              <a:rPr lang="en-US" sz="2400" b="0">
                <a:latin typeface="Times New Roman" pitchFamily="18" charset="0"/>
              </a:rPr>
              <a:t>of quarks and chromo-EDMs…   </a:t>
            </a:r>
            <a:r>
              <a:rPr lang="en-US" sz="2400">
                <a:latin typeface="Times New Roman" pitchFamily="18" charset="0"/>
                <a:sym typeface="Wingdings" pitchFamily="2" charset="2"/>
              </a:rPr>
              <a:t></a:t>
            </a:r>
            <a:r>
              <a:rPr lang="en-US" sz="2400">
                <a:solidFill>
                  <a:srgbClr val="C00000"/>
                </a:solidFill>
                <a:latin typeface="Times New Roman" pitchFamily="18" charset="0"/>
                <a:sym typeface="Wingdings" pitchFamily="2" charset="2"/>
              </a:rPr>
              <a:t> </a:t>
            </a:r>
            <a:r>
              <a:rPr lang="en-US" sz="2800">
                <a:solidFill>
                  <a:srgbClr val="C00000"/>
                </a:solidFill>
                <a:latin typeface="Times New Roman" pitchFamily="18" charset="0"/>
              </a:rPr>
              <a:t>D is ~20</a:t>
            </a:r>
            <a:r>
              <a:rPr lang="en-US" sz="2400" b="0">
                <a:solidFill>
                  <a:srgbClr val="C00000"/>
                </a:solidFill>
                <a:latin typeface="Arial" pitchFamily="34" charset="0"/>
                <a:cs typeface="Arial" pitchFamily="34" charset="0"/>
              </a:rPr>
              <a:t>x</a:t>
            </a:r>
            <a:r>
              <a:rPr lang="en-US" sz="2800">
                <a:solidFill>
                  <a:srgbClr val="C00000"/>
                </a:solidFill>
                <a:latin typeface="Times New Roman" pitchFamily="18" charset="0"/>
              </a:rPr>
              <a:t>  more sensitive!!</a:t>
            </a:r>
            <a:endParaRPr lang="en-US" sz="2400">
              <a:solidFill>
                <a:srgbClr val="C00000"/>
              </a:solidFill>
              <a:latin typeface="Times New Roman" pitchFamily="18" charset="0"/>
            </a:endParaRPr>
          </a:p>
        </p:txBody>
      </p:sp>
      <p:sp>
        <p:nvSpPr>
          <p:cNvPr id="6149" name="Line 19"/>
          <p:cNvSpPr>
            <a:spLocks noChangeShapeType="1"/>
          </p:cNvSpPr>
          <p:nvPr/>
        </p:nvSpPr>
        <p:spPr bwMode="auto">
          <a:xfrm flipH="1">
            <a:off x="765175" y="1339850"/>
            <a:ext cx="304800" cy="200025"/>
          </a:xfrm>
          <a:prstGeom prst="line">
            <a:avLst/>
          </a:prstGeom>
          <a:noFill/>
          <a:ln w="19050">
            <a:solidFill>
              <a:srgbClr val="FF0000"/>
            </a:solidFill>
            <a:round/>
            <a:headEnd/>
            <a:tailEnd/>
          </a:ln>
        </p:spPr>
        <p:txBody>
          <a:bodyPr/>
          <a:lstStyle/>
          <a:p>
            <a:endParaRPr lang="en-GB"/>
          </a:p>
        </p:txBody>
      </p:sp>
      <p:pic>
        <p:nvPicPr>
          <p:cNvPr id="6150" name="Picture 14"/>
          <p:cNvPicPr>
            <a:picLocks noChangeAspect="1"/>
          </p:cNvPicPr>
          <p:nvPr/>
        </p:nvPicPr>
        <p:blipFill>
          <a:blip r:embed="rId5" cstate="print"/>
          <a:srcRect/>
          <a:stretch>
            <a:fillRect/>
          </a:stretch>
        </p:blipFill>
        <p:spPr bwMode="auto">
          <a:xfrm>
            <a:off x="393700" y="2235200"/>
            <a:ext cx="8277225" cy="660400"/>
          </a:xfrm>
          <a:prstGeom prst="rect">
            <a:avLst/>
          </a:prstGeom>
          <a:noFill/>
          <a:ln w="9525">
            <a:noFill/>
            <a:miter lim="800000"/>
            <a:headEnd/>
            <a:tailEnd/>
          </a:ln>
        </p:spPr>
      </p:pic>
      <p:pic>
        <p:nvPicPr>
          <p:cNvPr id="6151" name="Picture 15"/>
          <p:cNvPicPr>
            <a:picLocks noChangeAspect="1"/>
          </p:cNvPicPr>
          <p:nvPr/>
        </p:nvPicPr>
        <p:blipFill>
          <a:blip r:embed="rId6" cstate="print"/>
          <a:srcRect/>
          <a:stretch>
            <a:fillRect/>
          </a:stretch>
        </p:blipFill>
        <p:spPr bwMode="auto">
          <a:xfrm>
            <a:off x="381000" y="3124200"/>
            <a:ext cx="7683500" cy="727075"/>
          </a:xfrm>
          <a:prstGeom prst="rect">
            <a:avLst/>
          </a:prstGeom>
          <a:noFill/>
          <a:ln w="9525">
            <a:noFill/>
            <a:miter lim="800000"/>
            <a:headEnd/>
            <a:tailEnd/>
          </a:ln>
        </p:spPr>
      </p:pic>
      <p:cxnSp>
        <p:nvCxnSpPr>
          <p:cNvPr id="6152" name="Straight Connector 19"/>
          <p:cNvCxnSpPr>
            <a:cxnSpLocks noChangeShapeType="1"/>
          </p:cNvCxnSpPr>
          <p:nvPr/>
        </p:nvCxnSpPr>
        <p:spPr bwMode="auto">
          <a:xfrm>
            <a:off x="3429000" y="3721100"/>
            <a:ext cx="1905000" cy="12700"/>
          </a:xfrm>
          <a:prstGeom prst="line">
            <a:avLst/>
          </a:prstGeom>
          <a:noFill/>
          <a:ln w="57150">
            <a:solidFill>
              <a:srgbClr val="FF0066"/>
            </a:solidFill>
            <a:round/>
            <a:headEnd/>
            <a:tailEnd/>
          </a:ln>
        </p:spPr>
      </p:cxnSp>
      <p:cxnSp>
        <p:nvCxnSpPr>
          <p:cNvPr id="6153" name="Straight Connector 20"/>
          <p:cNvCxnSpPr>
            <a:cxnSpLocks noChangeShapeType="1"/>
          </p:cNvCxnSpPr>
          <p:nvPr/>
        </p:nvCxnSpPr>
        <p:spPr bwMode="auto">
          <a:xfrm>
            <a:off x="6248400" y="2806700"/>
            <a:ext cx="1905000" cy="12700"/>
          </a:xfrm>
          <a:prstGeom prst="line">
            <a:avLst/>
          </a:prstGeom>
          <a:noFill/>
          <a:ln w="57150">
            <a:solidFill>
              <a:srgbClr val="FF0066"/>
            </a:solidFill>
            <a:round/>
            <a:headEnd/>
            <a:tailEnd/>
          </a:ln>
        </p:spPr>
      </p:cxnSp>
      <p:sp>
        <p:nvSpPr>
          <p:cNvPr id="6154" name="Footer Placeholder 3"/>
          <p:cNvSpPr txBox="1">
            <a:spLocks/>
          </p:cNvSpPr>
          <p:nvPr/>
        </p:nvSpPr>
        <p:spPr bwMode="auto">
          <a:xfrm>
            <a:off x="0" y="624840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5714"/>
                                        </p:tgtEl>
                                        <p:attrNameLst>
                                          <p:attrName>style.visibility</p:attrName>
                                        </p:attrNameLst>
                                      </p:cBhvr>
                                      <p:to>
                                        <p:strVal val="visible"/>
                                      </p:to>
                                    </p:set>
                                    <p:animEffect transition="in" filter="dissolve">
                                      <p:cBhvr>
                                        <p:cTn id="7" dur="500"/>
                                        <p:tgtEl>
                                          <p:spTgt spid="28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419600" y="65088"/>
            <a:ext cx="4127500" cy="544512"/>
          </a:xfrm>
          <a:solidFill>
            <a:srgbClr val="FFFF00"/>
          </a:solidFill>
        </p:spPr>
        <p:txBody>
          <a:bodyPr>
            <a:normAutofit fontScale="90000"/>
          </a:bodyPr>
          <a:lstStyle/>
          <a:p>
            <a:r>
              <a:rPr lang="en-US" sz="3200" b="1" i="0" smtClean="0">
                <a:solidFill>
                  <a:schemeClr val="tx1"/>
                </a:solidFill>
              </a:rPr>
              <a:t>Annual Workshops</a:t>
            </a:r>
          </a:p>
        </p:txBody>
      </p:sp>
      <p:pic>
        <p:nvPicPr>
          <p:cNvPr id="608260" name="Picture 4" descr="Patras2008"/>
          <p:cNvPicPr>
            <a:picLocks noChangeAspect="1" noChangeArrowheads="1"/>
          </p:cNvPicPr>
          <p:nvPr/>
        </p:nvPicPr>
        <p:blipFill>
          <a:blip r:embed="rId2" cstate="print"/>
          <a:srcRect/>
          <a:stretch>
            <a:fillRect/>
          </a:stretch>
        </p:blipFill>
        <p:spPr bwMode="auto">
          <a:xfrm>
            <a:off x="36513" y="49213"/>
            <a:ext cx="3697287" cy="2541587"/>
          </a:xfrm>
          <a:prstGeom prst="rect">
            <a:avLst/>
          </a:prstGeom>
          <a:noFill/>
          <a:ln w="9525">
            <a:noFill/>
            <a:miter lim="800000"/>
            <a:headEnd/>
            <a:tailEnd/>
          </a:ln>
        </p:spPr>
      </p:pic>
      <p:pic>
        <p:nvPicPr>
          <p:cNvPr id="608261" name="Picture 5" descr="Patras2009"/>
          <p:cNvPicPr>
            <a:picLocks noChangeAspect="1" noChangeArrowheads="1"/>
          </p:cNvPicPr>
          <p:nvPr/>
        </p:nvPicPr>
        <p:blipFill>
          <a:blip r:embed="rId3" cstate="print"/>
          <a:srcRect/>
          <a:stretch>
            <a:fillRect/>
          </a:stretch>
        </p:blipFill>
        <p:spPr bwMode="auto">
          <a:xfrm>
            <a:off x="1374775" y="838200"/>
            <a:ext cx="4068763" cy="3048000"/>
          </a:xfrm>
          <a:prstGeom prst="rect">
            <a:avLst/>
          </a:prstGeom>
          <a:noFill/>
          <a:ln w="9525">
            <a:noFill/>
            <a:miter lim="800000"/>
            <a:headEnd/>
            <a:tailEnd/>
          </a:ln>
        </p:spPr>
      </p:pic>
      <p:pic>
        <p:nvPicPr>
          <p:cNvPr id="608265" name="Picture 9"/>
          <p:cNvPicPr>
            <a:picLocks noChangeAspect="1" noChangeArrowheads="1"/>
          </p:cNvPicPr>
          <p:nvPr/>
        </p:nvPicPr>
        <p:blipFill>
          <a:blip r:embed="rId4" cstate="print"/>
          <a:srcRect/>
          <a:stretch>
            <a:fillRect/>
          </a:stretch>
        </p:blipFill>
        <p:spPr bwMode="auto">
          <a:xfrm>
            <a:off x="2438400" y="1981200"/>
            <a:ext cx="4349750" cy="3073400"/>
          </a:xfrm>
          <a:prstGeom prst="rect">
            <a:avLst/>
          </a:prstGeom>
          <a:noFill/>
          <a:ln w="9525">
            <a:noFill/>
            <a:miter lim="800000"/>
            <a:headEnd/>
            <a:tailEnd/>
          </a:ln>
        </p:spPr>
      </p:pic>
      <p:pic>
        <p:nvPicPr>
          <p:cNvPr id="44038" name="Picture 7" descr="http://axion-wimp.desy.de/sites/site_axion-wimp2011/content/e103641/Poster_Axions-Workshop_Mykonos_2011_gro.jpg"/>
          <p:cNvPicPr>
            <a:picLocks noChangeAspect="1" noChangeArrowheads="1"/>
          </p:cNvPicPr>
          <p:nvPr/>
        </p:nvPicPr>
        <p:blipFill>
          <a:blip r:embed="rId5" cstate="print"/>
          <a:srcRect/>
          <a:stretch>
            <a:fillRect/>
          </a:stretch>
        </p:blipFill>
        <p:spPr bwMode="auto">
          <a:xfrm>
            <a:off x="3886200" y="3143250"/>
            <a:ext cx="5257800" cy="3714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500"/>
                                  </p:stCondLst>
                                  <p:childTnLst>
                                    <p:set>
                                      <p:cBhvr>
                                        <p:cTn id="6" dur="1" fill="hold">
                                          <p:stCondLst>
                                            <p:cond delay="0"/>
                                          </p:stCondLst>
                                        </p:cTn>
                                        <p:tgtEl>
                                          <p:spTgt spid="608260"/>
                                        </p:tgtEl>
                                        <p:attrNameLst>
                                          <p:attrName>style.visibility</p:attrName>
                                        </p:attrNameLst>
                                      </p:cBhvr>
                                      <p:to>
                                        <p:strVal val="visible"/>
                                      </p:to>
                                    </p:set>
                                    <p:animEffect transition="in" filter="box(out)">
                                      <p:cBhvr>
                                        <p:cTn id="7" dur="1000"/>
                                        <p:tgtEl>
                                          <p:spTgt spid="608260"/>
                                        </p:tgtEl>
                                      </p:cBhvr>
                                    </p:animEffect>
                                  </p:childTnLst>
                                </p:cTn>
                              </p:par>
                              <p:par>
                                <p:cTn id="8" presetID="4" presetClass="entr" presetSubtype="32" fill="hold" nodeType="withEffect">
                                  <p:stCondLst>
                                    <p:cond delay="1500"/>
                                  </p:stCondLst>
                                  <p:childTnLst>
                                    <p:set>
                                      <p:cBhvr>
                                        <p:cTn id="9" dur="1" fill="hold">
                                          <p:stCondLst>
                                            <p:cond delay="0"/>
                                          </p:stCondLst>
                                        </p:cTn>
                                        <p:tgtEl>
                                          <p:spTgt spid="608261"/>
                                        </p:tgtEl>
                                        <p:attrNameLst>
                                          <p:attrName>style.visibility</p:attrName>
                                        </p:attrNameLst>
                                      </p:cBhvr>
                                      <p:to>
                                        <p:strVal val="visible"/>
                                      </p:to>
                                    </p:set>
                                    <p:animEffect transition="in" filter="box(out)">
                                      <p:cBhvr>
                                        <p:cTn id="10" dur="1000"/>
                                        <p:tgtEl>
                                          <p:spTgt spid="608261"/>
                                        </p:tgtEl>
                                      </p:cBhvr>
                                    </p:animEffect>
                                  </p:childTnLst>
                                </p:cTn>
                              </p:par>
                              <p:par>
                                <p:cTn id="11" presetID="4" presetClass="entr" presetSubtype="32" fill="hold" nodeType="withEffect">
                                  <p:stCondLst>
                                    <p:cond delay="2500"/>
                                  </p:stCondLst>
                                  <p:childTnLst>
                                    <p:set>
                                      <p:cBhvr>
                                        <p:cTn id="12" dur="1" fill="hold">
                                          <p:stCondLst>
                                            <p:cond delay="0"/>
                                          </p:stCondLst>
                                        </p:cTn>
                                        <p:tgtEl>
                                          <p:spTgt spid="608265"/>
                                        </p:tgtEl>
                                        <p:attrNameLst>
                                          <p:attrName>style.visibility</p:attrName>
                                        </p:attrNameLst>
                                      </p:cBhvr>
                                      <p:to>
                                        <p:strVal val="visible"/>
                                      </p:to>
                                    </p:set>
                                    <p:animEffect transition="in" filter="box(out)">
                                      <p:cBhvr>
                                        <p:cTn id="13" dur="1000"/>
                                        <p:tgtEl>
                                          <p:spTgt spid="608265"/>
                                        </p:tgtEl>
                                      </p:cBhvr>
                                    </p:animEffect>
                                  </p:childTnLst>
                                </p:cTn>
                              </p:par>
                              <p:par>
                                <p:cTn id="14" presetID="4" presetClass="entr" presetSubtype="32" fill="hold" nodeType="withEffect">
                                  <p:stCondLst>
                                    <p:cond delay="3500"/>
                                  </p:stCondLst>
                                  <p:childTnLst>
                                    <p:set>
                                      <p:cBhvr>
                                        <p:cTn id="15" dur="1" fill="hold">
                                          <p:stCondLst>
                                            <p:cond delay="0"/>
                                          </p:stCondLst>
                                        </p:cTn>
                                        <p:tgtEl>
                                          <p:spTgt spid="44038"/>
                                        </p:tgtEl>
                                        <p:attrNameLst>
                                          <p:attrName>style.visibility</p:attrName>
                                        </p:attrNameLst>
                                      </p:cBhvr>
                                      <p:to>
                                        <p:strVal val="visible"/>
                                      </p:to>
                                    </p:set>
                                    <p:animEffect transition="in" filter="box(out)">
                                      <p:cBhvr>
                                        <p:cTn id="16" dur="10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idx="4294967295"/>
          </p:nvPr>
        </p:nvSpPr>
        <p:spPr>
          <a:xfrm>
            <a:off x="76200" y="76200"/>
            <a:ext cx="3200400" cy="609600"/>
          </a:xfrm>
          <a:solidFill>
            <a:srgbClr val="FFFF00"/>
          </a:solidFill>
        </p:spPr>
        <p:txBody>
          <a:bodyPr/>
          <a:lstStyle/>
          <a:p>
            <a:pPr eaLnBrk="1" hangingPunct="1"/>
            <a:r>
              <a:rPr lang="en-US" sz="2400" b="1" i="0" smtClean="0">
                <a:solidFill>
                  <a:srgbClr val="0000CC"/>
                </a:solidFill>
                <a:latin typeface="Calibri" pitchFamily="34" charset="0"/>
              </a:rPr>
              <a:t>Physics reach of pEDM </a:t>
            </a:r>
            <a:endParaRPr lang="en-US" sz="2400" smtClean="0">
              <a:solidFill>
                <a:srgbClr val="0000CC"/>
              </a:solidFill>
              <a:latin typeface="Calibri" pitchFamily="34" charset="0"/>
            </a:endParaRPr>
          </a:p>
        </p:txBody>
      </p:sp>
      <p:sp>
        <p:nvSpPr>
          <p:cNvPr id="7173" name="Rectangle 3"/>
          <p:cNvSpPr>
            <a:spLocks noGrp="1" noChangeArrowheads="1"/>
          </p:cNvSpPr>
          <p:nvPr>
            <p:ph type="body" sz="half" idx="4294967295"/>
          </p:nvPr>
        </p:nvSpPr>
        <p:spPr>
          <a:xfrm>
            <a:off x="0" y="4267200"/>
            <a:ext cx="9144000" cy="2057400"/>
          </a:xfrm>
        </p:spPr>
        <p:txBody>
          <a:bodyPr/>
          <a:lstStyle/>
          <a:p>
            <a:pPr eaLnBrk="1" hangingPunct="1">
              <a:buFontTx/>
              <a:buNone/>
            </a:pPr>
            <a:r>
              <a:rPr lang="en-US" sz="2800" smtClean="0"/>
              <a:t>   </a:t>
            </a:r>
            <a:r>
              <a:rPr lang="en-US" sz="2800" b="1" smtClean="0"/>
              <a:t>The pEDM at 10</a:t>
            </a:r>
            <a:r>
              <a:rPr lang="en-US" sz="2800" b="1" baseline="30000" smtClean="0"/>
              <a:t>-29</a:t>
            </a:r>
            <a:r>
              <a:rPr lang="en-US" sz="2800" b="1" smtClean="0"/>
              <a:t>e</a:t>
            </a:r>
            <a:r>
              <a:rPr lang="en-US" sz="2800" b="1" smtClean="0">
                <a:cs typeface="Times New Roman" pitchFamily="18" charset="0"/>
              </a:rPr>
              <a:t>∙cm has a reach of  </a:t>
            </a:r>
            <a:r>
              <a:rPr lang="en-US" sz="2800" b="1" smtClean="0">
                <a:solidFill>
                  <a:srgbClr val="0000CC"/>
                </a:solidFill>
                <a:cs typeface="Times New Roman" pitchFamily="18" charset="0"/>
              </a:rPr>
              <a:t>&gt;300TeV </a:t>
            </a:r>
            <a:r>
              <a:rPr lang="en-US" sz="2800" b="1" smtClean="0">
                <a:solidFill>
                  <a:srgbClr val="C00000"/>
                </a:solidFill>
                <a:cs typeface="Times New Roman" pitchFamily="18" charset="0"/>
                <a:sym typeface="Wingdings" pitchFamily="2" charset="2"/>
              </a:rPr>
              <a:t></a:t>
            </a:r>
            <a:r>
              <a:rPr lang="en-US" sz="2800" b="1" smtClean="0">
                <a:cs typeface="Times New Roman" pitchFamily="18" charset="0"/>
                <a:sym typeface="Wingdings" pitchFamily="2" charset="2"/>
              </a:rPr>
              <a:t> </a:t>
            </a:r>
          </a:p>
          <a:p>
            <a:pPr eaLnBrk="1" hangingPunct="1">
              <a:buFontTx/>
              <a:buNone/>
            </a:pPr>
            <a:r>
              <a:rPr lang="en-US" sz="2800" b="1" smtClean="0">
                <a:cs typeface="Times New Roman" pitchFamily="18" charset="0"/>
                <a:sym typeface="Wingdings" pitchFamily="2" charset="2"/>
              </a:rPr>
              <a:t>    </a:t>
            </a:r>
            <a:r>
              <a:rPr lang="en-US" sz="2800" b="1" smtClean="0">
                <a:cs typeface="Times New Roman" pitchFamily="18" charset="0"/>
              </a:rPr>
              <a:t>an unprecedented sensitivity level. </a:t>
            </a:r>
          </a:p>
          <a:p>
            <a:pPr eaLnBrk="1" hangingPunct="1">
              <a:buFontTx/>
              <a:buNone/>
            </a:pPr>
            <a:endParaRPr lang="en-US" sz="1600" smtClean="0">
              <a:cs typeface="Times New Roman" pitchFamily="18" charset="0"/>
            </a:endParaRPr>
          </a:p>
          <a:p>
            <a:pPr eaLnBrk="1" hangingPunct="1">
              <a:buFontTx/>
              <a:buNone/>
            </a:pPr>
            <a:r>
              <a:rPr lang="en-US" sz="2800" smtClean="0">
                <a:cs typeface="Times New Roman" pitchFamily="18" charset="0"/>
              </a:rPr>
              <a:t>   </a:t>
            </a:r>
            <a:r>
              <a:rPr lang="en-US" sz="2800" b="1" smtClean="0">
                <a:cs typeface="Times New Roman" pitchFamily="18" charset="0"/>
                <a:sym typeface="Wingdings" pitchFamily="2" charset="2"/>
              </a:rPr>
              <a:t> </a:t>
            </a:r>
            <a:r>
              <a:rPr lang="en-US" sz="2800" b="1" smtClean="0">
                <a:cs typeface="Times New Roman" pitchFamily="18" charset="0"/>
              </a:rPr>
              <a:t>The dEDM sensitivity is similar.</a:t>
            </a:r>
          </a:p>
        </p:txBody>
      </p:sp>
      <p:sp>
        <p:nvSpPr>
          <p:cNvPr id="7174" name="Rectangle 5"/>
          <p:cNvSpPr>
            <a:spLocks noChangeArrowheads="1"/>
          </p:cNvSpPr>
          <p:nvPr/>
        </p:nvSpPr>
        <p:spPr bwMode="auto">
          <a:xfrm>
            <a:off x="0" y="2057400"/>
            <a:ext cx="8637588" cy="600075"/>
          </a:xfrm>
          <a:prstGeom prst="rect">
            <a:avLst/>
          </a:prstGeom>
          <a:noFill/>
          <a:ln w="9525">
            <a:noFill/>
            <a:miter lim="800000"/>
            <a:headEnd/>
            <a:tailEnd/>
          </a:ln>
        </p:spPr>
        <p:txBody>
          <a:bodyPr/>
          <a:lstStyle/>
          <a:p>
            <a:pPr marL="342900" indent="-342900">
              <a:spcBef>
                <a:spcPct val="20000"/>
              </a:spcBef>
              <a:buFontTx/>
              <a:buChar char="•"/>
            </a:pPr>
            <a:r>
              <a:rPr lang="en-US" sz="2800">
                <a:latin typeface="Times New Roman" pitchFamily="18" charset="0"/>
              </a:rPr>
              <a:t>Sensitivity to SUSY-type new Physics:</a:t>
            </a:r>
            <a:endParaRPr lang="en-US" sz="2800">
              <a:latin typeface="Times New Roman" pitchFamily="18" charset="0"/>
              <a:cs typeface="Times New Roman" pitchFamily="18" charset="0"/>
            </a:endParaRPr>
          </a:p>
        </p:txBody>
      </p:sp>
      <p:graphicFrame>
        <p:nvGraphicFramePr>
          <p:cNvPr id="7170" name="Object 2"/>
          <p:cNvGraphicFramePr>
            <a:graphicFrameLocks noChangeAspect="1"/>
          </p:cNvGraphicFramePr>
          <p:nvPr/>
        </p:nvGraphicFramePr>
        <p:xfrm>
          <a:off x="76200" y="955675"/>
          <a:ext cx="8342313" cy="490538"/>
        </p:xfrm>
        <a:graphic>
          <a:graphicData uri="http://schemas.openxmlformats.org/presentationml/2006/ole">
            <p:oleObj spid="_x0000_s7170" name="Equation" r:id="rId4" imgW="3873240" imgH="228600" progId="Equation.DSMT4">
              <p:embed/>
            </p:oleObj>
          </a:graphicData>
        </a:graphic>
      </p:graphicFrame>
      <p:graphicFrame>
        <p:nvGraphicFramePr>
          <p:cNvPr id="7171" name="Object 3"/>
          <p:cNvGraphicFramePr>
            <a:graphicFrameLocks noChangeAspect="1"/>
          </p:cNvGraphicFramePr>
          <p:nvPr/>
        </p:nvGraphicFramePr>
        <p:xfrm>
          <a:off x="533400" y="2743200"/>
          <a:ext cx="7113588" cy="1377950"/>
        </p:xfrm>
        <a:graphic>
          <a:graphicData uri="http://schemas.openxmlformats.org/presentationml/2006/ole">
            <p:oleObj spid="_x0000_s7171" name="Equation" r:id="rId5" imgW="2425700" imgH="469900" progId="Equation.3">
              <p:embed/>
            </p:oleObj>
          </a:graphicData>
        </a:graphic>
      </p:graphicFrame>
      <p:sp>
        <p:nvSpPr>
          <p:cNvPr id="7175" name="Footer Placeholder 3"/>
          <p:cNvSpPr txBox="1">
            <a:spLocks/>
          </p:cNvSpPr>
          <p:nvPr/>
        </p:nvSpPr>
        <p:spPr bwMode="auto">
          <a:xfrm>
            <a:off x="76200" y="640080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857625" y="5935663"/>
            <a:ext cx="5286375" cy="769937"/>
          </a:xfrm>
          <a:prstGeom prst="rect">
            <a:avLst/>
          </a:prstGeom>
          <a:noFill/>
          <a:ln w="9525">
            <a:noFill/>
            <a:miter lim="800000"/>
            <a:headEnd/>
            <a:tailEnd/>
          </a:ln>
        </p:spPr>
        <p:txBody>
          <a:bodyPr>
            <a:spAutoFit/>
          </a:bodyPr>
          <a:lstStyle/>
          <a:p>
            <a:r>
              <a:rPr lang="en-GB" sz="1100">
                <a:hlinkClick r:id="rId2"/>
              </a:rPr>
              <a:t>http://physics.aps.org/view_image/3187/large/1</a:t>
            </a:r>
            <a:endParaRPr lang="en-GB" sz="1100"/>
          </a:p>
          <a:p>
            <a:r>
              <a:rPr lang="en-GB" sz="1100">
                <a:hlinkClick r:id="rId3"/>
              </a:rPr>
              <a:t>http://physics.aps.org/viewpoint-for/10.1103/PhysRevLett.103.251601</a:t>
            </a:r>
            <a:endParaRPr lang="en-US" sz="1100">
              <a:solidFill>
                <a:srgbClr val="006699"/>
              </a:solidFill>
              <a:latin typeface="Arial" pitchFamily="34" charset="0"/>
              <a:cs typeface="Arial" pitchFamily="34" charset="0"/>
            </a:endParaRPr>
          </a:p>
          <a:p>
            <a:r>
              <a:rPr lang="en-US" sz="1100">
                <a:latin typeface="Arial" pitchFamily="34" charset="0"/>
                <a:cs typeface="Arial" pitchFamily="34" charset="0"/>
                <a:hlinkClick r:id="rId4"/>
              </a:rPr>
              <a:t>http://www.bnl.gov/today/story.asp?ITEM_NO=1588</a:t>
            </a:r>
            <a:r>
              <a:rPr lang="en-US" sz="1100">
                <a:latin typeface="Arial" pitchFamily="34" charset="0"/>
                <a:cs typeface="Arial" pitchFamily="34" charset="0"/>
              </a:rPr>
              <a:t> </a:t>
            </a:r>
          </a:p>
          <a:p>
            <a:r>
              <a:rPr lang="en-US" sz="1100">
                <a:latin typeface="Arial" pitchFamily="34" charset="0"/>
                <a:cs typeface="Arial" pitchFamily="34" charset="0"/>
                <a:hlinkClick r:id="rId5"/>
              </a:rPr>
              <a:t>http://www.pa.msu.edu/conf/wwnd2010/talks/kharzeev.pdf</a:t>
            </a:r>
            <a:r>
              <a:rPr lang="en-US" sz="1100">
                <a:latin typeface="Arial" pitchFamily="34" charset="0"/>
                <a:cs typeface="Arial" pitchFamily="34" charset="0"/>
              </a:rPr>
              <a:t> </a:t>
            </a:r>
            <a:r>
              <a:rPr lang="en-GB" sz="1100"/>
              <a:t> </a:t>
            </a:r>
          </a:p>
        </p:txBody>
      </p:sp>
      <p:sp>
        <p:nvSpPr>
          <p:cNvPr id="73731" name="Rectangle 3"/>
          <p:cNvSpPr>
            <a:spLocks noChangeArrowheads="1"/>
          </p:cNvSpPr>
          <p:nvPr/>
        </p:nvSpPr>
        <p:spPr bwMode="auto">
          <a:xfrm>
            <a:off x="5721350" y="685800"/>
            <a:ext cx="3346450" cy="3478213"/>
          </a:xfrm>
          <a:prstGeom prst="rect">
            <a:avLst/>
          </a:prstGeom>
          <a:noFill/>
          <a:ln w="9525">
            <a:noFill/>
            <a:miter lim="800000"/>
            <a:headEnd/>
            <a:tailEnd/>
          </a:ln>
        </p:spPr>
        <p:txBody>
          <a:bodyPr>
            <a:spAutoFit/>
          </a:bodyPr>
          <a:lstStyle/>
          <a:p>
            <a:pPr algn="just"/>
            <a:r>
              <a:rPr lang="en-GB" b="0"/>
              <a:t>Particles carrying charges of opposite sign will be emitted into different hemispheres . </a:t>
            </a:r>
          </a:p>
          <a:p>
            <a:pPr algn="just"/>
            <a:r>
              <a:rPr lang="en-GB"/>
              <a:t>Fluctuations of the charge symmetry with respect to the collision plane, which have been observed by STAR, </a:t>
            </a:r>
            <a:r>
              <a:rPr lang="en-GB">
                <a:solidFill>
                  <a:srgbClr val="C00000"/>
                </a:solidFill>
              </a:rPr>
              <a:t>may</a:t>
            </a:r>
            <a:r>
              <a:rPr lang="en-GB"/>
              <a:t> therefore be a signature of local parity violation.</a:t>
            </a:r>
          </a:p>
        </p:txBody>
      </p:sp>
      <p:sp>
        <p:nvSpPr>
          <p:cNvPr id="73732" name="Rectangle 4"/>
          <p:cNvSpPr>
            <a:spLocks noChangeArrowheads="1"/>
          </p:cNvSpPr>
          <p:nvPr/>
        </p:nvSpPr>
        <p:spPr bwMode="auto">
          <a:xfrm>
            <a:off x="1066800" y="4648200"/>
            <a:ext cx="6400800" cy="769938"/>
          </a:xfrm>
          <a:prstGeom prst="rect">
            <a:avLst/>
          </a:prstGeom>
          <a:noFill/>
          <a:ln w="9525">
            <a:solidFill>
              <a:srgbClr val="C00000"/>
            </a:solidFill>
            <a:miter lim="800000"/>
            <a:headEnd/>
            <a:tailEnd/>
          </a:ln>
        </p:spPr>
        <p:txBody>
          <a:bodyPr>
            <a:spAutoFit/>
          </a:bodyPr>
          <a:lstStyle/>
          <a:p>
            <a:pPr algn="just"/>
            <a:r>
              <a:rPr lang="en-US" sz="2200">
                <a:solidFill>
                  <a:srgbClr val="C00000"/>
                </a:solidFill>
                <a:latin typeface="Arial" pitchFamily="34" charset="0"/>
                <a:cs typeface="Arial" pitchFamily="34" charset="0"/>
              </a:rPr>
              <a:t>Schematic view of the charge separation along the system's orbital angular momentum. </a:t>
            </a:r>
          </a:p>
        </p:txBody>
      </p:sp>
      <p:sp>
        <p:nvSpPr>
          <p:cNvPr id="73733" name="TextBox 5"/>
          <p:cNvSpPr txBox="1">
            <a:spLocks noChangeArrowheads="1"/>
          </p:cNvSpPr>
          <p:nvPr/>
        </p:nvSpPr>
        <p:spPr bwMode="auto">
          <a:xfrm>
            <a:off x="76200" y="71438"/>
            <a:ext cx="3594100" cy="461962"/>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RHIC:  Heavy ion collisions </a:t>
            </a:r>
          </a:p>
        </p:txBody>
      </p:sp>
      <p:pic>
        <p:nvPicPr>
          <p:cNvPr id="73734" name="Picture 2" descr="Figure 1"/>
          <p:cNvPicPr>
            <a:picLocks noChangeAspect="1" noChangeArrowheads="1"/>
          </p:cNvPicPr>
          <p:nvPr/>
        </p:nvPicPr>
        <p:blipFill>
          <a:blip r:embed="rId6" cstate="print"/>
          <a:srcRect/>
          <a:stretch>
            <a:fillRect/>
          </a:stretch>
        </p:blipFill>
        <p:spPr bwMode="auto">
          <a:xfrm>
            <a:off x="76200" y="762000"/>
            <a:ext cx="5645150" cy="3500438"/>
          </a:xfrm>
          <a:prstGeom prst="rect">
            <a:avLst/>
          </a:prstGeom>
          <a:noFill/>
          <a:ln w="9525">
            <a:noFill/>
            <a:miter lim="800000"/>
            <a:headEnd/>
            <a:tailEnd/>
          </a:ln>
        </p:spPr>
      </p:pic>
      <p:sp>
        <p:nvSpPr>
          <p:cNvPr id="73735" name="Rectangle 7"/>
          <p:cNvSpPr>
            <a:spLocks noChangeArrowheads="1"/>
          </p:cNvSpPr>
          <p:nvPr/>
        </p:nvSpPr>
        <p:spPr bwMode="auto">
          <a:xfrm>
            <a:off x="4495800" y="133350"/>
            <a:ext cx="4572000" cy="400050"/>
          </a:xfrm>
          <a:prstGeom prst="rect">
            <a:avLst/>
          </a:prstGeom>
          <a:noFill/>
          <a:ln w="9525">
            <a:noFill/>
            <a:miter lim="800000"/>
            <a:headEnd/>
            <a:tailEnd/>
          </a:ln>
        </p:spPr>
        <p:txBody>
          <a:bodyPr>
            <a:spAutoFit/>
          </a:bodyPr>
          <a:lstStyle/>
          <a:p>
            <a:r>
              <a:rPr lang="en-GB">
                <a:solidFill>
                  <a:srgbClr val="C00000"/>
                </a:solidFill>
                <a:sym typeface="Wingdings" pitchFamily="2" charset="2"/>
              </a:rPr>
              <a:t></a:t>
            </a:r>
            <a:r>
              <a:rPr lang="en-GB">
                <a:sym typeface="Wingdings" pitchFamily="2" charset="2"/>
              </a:rPr>
              <a:t> </a:t>
            </a:r>
            <a:r>
              <a:rPr lang="en-GB"/>
              <a:t>EDM of high T QCD matter!?</a:t>
            </a:r>
          </a:p>
        </p:txBody>
      </p:sp>
      <p:sp>
        <p:nvSpPr>
          <p:cNvPr id="73736" name="Rectangle 8"/>
          <p:cNvSpPr>
            <a:spLocks noChangeArrowheads="1"/>
          </p:cNvSpPr>
          <p:nvPr/>
        </p:nvSpPr>
        <p:spPr bwMode="auto">
          <a:xfrm>
            <a:off x="0" y="5867400"/>
            <a:ext cx="4064000" cy="1046163"/>
          </a:xfrm>
          <a:prstGeom prst="rect">
            <a:avLst/>
          </a:prstGeom>
          <a:noFill/>
          <a:ln w="9525">
            <a:noFill/>
            <a:miter lim="800000"/>
            <a:headEnd/>
            <a:tailEnd/>
          </a:ln>
        </p:spPr>
        <p:txBody>
          <a:bodyPr>
            <a:spAutoFit/>
          </a:bodyPr>
          <a:lstStyle/>
          <a:p>
            <a:r>
              <a:rPr lang="en-GB" sz="1400" b="0"/>
              <a:t>DE Kharzeev,  Phys. Lett. B633 (2006) 260</a:t>
            </a:r>
          </a:p>
          <a:p>
            <a:r>
              <a:rPr lang="en-GB" sz="1600" b="0"/>
              <a:t> </a:t>
            </a:r>
          </a:p>
          <a:p>
            <a:endParaRPr lang="en-GB" sz="1600" b="0"/>
          </a:p>
          <a:p>
            <a:r>
              <a:rPr lang="en-GB" sz="1600" b="0"/>
              <a:t>Y. Semertzidis / BNL</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00025" y="0"/>
            <a:ext cx="8743950" cy="6477000"/>
            <a:chOff x="200025" y="0"/>
            <a:chExt cx="8743950" cy="6477000"/>
          </a:xfrm>
        </p:grpSpPr>
        <p:pic>
          <p:nvPicPr>
            <p:cNvPr id="74756" name="Picture 1"/>
            <p:cNvPicPr>
              <a:picLocks noChangeAspect="1" noChangeArrowheads="1"/>
            </p:cNvPicPr>
            <p:nvPr/>
          </p:nvPicPr>
          <p:blipFill>
            <a:blip r:embed="rId2" cstate="print"/>
            <a:srcRect/>
            <a:stretch>
              <a:fillRect/>
            </a:stretch>
          </p:blipFill>
          <p:spPr bwMode="auto">
            <a:xfrm>
              <a:off x="200025" y="0"/>
              <a:ext cx="8743950" cy="6477000"/>
            </a:xfrm>
            <a:prstGeom prst="rect">
              <a:avLst/>
            </a:prstGeom>
            <a:noFill/>
            <a:ln w="9525" algn="ctr">
              <a:noFill/>
              <a:miter lim="800000"/>
              <a:headEnd/>
              <a:tailEnd/>
            </a:ln>
          </p:spPr>
        </p:pic>
        <p:sp>
          <p:nvSpPr>
            <p:cNvPr id="3" name="TextBox 2"/>
            <p:cNvSpPr txBox="1"/>
            <p:nvPr/>
          </p:nvSpPr>
          <p:spPr>
            <a:xfrm>
              <a:off x="6172200" y="5800725"/>
              <a:ext cx="2043113" cy="523875"/>
            </a:xfrm>
            <a:prstGeom prst="rect">
              <a:avLst/>
            </a:prstGeom>
            <a:solidFill>
              <a:srgbClr val="FFFFFF"/>
            </a:solidFill>
          </p:spPr>
          <p:txBody>
            <a:bodyPr wrap="none">
              <a:spAutoFit/>
            </a:bodyPr>
            <a:lstStyle/>
            <a:p>
              <a:pPr>
                <a:defRPr/>
              </a:pPr>
              <a:r>
                <a:rPr lang="en-GB" sz="2800" dirty="0">
                  <a:solidFill>
                    <a:srgbClr val="C00000"/>
                  </a:solidFill>
                  <a:effectLst>
                    <a:outerShdw blurRad="38100" dist="38100" dir="2700000" algn="tl">
                      <a:srgbClr val="000000">
                        <a:alpha val="43137"/>
                      </a:srgbClr>
                    </a:outerShdw>
                  </a:effectLst>
                </a:rPr>
                <a:t>~10</a:t>
              </a:r>
              <a:r>
                <a:rPr lang="en-GB" sz="2800" baseline="30000" dirty="0">
                  <a:solidFill>
                    <a:srgbClr val="C00000"/>
                  </a:solidFill>
                  <a:effectLst>
                    <a:outerShdw blurRad="38100" dist="38100" dir="2700000" algn="tl">
                      <a:srgbClr val="000000">
                        <a:alpha val="43137"/>
                      </a:srgbClr>
                    </a:outerShdw>
                  </a:effectLst>
                </a:rPr>
                <a:t>17</a:t>
              </a:r>
              <a:r>
                <a:rPr lang="en-GB" sz="1200" dirty="0">
                  <a:solidFill>
                    <a:srgbClr val="C00000"/>
                  </a:solidFill>
                  <a:effectLst>
                    <a:outerShdw blurRad="38100" dist="38100" dir="2700000" algn="tl">
                      <a:srgbClr val="000000">
                        <a:alpha val="43137"/>
                      </a:srgbClr>
                    </a:outerShdw>
                  </a:effectLst>
                </a:rPr>
                <a:t> </a:t>
              </a:r>
              <a:r>
                <a:rPr lang="en-GB" sz="2400" dirty="0">
                  <a:solidFill>
                    <a:srgbClr val="C00000"/>
                  </a:solidFill>
                  <a:effectLst>
                    <a:outerShdw blurRad="38100" dist="38100" dir="2700000" algn="tl">
                      <a:srgbClr val="000000">
                        <a:alpha val="43137"/>
                      </a:srgbClr>
                    </a:outerShdw>
                  </a:effectLst>
                </a:rPr>
                <a:t>Gauss</a:t>
              </a:r>
            </a:p>
          </p:txBody>
        </p:sp>
      </p:grpSp>
      <p:sp>
        <p:nvSpPr>
          <p:cNvPr id="74755" name="Footer Placeholder 3"/>
          <p:cNvSpPr txBox="1">
            <a:spLocks/>
          </p:cNvSpPr>
          <p:nvPr/>
        </p:nvSpPr>
        <p:spPr bwMode="auto">
          <a:xfrm>
            <a:off x="0" y="6457950"/>
            <a:ext cx="3429000" cy="476250"/>
          </a:xfrm>
          <a:prstGeom prst="rect">
            <a:avLst/>
          </a:prstGeom>
          <a:noFill/>
          <a:ln w="9525">
            <a:noFill/>
            <a:miter lim="800000"/>
            <a:headEnd/>
            <a:tailEnd/>
          </a:ln>
        </p:spPr>
        <p:txBody>
          <a:bodyPr/>
          <a:lstStyle/>
          <a:p>
            <a:r>
              <a:rPr lang="en-US" b="0">
                <a:latin typeface="Arial" pitchFamily="34" charset="0"/>
                <a:ea typeface="MS PGothic" pitchFamily="34" charset="-128"/>
              </a:rPr>
              <a:t>Yannis Semertzidis, BNL</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6372225" y="746125"/>
            <a:ext cx="2543175" cy="3054350"/>
          </a:xfrm>
          <a:prstGeom prst="rect">
            <a:avLst/>
          </a:prstGeom>
          <a:noFill/>
          <a:ln w="9525">
            <a:noFill/>
            <a:miter lim="800000"/>
            <a:headEnd/>
            <a:tailEnd/>
          </a:ln>
        </p:spPr>
      </p:pic>
      <p:sp>
        <p:nvSpPr>
          <p:cNvPr id="75779" name="Rectangle 3"/>
          <p:cNvSpPr>
            <a:spLocks noGrp="1" noChangeArrowheads="1"/>
          </p:cNvSpPr>
          <p:nvPr>
            <p:ph type="title"/>
          </p:nvPr>
        </p:nvSpPr>
        <p:spPr>
          <a:xfrm>
            <a:off x="76200" y="76200"/>
            <a:ext cx="3975100" cy="544513"/>
          </a:xfrm>
          <a:solidFill>
            <a:srgbClr val="FFFF00"/>
          </a:solidFill>
        </p:spPr>
        <p:txBody>
          <a:bodyPr/>
          <a:lstStyle/>
          <a:p>
            <a:r>
              <a:rPr lang="en-US" sz="2400" b="1" i="0" smtClean="0">
                <a:solidFill>
                  <a:srgbClr val="0000CC"/>
                </a:solidFill>
                <a:latin typeface="Calibri" pitchFamily="34" charset="0"/>
              </a:rPr>
              <a:t>  Properties of the QCD Axion</a:t>
            </a:r>
          </a:p>
        </p:txBody>
      </p:sp>
      <p:sp>
        <p:nvSpPr>
          <p:cNvPr id="75780" name="Rectangle 4"/>
          <p:cNvSpPr>
            <a:spLocks noGrp="1" noChangeArrowheads="1"/>
          </p:cNvSpPr>
          <p:nvPr>
            <p:ph type="body" idx="1"/>
          </p:nvPr>
        </p:nvSpPr>
        <p:spPr>
          <a:xfrm>
            <a:off x="90488" y="977900"/>
            <a:ext cx="8520112" cy="5387975"/>
          </a:xfrm>
        </p:spPr>
        <p:txBody>
          <a:bodyPr/>
          <a:lstStyle/>
          <a:p>
            <a:r>
              <a:rPr lang="en-US" sz="2000" smtClean="0"/>
              <a:t>The axion behaves like a light cousin of the </a:t>
            </a:r>
            <a:r>
              <a:rPr lang="en-US" sz="2000" smtClean="0">
                <a:cs typeface="Arial" pitchFamily="34" charset="0"/>
              </a:rPr>
              <a:t>π</a:t>
            </a:r>
            <a:r>
              <a:rPr lang="en-US" sz="2000" baseline="30000" smtClean="0">
                <a:cs typeface="Arial" pitchFamily="34" charset="0"/>
              </a:rPr>
              <a:t>0</a:t>
            </a:r>
            <a:r>
              <a:rPr lang="en-US" sz="2000" smtClean="0">
                <a:cs typeface="Arial" pitchFamily="34" charset="0"/>
              </a:rPr>
              <a:t>.</a:t>
            </a:r>
            <a:br>
              <a:rPr lang="en-US" sz="2000" smtClean="0">
                <a:cs typeface="Arial" pitchFamily="34" charset="0"/>
              </a:rPr>
            </a:br>
            <a:r>
              <a:rPr lang="en-US" sz="2000" b="1" smtClean="0">
                <a:cs typeface="Arial" pitchFamily="34" charset="0"/>
              </a:rPr>
              <a:t>It couples to two photons.</a:t>
            </a:r>
            <a:r>
              <a:rPr lang="en-US" sz="2000" smtClean="0">
                <a:cs typeface="Arial" pitchFamily="34" charset="0"/>
              </a:rPr>
              <a:t/>
            </a:r>
            <a:br>
              <a:rPr lang="en-US" sz="2000" smtClean="0">
                <a:cs typeface="Arial" pitchFamily="34" charset="0"/>
              </a:rPr>
            </a:br>
            <a:endParaRPr lang="en-US" sz="2000" smtClean="0">
              <a:cs typeface="Arial" pitchFamily="34" charset="0"/>
            </a:endParaRPr>
          </a:p>
          <a:p>
            <a:r>
              <a:rPr lang="en-US" sz="2000" smtClean="0"/>
              <a:t>Mass and the symmetry breaking scale </a:t>
            </a:r>
            <a:r>
              <a:rPr lang="en-US" sz="2000" smtClean="0">
                <a:cs typeface="Arial" pitchFamily="34" charset="0"/>
              </a:rPr>
              <a:t>f</a:t>
            </a:r>
            <a:r>
              <a:rPr lang="en-US" sz="2000" baseline="-25000" smtClean="0">
                <a:cs typeface="Arial" pitchFamily="34" charset="0"/>
              </a:rPr>
              <a:t>a </a:t>
            </a:r>
            <a:r>
              <a:rPr lang="en-US" sz="2000" smtClean="0"/>
              <a:t>are related:</a:t>
            </a:r>
            <a:br>
              <a:rPr lang="en-US" sz="2000" smtClean="0"/>
            </a:br>
            <a:r>
              <a:rPr lang="en-US" sz="2000" b="1" smtClean="0"/>
              <a:t>m</a:t>
            </a:r>
            <a:r>
              <a:rPr lang="en-US" sz="2000" b="1" baseline="-25000" smtClean="0"/>
              <a:t>a</a:t>
            </a:r>
            <a:r>
              <a:rPr lang="en-US" sz="2000" b="1" smtClean="0"/>
              <a:t> =  0.6eV </a:t>
            </a:r>
            <a:r>
              <a:rPr lang="en-US" sz="2000" b="1" smtClean="0">
                <a:cs typeface="Arial" pitchFamily="34" charset="0"/>
              </a:rPr>
              <a:t>· (10</a:t>
            </a:r>
            <a:r>
              <a:rPr lang="en-US" sz="2000" b="1" baseline="30000" smtClean="0">
                <a:cs typeface="Arial" pitchFamily="34" charset="0"/>
              </a:rPr>
              <a:t>7</a:t>
            </a:r>
            <a:r>
              <a:rPr lang="en-US" sz="2000" b="1" smtClean="0">
                <a:cs typeface="Arial" pitchFamily="34" charset="0"/>
              </a:rPr>
              <a:t>GeV / f</a:t>
            </a:r>
            <a:r>
              <a:rPr lang="en-US" sz="2000" b="1" baseline="-25000" smtClean="0">
                <a:cs typeface="Arial" pitchFamily="34" charset="0"/>
              </a:rPr>
              <a:t>a</a:t>
            </a:r>
            <a:r>
              <a:rPr lang="en-US" sz="2000" b="1" smtClean="0">
                <a:cs typeface="Arial" pitchFamily="34" charset="0"/>
              </a:rPr>
              <a:t>)</a:t>
            </a:r>
            <a:r>
              <a:rPr lang="en-US" sz="2000" smtClean="0">
                <a:cs typeface="Arial" pitchFamily="34" charset="0"/>
              </a:rPr>
              <a:t/>
            </a:r>
            <a:br>
              <a:rPr lang="en-US" sz="2000" smtClean="0">
                <a:cs typeface="Arial" pitchFamily="34" charset="0"/>
              </a:rPr>
            </a:br>
            <a:endParaRPr lang="en-US" sz="2000" smtClean="0">
              <a:cs typeface="Arial" pitchFamily="34" charset="0"/>
            </a:endParaRPr>
          </a:p>
          <a:p>
            <a:r>
              <a:rPr lang="en-US" sz="2000" smtClean="0">
                <a:cs typeface="Arial" pitchFamily="34" charset="0"/>
              </a:rPr>
              <a:t>The coupling strength to photons is</a:t>
            </a:r>
            <a:br>
              <a:rPr lang="en-US" sz="2000" smtClean="0">
                <a:cs typeface="Arial" pitchFamily="34" charset="0"/>
              </a:rPr>
            </a:br>
            <a:r>
              <a:rPr lang="en-US" sz="2000" b="1" smtClean="0">
                <a:cs typeface="Arial" pitchFamily="34" charset="0"/>
              </a:rPr>
              <a:t>g</a:t>
            </a:r>
            <a:r>
              <a:rPr lang="en-US" sz="2000" b="1" baseline="-25000" smtClean="0">
                <a:cs typeface="Arial" pitchFamily="34" charset="0"/>
              </a:rPr>
              <a:t>a</a:t>
            </a:r>
            <a:r>
              <a:rPr lang="en-US" sz="2000" b="1" baseline="-25000" smtClean="0">
                <a:cs typeface="Arial" pitchFamily="34" charset="0"/>
                <a:sym typeface="Symbol" pitchFamily="18" charset="2"/>
              </a:rPr>
              <a:t></a:t>
            </a:r>
            <a:r>
              <a:rPr lang="en-US" sz="2000" b="1" smtClean="0">
                <a:cs typeface="Arial" pitchFamily="34" charset="0"/>
                <a:sym typeface="Symbol" pitchFamily="18" charset="2"/>
              </a:rPr>
              <a:t> = α·g</a:t>
            </a:r>
            <a:r>
              <a:rPr lang="en-US" sz="2000" b="1" baseline="-25000" smtClean="0">
                <a:cs typeface="Arial" pitchFamily="34" charset="0"/>
                <a:sym typeface="Symbol" pitchFamily="18" charset="2"/>
              </a:rPr>
              <a:t></a:t>
            </a:r>
            <a:r>
              <a:rPr lang="en-US" sz="2000" b="1" smtClean="0">
                <a:cs typeface="Arial" pitchFamily="34" charset="0"/>
              </a:rPr>
              <a:t> / (π</a:t>
            </a:r>
            <a:r>
              <a:rPr lang="en-US" sz="2000" b="1" smtClean="0">
                <a:cs typeface="Arial" pitchFamily="34" charset="0"/>
                <a:sym typeface="Symbol" pitchFamily="18" charset="2"/>
              </a:rPr>
              <a:t>·</a:t>
            </a:r>
            <a:r>
              <a:rPr lang="en-US" sz="2000" b="1" smtClean="0">
                <a:cs typeface="Arial" pitchFamily="34" charset="0"/>
              </a:rPr>
              <a:t>f</a:t>
            </a:r>
            <a:r>
              <a:rPr lang="en-US" sz="2000" b="1" baseline="-25000" smtClean="0">
                <a:cs typeface="Arial" pitchFamily="34" charset="0"/>
              </a:rPr>
              <a:t>a</a:t>
            </a:r>
            <a:r>
              <a:rPr lang="en-US" sz="2000" b="1" smtClean="0">
                <a:cs typeface="Arial" pitchFamily="34" charset="0"/>
              </a:rPr>
              <a:t>), </a:t>
            </a:r>
            <a:r>
              <a:rPr lang="en-US" sz="2000" smtClean="0">
                <a:cs typeface="Arial" pitchFamily="34" charset="0"/>
              </a:rPr>
              <a:t>where </a:t>
            </a:r>
            <a:r>
              <a:rPr lang="en-US" sz="2000" smtClean="0">
                <a:cs typeface="Arial" pitchFamily="34" charset="0"/>
                <a:sym typeface="Symbol" pitchFamily="18" charset="2"/>
              </a:rPr>
              <a:t>g</a:t>
            </a:r>
            <a:r>
              <a:rPr lang="en-US" sz="2000" baseline="-25000" smtClean="0">
                <a:cs typeface="Arial" pitchFamily="34" charset="0"/>
                <a:sym typeface="Symbol" pitchFamily="18" charset="2"/>
              </a:rPr>
              <a:t></a:t>
            </a:r>
            <a:r>
              <a:rPr lang="en-US" sz="2000" smtClean="0">
                <a:cs typeface="Arial" pitchFamily="34" charset="0"/>
              </a:rPr>
              <a:t> is model dependent and O(1).</a:t>
            </a:r>
          </a:p>
          <a:p>
            <a:pPr>
              <a:buFont typeface="Wingdings" pitchFamily="2" charset="2"/>
              <a:buNone/>
            </a:pPr>
            <a:endParaRPr lang="en-US" sz="3600" smtClean="0">
              <a:cs typeface="Arial" pitchFamily="34" charset="0"/>
            </a:endParaRPr>
          </a:p>
          <a:p>
            <a:r>
              <a:rPr lang="en-US" sz="2000" smtClean="0">
                <a:cs typeface="Arial" pitchFamily="34" charset="0"/>
              </a:rPr>
              <a:t>The axion abundance in the universe is </a:t>
            </a:r>
            <a:br>
              <a:rPr lang="en-US" sz="2000" smtClean="0">
                <a:cs typeface="Arial" pitchFamily="34" charset="0"/>
              </a:rPr>
            </a:br>
            <a:r>
              <a:rPr lang="en-US" sz="2000" b="1" smtClean="0">
                <a:cs typeface="Arial" pitchFamily="34" charset="0"/>
              </a:rPr>
              <a:t>Ω</a:t>
            </a:r>
            <a:r>
              <a:rPr lang="en-US" sz="2000" b="1" baseline="-25000" smtClean="0">
                <a:cs typeface="Arial" pitchFamily="34" charset="0"/>
              </a:rPr>
              <a:t>a</a:t>
            </a:r>
            <a:r>
              <a:rPr lang="en-US" sz="2000" b="1" smtClean="0">
                <a:cs typeface="Arial" pitchFamily="34" charset="0"/>
              </a:rPr>
              <a:t> / Ω</a:t>
            </a:r>
            <a:r>
              <a:rPr lang="en-US" sz="2000" b="1" baseline="-25000" smtClean="0">
                <a:cs typeface="Arial" pitchFamily="34" charset="0"/>
              </a:rPr>
              <a:t>c</a:t>
            </a:r>
            <a:r>
              <a:rPr lang="en-US" sz="2000" b="1" smtClean="0">
                <a:cs typeface="Arial" pitchFamily="34" charset="0"/>
              </a:rPr>
              <a:t> </a:t>
            </a:r>
            <a:r>
              <a:rPr lang="en-US" sz="2000" b="1" smtClean="0">
                <a:cs typeface="Arial" pitchFamily="34" charset="0"/>
                <a:sym typeface="Symbol" pitchFamily="18" charset="2"/>
              </a:rPr>
              <a:t> (</a:t>
            </a:r>
            <a:r>
              <a:rPr lang="en-US" sz="2000" b="1" smtClean="0">
                <a:cs typeface="Arial" pitchFamily="34" charset="0"/>
              </a:rPr>
              <a:t>f</a:t>
            </a:r>
            <a:r>
              <a:rPr lang="en-US" sz="2000" b="1" baseline="-25000" smtClean="0">
                <a:cs typeface="Arial" pitchFamily="34" charset="0"/>
              </a:rPr>
              <a:t>a</a:t>
            </a:r>
            <a:r>
              <a:rPr lang="en-US" sz="2000" b="1" smtClean="0">
                <a:cs typeface="Arial" pitchFamily="34" charset="0"/>
              </a:rPr>
              <a:t> / 10</a:t>
            </a:r>
            <a:r>
              <a:rPr lang="en-US" sz="2000" b="1" baseline="30000" smtClean="0">
                <a:cs typeface="Arial" pitchFamily="34" charset="0"/>
              </a:rPr>
              <a:t>12</a:t>
            </a:r>
            <a:r>
              <a:rPr lang="en-US" sz="2000" b="1" smtClean="0">
                <a:cs typeface="Arial" pitchFamily="34" charset="0"/>
              </a:rPr>
              <a:t>GeV)</a:t>
            </a:r>
            <a:r>
              <a:rPr lang="en-US" sz="2000" b="1" baseline="30000" smtClean="0">
                <a:cs typeface="Arial" pitchFamily="34" charset="0"/>
              </a:rPr>
              <a:t>7/6</a:t>
            </a:r>
            <a:r>
              <a:rPr lang="en-US" sz="2000" smtClean="0">
                <a:cs typeface="Arial" pitchFamily="34" charset="0"/>
              </a:rPr>
              <a:t>.</a:t>
            </a:r>
            <a:br>
              <a:rPr lang="en-US" sz="2000" smtClean="0">
                <a:cs typeface="Arial" pitchFamily="34" charset="0"/>
              </a:rPr>
            </a:br>
            <a:endParaRPr lang="en-US" sz="2000" smtClean="0">
              <a:cs typeface="Arial" pitchFamily="34" charset="0"/>
            </a:endParaRPr>
          </a:p>
          <a:p>
            <a:r>
              <a:rPr lang="en-US" sz="2000" b="1" smtClean="0">
                <a:cs typeface="Arial" pitchFamily="34" charset="0"/>
              </a:rPr>
              <a:t>f</a:t>
            </a:r>
            <a:r>
              <a:rPr lang="en-US" sz="2000" b="1" baseline="-25000" smtClean="0">
                <a:cs typeface="Arial" pitchFamily="34" charset="0"/>
              </a:rPr>
              <a:t>a</a:t>
            </a:r>
            <a:r>
              <a:rPr lang="en-US" sz="2000" b="1" smtClean="0">
                <a:cs typeface="Arial" pitchFamily="34" charset="0"/>
              </a:rPr>
              <a:t> &lt; 10</a:t>
            </a:r>
            <a:r>
              <a:rPr lang="en-US" sz="2000" b="1" baseline="30000" smtClean="0">
                <a:cs typeface="Arial" pitchFamily="34" charset="0"/>
              </a:rPr>
              <a:t>12</a:t>
            </a:r>
            <a:r>
              <a:rPr lang="en-US" sz="2000" b="1" smtClean="0">
                <a:cs typeface="Arial" pitchFamily="34" charset="0"/>
              </a:rPr>
              <a:t>GeV   </a:t>
            </a:r>
            <a:r>
              <a:rPr lang="en-US" sz="2000" smtClean="0">
                <a:cs typeface="Arial" pitchFamily="34" charset="0"/>
              </a:rPr>
              <a:t>for </a:t>
            </a:r>
            <a:r>
              <a:rPr lang="en-US" sz="2000" b="1" smtClean="0">
                <a:cs typeface="Arial" pitchFamily="34" charset="0"/>
              </a:rPr>
              <a:t> m</a:t>
            </a:r>
            <a:r>
              <a:rPr lang="en-US" sz="2000" b="1" baseline="-25000" smtClean="0">
                <a:cs typeface="Arial" pitchFamily="34" charset="0"/>
              </a:rPr>
              <a:t>a</a:t>
            </a:r>
            <a:r>
              <a:rPr lang="en-US" sz="2000" b="1" smtClean="0">
                <a:cs typeface="Arial" pitchFamily="34" charset="0"/>
              </a:rPr>
              <a:t> &gt; </a:t>
            </a:r>
            <a:r>
              <a:rPr lang="el-GR" sz="2000" b="1" smtClean="0">
                <a:cs typeface="Arial" pitchFamily="34" charset="0"/>
              </a:rPr>
              <a:t>μ</a:t>
            </a:r>
            <a:r>
              <a:rPr lang="de-DE" sz="2000" b="1" smtClean="0">
                <a:cs typeface="Arial" pitchFamily="34" charset="0"/>
              </a:rPr>
              <a:t>eV</a:t>
            </a:r>
            <a:endParaRPr lang="el-GR" sz="2000" b="1" smtClean="0">
              <a:cs typeface="Arial" pitchFamily="34" charset="0"/>
            </a:endParaRPr>
          </a:p>
        </p:txBody>
      </p:sp>
      <p:sp>
        <p:nvSpPr>
          <p:cNvPr id="75781" name="Rectangle 5"/>
          <p:cNvSpPr>
            <a:spLocks noChangeArrowheads="1"/>
          </p:cNvSpPr>
          <p:nvPr/>
        </p:nvSpPr>
        <p:spPr bwMode="auto">
          <a:xfrm rot="-5400000">
            <a:off x="6015038" y="3557587"/>
            <a:ext cx="6013450" cy="244475"/>
          </a:xfrm>
          <a:prstGeom prst="rect">
            <a:avLst/>
          </a:prstGeom>
          <a:noFill/>
          <a:ln w="9525">
            <a:noFill/>
            <a:miter lim="800000"/>
            <a:headEnd/>
            <a:tailEnd/>
          </a:ln>
        </p:spPr>
        <p:txBody>
          <a:bodyPr>
            <a:spAutoFit/>
          </a:bodyPr>
          <a:lstStyle/>
          <a:p>
            <a:pPr algn="r"/>
            <a:r>
              <a:rPr lang="en-US" sz="1000"/>
              <a:t>The Search for Axions, Carosi, van Bibber, Pivovaroff, Contemp. Phys. 49, No. 4, 2008</a:t>
            </a:r>
          </a:p>
        </p:txBody>
      </p:sp>
      <p:sp>
        <p:nvSpPr>
          <p:cNvPr id="710662" name="Rectangle 6"/>
          <p:cNvSpPr>
            <a:spLocks noChangeArrowheads="1"/>
          </p:cNvSpPr>
          <p:nvPr/>
        </p:nvSpPr>
        <p:spPr bwMode="auto">
          <a:xfrm>
            <a:off x="76200" y="4281488"/>
            <a:ext cx="4578350" cy="1746250"/>
          </a:xfrm>
          <a:prstGeom prst="rect">
            <a:avLst/>
          </a:prstGeom>
          <a:noFill/>
          <a:ln w="9525">
            <a:solidFill>
              <a:schemeClr val="tx1"/>
            </a:solidFill>
            <a:miter lim="800000"/>
            <a:headEnd/>
            <a:tailEnd/>
          </a:ln>
        </p:spPr>
        <p:txBody>
          <a:bodyPr wrap="none" anchor="ct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710662"/>
                                        </p:tgtEl>
                                        <p:attrNameLst>
                                          <p:attrName>style.visibility</p:attrName>
                                        </p:attrNameLst>
                                      </p:cBhvr>
                                      <p:to>
                                        <p:strVal val="visible"/>
                                      </p:to>
                                    </p:set>
                                    <p:animEffect transition="in" filter="blinds(vertical)">
                                      <p:cBhvr>
                                        <p:cTn id="7" dur="500"/>
                                        <p:tgtEl>
                                          <p:spTgt spid="71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6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6200" y="76200"/>
            <a:ext cx="3670300" cy="544513"/>
          </a:xfrm>
          <a:solidFill>
            <a:srgbClr val="FFFF00"/>
          </a:solidFill>
        </p:spPr>
        <p:txBody>
          <a:bodyPr/>
          <a:lstStyle/>
          <a:p>
            <a:r>
              <a:rPr lang="en-GB" sz="2400" b="1" i="0" smtClean="0">
                <a:solidFill>
                  <a:srgbClr val="0000CC"/>
                </a:solidFill>
                <a:latin typeface="Calibri" pitchFamily="34" charset="0"/>
              </a:rPr>
              <a:t>Alluring and challenging ….</a:t>
            </a:r>
          </a:p>
        </p:txBody>
      </p:sp>
      <p:sp>
        <p:nvSpPr>
          <p:cNvPr id="73731" name="Rectangle 3"/>
          <p:cNvSpPr>
            <a:spLocks noGrp="1" noChangeArrowheads="1"/>
          </p:cNvSpPr>
          <p:nvPr>
            <p:ph type="body" idx="1"/>
          </p:nvPr>
        </p:nvSpPr>
        <p:spPr>
          <a:xfrm>
            <a:off x="76200" y="914400"/>
            <a:ext cx="9144000" cy="4267200"/>
          </a:xfrm>
        </p:spPr>
        <p:txBody>
          <a:bodyPr/>
          <a:lstStyle/>
          <a:p>
            <a:pPr>
              <a:lnSpc>
                <a:spcPct val="90000"/>
              </a:lnSpc>
              <a:buFont typeface="Arial Black" pitchFamily="34" charset="0"/>
              <a:buNone/>
              <a:defRPr/>
            </a:pPr>
            <a:r>
              <a:rPr lang="en-US" sz="2400" dirty="0" smtClean="0"/>
              <a:t>The axion could solve two long-standing quests simultaneously:</a:t>
            </a:r>
          </a:p>
          <a:p>
            <a:pPr>
              <a:lnSpc>
                <a:spcPct val="90000"/>
              </a:lnSpc>
              <a:buFont typeface="Arial Black" pitchFamily="34" charset="0"/>
              <a:buNone/>
              <a:defRPr/>
            </a:pPr>
            <a:endParaRPr lang="en-US" sz="1600" dirty="0" smtClean="0"/>
          </a:p>
          <a:p>
            <a:pPr>
              <a:lnSpc>
                <a:spcPct val="90000"/>
              </a:lnSpc>
              <a:defRPr/>
            </a:pPr>
            <a:r>
              <a:rPr lang="en-US" sz="2400" dirty="0" smtClean="0"/>
              <a:t>It could explain the CP conservation of QCD  (</a:t>
            </a:r>
            <a:r>
              <a:rPr lang="en-US" sz="2400" dirty="0" err="1" smtClean="0"/>
              <a:t>nEDM</a:t>
            </a:r>
            <a:r>
              <a:rPr lang="en-US" sz="2400" dirty="0" smtClean="0"/>
              <a:t>)</a:t>
            </a:r>
            <a:br>
              <a:rPr lang="en-US" sz="2400" dirty="0" smtClean="0"/>
            </a:br>
            <a:endParaRPr lang="en-US" sz="1050" dirty="0" smtClean="0"/>
          </a:p>
          <a:p>
            <a:pPr algn="just">
              <a:lnSpc>
                <a:spcPct val="90000"/>
              </a:lnSpc>
              <a:defRPr/>
            </a:pPr>
            <a:r>
              <a:rPr lang="en-US" sz="2400" dirty="0" smtClean="0"/>
              <a:t>A QCD axion in the mass region of 10</a:t>
            </a:r>
            <a:r>
              <a:rPr lang="en-US" sz="2400" baseline="30000" dirty="0" smtClean="0"/>
              <a:t>-2</a:t>
            </a:r>
            <a:r>
              <a:rPr lang="en-US" sz="2400" dirty="0" smtClean="0"/>
              <a:t> to 10</a:t>
            </a:r>
            <a:r>
              <a:rPr lang="en-US" sz="2400" baseline="30000" dirty="0" smtClean="0"/>
              <a:t>-1</a:t>
            </a:r>
            <a:r>
              <a:rPr lang="en-US" sz="2400" dirty="0" smtClean="0"/>
              <a:t> </a:t>
            </a:r>
            <a:r>
              <a:rPr lang="en-US" sz="2400" dirty="0" err="1" smtClean="0"/>
              <a:t>meV</a:t>
            </a:r>
            <a:r>
              <a:rPr lang="en-US" sz="2400" dirty="0" smtClean="0"/>
              <a:t> would be a “perfect” cold Dark Matter candidate.</a:t>
            </a:r>
          </a:p>
          <a:p>
            <a:pPr algn="just">
              <a:lnSpc>
                <a:spcPct val="90000"/>
              </a:lnSpc>
              <a:buFont typeface="Wingdings" pitchFamily="2" charset="2"/>
              <a:buNone/>
              <a:defRPr/>
            </a:pPr>
            <a:endParaRPr lang="en-US" sz="1050" dirty="0" smtClean="0"/>
          </a:p>
          <a:p>
            <a:pPr algn="just">
              <a:lnSpc>
                <a:spcPct val="90000"/>
              </a:lnSpc>
              <a:defRPr/>
            </a:pPr>
            <a:r>
              <a:rPr lang="en-US" sz="2400" dirty="0" smtClean="0"/>
              <a:t>Unfortunately this implies a very weak coupling to other stuff:</a:t>
            </a:r>
            <a:br>
              <a:rPr lang="en-US" sz="2400" dirty="0" smtClean="0"/>
            </a:br>
            <a:r>
              <a:rPr lang="en-US" sz="2400" dirty="0" smtClean="0">
                <a:cs typeface="Arial" pitchFamily="34" charset="0"/>
              </a:rPr>
              <a:t>10</a:t>
            </a:r>
            <a:r>
              <a:rPr lang="en-US" sz="2400" baseline="30000" dirty="0" smtClean="0">
                <a:cs typeface="Arial" pitchFamily="34" charset="0"/>
              </a:rPr>
              <a:t>9</a:t>
            </a:r>
            <a:r>
              <a:rPr lang="en-US" sz="2400" dirty="0" smtClean="0">
                <a:cs typeface="Arial" pitchFamily="34" charset="0"/>
              </a:rPr>
              <a:t>GeV &lt; </a:t>
            </a:r>
            <a:r>
              <a:rPr lang="en-US" sz="2400" dirty="0" err="1" smtClean="0">
                <a:cs typeface="Arial" pitchFamily="34" charset="0"/>
              </a:rPr>
              <a:t>f</a:t>
            </a:r>
            <a:r>
              <a:rPr lang="en-US" sz="2400" baseline="-25000" dirty="0" err="1" smtClean="0">
                <a:cs typeface="Arial" pitchFamily="34" charset="0"/>
              </a:rPr>
              <a:t>a</a:t>
            </a:r>
            <a:r>
              <a:rPr lang="en-US" sz="2400" dirty="0" smtClean="0">
                <a:cs typeface="Arial" pitchFamily="34" charset="0"/>
              </a:rPr>
              <a:t> &lt; 10</a:t>
            </a:r>
            <a:r>
              <a:rPr lang="en-US" sz="2400" baseline="30000" dirty="0" smtClean="0">
                <a:cs typeface="Arial" pitchFamily="34" charset="0"/>
              </a:rPr>
              <a:t>12</a:t>
            </a:r>
            <a:r>
              <a:rPr lang="en-US" sz="2400" dirty="0" smtClean="0">
                <a:cs typeface="Arial" pitchFamily="34" charset="0"/>
              </a:rPr>
              <a:t>GeV, </a:t>
            </a:r>
            <a:r>
              <a:rPr lang="en-US" sz="2400" dirty="0" smtClean="0">
                <a:solidFill>
                  <a:srgbClr val="00A5EB"/>
                </a:solidFill>
                <a:cs typeface="Arial" pitchFamily="34" charset="0"/>
              </a:rPr>
              <a:t>compare electroweak scale of O(100 </a:t>
            </a:r>
            <a:r>
              <a:rPr lang="en-US" sz="2400" dirty="0" err="1" smtClean="0">
                <a:solidFill>
                  <a:srgbClr val="00A5EB"/>
                </a:solidFill>
                <a:cs typeface="Arial" pitchFamily="34" charset="0"/>
              </a:rPr>
              <a:t>GeV</a:t>
            </a:r>
            <a:r>
              <a:rPr lang="en-US" sz="2400" dirty="0" smtClean="0">
                <a:solidFill>
                  <a:srgbClr val="00A5EB"/>
                </a:solidFill>
                <a:cs typeface="Arial" pitchFamily="34" charset="0"/>
              </a:rPr>
              <a:t>)!</a:t>
            </a:r>
            <a:r>
              <a:rPr lang="en-US" sz="2400" dirty="0" smtClean="0">
                <a:cs typeface="Arial" pitchFamily="34" charset="0"/>
              </a:rPr>
              <a:t/>
            </a:r>
            <a:br>
              <a:rPr lang="en-US" sz="2400" dirty="0" smtClean="0">
                <a:cs typeface="Arial" pitchFamily="34" charset="0"/>
              </a:rPr>
            </a:br>
            <a:r>
              <a:rPr lang="en-US" sz="2400" dirty="0" smtClean="0">
                <a:cs typeface="Arial" pitchFamily="34" charset="0"/>
              </a:rPr>
              <a:t>10</a:t>
            </a:r>
            <a:r>
              <a:rPr lang="en-US" sz="2400" baseline="30000" dirty="0" smtClean="0">
                <a:cs typeface="Arial" pitchFamily="34" charset="0"/>
              </a:rPr>
              <a:t>-14 </a:t>
            </a:r>
            <a:r>
              <a:rPr lang="en-US" sz="2400" dirty="0" smtClean="0">
                <a:cs typeface="Arial" pitchFamily="34" charset="0"/>
              </a:rPr>
              <a:t>GeV</a:t>
            </a:r>
            <a:r>
              <a:rPr lang="en-US" sz="2400" baseline="30000" dirty="0" smtClean="0">
                <a:cs typeface="Arial" pitchFamily="34" charset="0"/>
              </a:rPr>
              <a:t>-1</a:t>
            </a:r>
            <a:r>
              <a:rPr lang="en-US" sz="2400" dirty="0" smtClean="0">
                <a:cs typeface="Arial" pitchFamily="34" charset="0"/>
              </a:rPr>
              <a:t> &lt; </a:t>
            </a:r>
            <a:r>
              <a:rPr lang="en-US" sz="2400" dirty="0" err="1" smtClean="0">
                <a:cs typeface="Arial" pitchFamily="34" charset="0"/>
              </a:rPr>
              <a:t>g</a:t>
            </a:r>
            <a:r>
              <a:rPr lang="en-US" sz="2400" baseline="-25000" dirty="0" err="1" smtClean="0">
                <a:cs typeface="Arial" pitchFamily="34" charset="0"/>
              </a:rPr>
              <a:t>a</a:t>
            </a:r>
            <a:r>
              <a:rPr lang="en-US" sz="2400" baseline="-25000" dirty="0" smtClean="0">
                <a:cs typeface="Arial" pitchFamily="34" charset="0"/>
                <a:sym typeface="Symbol" pitchFamily="18" charset="2"/>
              </a:rPr>
              <a:t></a:t>
            </a:r>
            <a:r>
              <a:rPr lang="en-US" sz="2400" dirty="0" smtClean="0">
                <a:cs typeface="Arial" pitchFamily="34" charset="0"/>
                <a:sym typeface="Symbol" pitchFamily="18" charset="2"/>
              </a:rPr>
              <a:t> &lt; </a:t>
            </a:r>
            <a:r>
              <a:rPr lang="en-US" sz="2400" dirty="0" smtClean="0">
                <a:cs typeface="Arial" pitchFamily="34" charset="0"/>
              </a:rPr>
              <a:t>10</a:t>
            </a:r>
            <a:r>
              <a:rPr lang="en-US" sz="2400" baseline="30000" dirty="0" smtClean="0">
                <a:cs typeface="Arial" pitchFamily="34" charset="0"/>
              </a:rPr>
              <a:t>-12 </a:t>
            </a:r>
            <a:r>
              <a:rPr lang="en-US" sz="2400" dirty="0" smtClean="0">
                <a:cs typeface="Arial" pitchFamily="34" charset="0"/>
              </a:rPr>
              <a:t>GeV</a:t>
            </a:r>
            <a:r>
              <a:rPr lang="en-US" sz="2400" baseline="30000" dirty="0" smtClean="0">
                <a:cs typeface="Arial" pitchFamily="34" charset="0"/>
              </a:rPr>
              <a:t>-1</a:t>
            </a:r>
            <a:r>
              <a:rPr lang="en-US" sz="2400" dirty="0" smtClean="0">
                <a:cs typeface="Arial" pitchFamily="34" charset="0"/>
              </a:rPr>
              <a:t>.</a:t>
            </a:r>
          </a:p>
          <a:p>
            <a:pPr algn="just">
              <a:lnSpc>
                <a:spcPct val="90000"/>
              </a:lnSpc>
              <a:buFont typeface="Wingdings" pitchFamily="2" charset="2"/>
              <a:buNone/>
              <a:defRPr/>
            </a:pPr>
            <a:endParaRPr lang="en-US" sz="1050" dirty="0" smtClean="0">
              <a:cs typeface="Arial" pitchFamily="34" charset="0"/>
            </a:endParaRPr>
          </a:p>
          <a:p>
            <a:pPr algn="just">
              <a:lnSpc>
                <a:spcPct val="90000"/>
              </a:lnSpc>
              <a:defRPr/>
            </a:pPr>
            <a:r>
              <a:rPr lang="en-US" sz="2400" dirty="0" smtClean="0">
                <a:cs typeface="Arial" pitchFamily="34" charset="0"/>
              </a:rPr>
              <a:t>How to search for such an </a:t>
            </a:r>
            <a:r>
              <a:rPr lang="en-US" sz="2400" b="1" dirty="0" smtClean="0">
                <a:solidFill>
                  <a:srgbClr val="C00000"/>
                </a:solidFill>
                <a:cs typeface="Arial" pitchFamily="34" charset="0"/>
              </a:rPr>
              <a:t>“invisible” axion</a:t>
            </a:r>
            <a:r>
              <a:rPr lang="en-US" sz="2400" dirty="0" smtClean="0">
                <a:cs typeface="Arial" pitchFamily="34" charset="0"/>
              </a:rPr>
              <a:t>?</a:t>
            </a:r>
            <a:endParaRPr lang="en-US" sz="2400" i="1" dirty="0" smtClean="0"/>
          </a:p>
        </p:txBody>
      </p:sp>
      <p:sp>
        <p:nvSpPr>
          <p:cNvPr id="76804" name="Rectangle 3"/>
          <p:cNvSpPr>
            <a:spLocks noChangeArrowheads="1"/>
          </p:cNvSpPr>
          <p:nvPr/>
        </p:nvSpPr>
        <p:spPr bwMode="auto">
          <a:xfrm>
            <a:off x="152400" y="5181600"/>
            <a:ext cx="8915400" cy="708025"/>
          </a:xfrm>
          <a:prstGeom prst="rect">
            <a:avLst/>
          </a:prstGeom>
          <a:noFill/>
          <a:ln w="9525">
            <a:solidFill>
              <a:srgbClr val="C00000"/>
            </a:solidFill>
            <a:miter lim="800000"/>
            <a:headEnd/>
            <a:tailEnd/>
          </a:ln>
        </p:spPr>
        <p:txBody>
          <a:bodyPr>
            <a:spAutoFit/>
          </a:bodyPr>
          <a:lstStyle/>
          <a:p>
            <a:pPr algn="just"/>
            <a:r>
              <a:rPr lang="en-US">
                <a:solidFill>
                  <a:srgbClr val="C00000"/>
                </a:solidFill>
                <a:cs typeface="Arial" pitchFamily="34" charset="0"/>
              </a:rPr>
              <a:t>This reminds on the history of the “undetectable“ neutrino postulated by Pauli in 1930 and discovered more than 20 years later.</a:t>
            </a:r>
            <a:endParaRPr lang="en-GB"/>
          </a:p>
        </p:txBody>
      </p:sp>
      <p:sp>
        <p:nvSpPr>
          <p:cNvPr id="76805" name="TextBox 4"/>
          <p:cNvSpPr txBox="1">
            <a:spLocks noChangeArrowheads="1"/>
          </p:cNvSpPr>
          <p:nvPr/>
        </p:nvSpPr>
        <p:spPr bwMode="auto">
          <a:xfrm>
            <a:off x="76200" y="6477000"/>
            <a:ext cx="2425700" cy="369888"/>
          </a:xfrm>
          <a:prstGeom prst="rect">
            <a:avLst/>
          </a:prstGeom>
          <a:noFill/>
          <a:ln w="9525">
            <a:noFill/>
            <a:miter lim="800000"/>
            <a:headEnd/>
            <a:tailEnd/>
          </a:ln>
        </p:spPr>
        <p:txBody>
          <a:bodyPr wrap="none">
            <a:spAutoFit/>
          </a:bodyPr>
          <a:lstStyle/>
          <a:p>
            <a:r>
              <a:rPr lang="en-GB" sz="1800" b="0"/>
              <a:t>Axel Lindner / DESY</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219200" y="1430338"/>
            <a:ext cx="5791200" cy="1098550"/>
          </a:xfrm>
          <a:prstGeom prst="rect">
            <a:avLst/>
          </a:prstGeom>
          <a:noFill/>
          <a:ln w="9525" algn="ctr">
            <a:solidFill>
              <a:srgbClr val="C00000"/>
            </a:solidFill>
            <a:miter lim="800000"/>
            <a:headEnd/>
            <a:tailEnd/>
          </a:ln>
        </p:spPr>
      </p:pic>
      <p:sp>
        <p:nvSpPr>
          <p:cNvPr id="77827" name="TextBox 3"/>
          <p:cNvSpPr txBox="1">
            <a:spLocks noChangeArrowheads="1"/>
          </p:cNvSpPr>
          <p:nvPr/>
        </p:nvSpPr>
        <p:spPr bwMode="auto">
          <a:xfrm>
            <a:off x="76200" y="76200"/>
            <a:ext cx="3106738" cy="461963"/>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Axion’s radiative decay</a:t>
            </a:r>
          </a:p>
        </p:txBody>
      </p:sp>
      <p:grpSp>
        <p:nvGrpSpPr>
          <p:cNvPr id="2" name="Group 13"/>
          <p:cNvGrpSpPr>
            <a:grpSpLocks/>
          </p:cNvGrpSpPr>
          <p:nvPr/>
        </p:nvGrpSpPr>
        <p:grpSpPr bwMode="auto">
          <a:xfrm>
            <a:off x="2286000" y="3352800"/>
            <a:ext cx="6562725" cy="2235200"/>
            <a:chOff x="2590800" y="3352800"/>
            <a:chExt cx="6562048" cy="2234863"/>
          </a:xfrm>
        </p:grpSpPr>
        <p:grpSp>
          <p:nvGrpSpPr>
            <p:cNvPr id="3" name="Group 11"/>
            <p:cNvGrpSpPr>
              <a:grpSpLocks/>
            </p:cNvGrpSpPr>
            <p:nvPr/>
          </p:nvGrpSpPr>
          <p:grpSpPr bwMode="auto">
            <a:xfrm>
              <a:off x="2590800" y="3352800"/>
              <a:ext cx="6402971" cy="2234863"/>
              <a:chOff x="2590800" y="3352800"/>
              <a:chExt cx="6402971" cy="2234863"/>
            </a:xfrm>
          </p:grpSpPr>
          <p:sp>
            <p:nvSpPr>
              <p:cNvPr id="77832" name="TextBox 4"/>
              <p:cNvSpPr txBox="1">
                <a:spLocks noChangeArrowheads="1"/>
              </p:cNvSpPr>
              <p:nvPr/>
            </p:nvSpPr>
            <p:spPr bwMode="auto">
              <a:xfrm>
                <a:off x="6292851" y="3352800"/>
                <a:ext cx="1936749" cy="461665"/>
              </a:xfrm>
              <a:prstGeom prst="rect">
                <a:avLst/>
              </a:prstGeom>
              <a:noFill/>
              <a:ln w="9525">
                <a:noFill/>
                <a:miter lim="800000"/>
                <a:headEnd/>
                <a:tailEnd/>
              </a:ln>
            </p:spPr>
            <p:txBody>
              <a:bodyPr wrap="none">
                <a:spAutoFit/>
              </a:bodyPr>
              <a:lstStyle/>
              <a:p>
                <a:r>
                  <a:rPr lang="en-GB" sz="2400" b="0"/>
                  <a:t>inside</a:t>
                </a:r>
                <a:r>
                  <a:rPr lang="en-GB" sz="2400"/>
                  <a:t> </a:t>
                </a:r>
                <a:r>
                  <a:rPr lang="en-GB"/>
                  <a:t> E / B</a:t>
                </a:r>
              </a:p>
            </p:txBody>
          </p:sp>
          <p:grpSp>
            <p:nvGrpSpPr>
              <p:cNvPr id="4" name="Group 10"/>
              <p:cNvGrpSpPr>
                <a:grpSpLocks/>
              </p:cNvGrpSpPr>
              <p:nvPr/>
            </p:nvGrpSpPr>
            <p:grpSpPr bwMode="auto">
              <a:xfrm>
                <a:off x="2590800" y="3352800"/>
                <a:ext cx="6402971" cy="2234863"/>
                <a:chOff x="2590800" y="3352800"/>
                <a:chExt cx="6402971" cy="2234863"/>
              </a:xfrm>
            </p:grpSpPr>
            <p:sp>
              <p:nvSpPr>
                <p:cNvPr id="77834" name="TextBox 3"/>
                <p:cNvSpPr txBox="1">
                  <a:spLocks noChangeArrowheads="1"/>
                </p:cNvSpPr>
                <p:nvPr/>
              </p:nvSpPr>
              <p:spPr bwMode="auto">
                <a:xfrm>
                  <a:off x="2590800" y="3352800"/>
                  <a:ext cx="3642344" cy="461665"/>
                </a:xfrm>
                <a:prstGeom prst="rect">
                  <a:avLst/>
                </a:prstGeom>
                <a:solidFill>
                  <a:srgbClr val="FFFFFF"/>
                </a:solidFill>
                <a:ln w="9525">
                  <a:noFill/>
                  <a:miter lim="800000"/>
                  <a:headEnd/>
                  <a:tailEnd/>
                </a:ln>
              </p:spPr>
              <p:txBody>
                <a:bodyPr wrap="none">
                  <a:spAutoFit/>
                </a:bodyPr>
                <a:lstStyle/>
                <a:p>
                  <a:r>
                    <a:rPr lang="en-GB" sz="2400">
                      <a:solidFill>
                        <a:srgbClr val="0000FF"/>
                      </a:solidFill>
                    </a:rPr>
                    <a:t>... “force” it to decay!</a:t>
                  </a:r>
                </a:p>
              </p:txBody>
            </p:sp>
            <p:grpSp>
              <p:nvGrpSpPr>
                <p:cNvPr id="5" name="Group 9"/>
                <p:cNvGrpSpPr>
                  <a:grpSpLocks/>
                </p:cNvGrpSpPr>
                <p:nvPr/>
              </p:nvGrpSpPr>
              <p:grpSpPr bwMode="auto">
                <a:xfrm>
                  <a:off x="3693922" y="3815258"/>
                  <a:ext cx="5299849" cy="1772405"/>
                  <a:chOff x="3693922" y="3815258"/>
                  <a:chExt cx="5299849" cy="1772405"/>
                </a:xfrm>
              </p:grpSpPr>
              <p:sp>
                <p:nvSpPr>
                  <p:cNvPr id="77836" name="TextBox 6"/>
                  <p:cNvSpPr txBox="1">
                    <a:spLocks noChangeArrowheads="1"/>
                  </p:cNvSpPr>
                  <p:nvPr/>
                </p:nvSpPr>
                <p:spPr bwMode="auto">
                  <a:xfrm>
                    <a:off x="3693922" y="4572000"/>
                    <a:ext cx="5299849" cy="1015663"/>
                  </a:xfrm>
                  <a:prstGeom prst="rect">
                    <a:avLst/>
                  </a:prstGeom>
                  <a:noFill/>
                  <a:ln w="28575">
                    <a:solidFill>
                      <a:srgbClr val="0000FF"/>
                    </a:solidFill>
                    <a:miter lim="800000"/>
                    <a:headEnd/>
                    <a:tailEnd/>
                  </a:ln>
                </p:spPr>
                <p:txBody>
                  <a:bodyPr wrap="none">
                    <a:spAutoFit/>
                  </a:bodyPr>
                  <a:lstStyle/>
                  <a:p>
                    <a:pPr>
                      <a:buFontTx/>
                      <a:buChar char="-"/>
                    </a:pPr>
                    <a:r>
                      <a:rPr lang="en-GB"/>
                      <a:t> in ~all present experiments</a:t>
                    </a:r>
                  </a:p>
                  <a:p>
                    <a:endParaRPr lang="en-GB"/>
                  </a:p>
                  <a:p>
                    <a:pPr>
                      <a:buFontTx/>
                      <a:buChar char="-"/>
                    </a:pPr>
                    <a:r>
                      <a:rPr lang="en-GB"/>
                      <a:t> in nature?  ... Sun, ..., outer Space? </a:t>
                    </a:r>
                  </a:p>
                </p:txBody>
              </p:sp>
              <p:cxnSp>
                <p:nvCxnSpPr>
                  <p:cNvPr id="77837" name="Straight Arrow Connector 8"/>
                  <p:cNvCxnSpPr>
                    <a:cxnSpLocks noChangeShapeType="1"/>
                  </p:cNvCxnSpPr>
                  <p:nvPr/>
                </p:nvCxnSpPr>
                <p:spPr bwMode="auto">
                  <a:xfrm rot="5400000">
                    <a:off x="3888433" y="4193232"/>
                    <a:ext cx="757535" cy="1588"/>
                  </a:xfrm>
                  <a:prstGeom prst="straightConnector1">
                    <a:avLst/>
                  </a:prstGeom>
                  <a:noFill/>
                  <a:ln w="76200" algn="ctr">
                    <a:solidFill>
                      <a:srgbClr val="C00000"/>
                    </a:solidFill>
                    <a:round/>
                    <a:headEnd/>
                    <a:tailEnd type="arrow" w="med" len="med"/>
                  </a:ln>
                </p:spPr>
              </p:cxnSp>
            </p:grpSp>
          </p:grpSp>
        </p:grpSp>
        <p:sp>
          <p:nvSpPr>
            <p:cNvPr id="77831" name="TextBox 12"/>
            <p:cNvSpPr txBox="1">
              <a:spLocks noChangeArrowheads="1"/>
            </p:cNvSpPr>
            <p:nvPr/>
          </p:nvSpPr>
          <p:spPr bwMode="auto">
            <a:xfrm>
              <a:off x="6629400" y="3886200"/>
              <a:ext cx="2523448" cy="400110"/>
            </a:xfrm>
            <a:prstGeom prst="rect">
              <a:avLst/>
            </a:prstGeom>
            <a:noFill/>
            <a:ln w="9525">
              <a:noFill/>
              <a:miter lim="800000"/>
              <a:headEnd/>
              <a:tailEnd/>
            </a:ln>
          </p:spPr>
          <p:txBody>
            <a:bodyPr wrap="none">
              <a:spAutoFit/>
            </a:bodyPr>
            <a:lstStyle/>
            <a:p>
              <a:r>
                <a:rPr lang="en-GB">
                  <a:sym typeface="Wingdings" pitchFamily="2" charset="2"/>
                </a:rPr>
                <a:t> </a:t>
              </a:r>
              <a:r>
                <a:rPr lang="en-GB"/>
                <a:t>See J. Redondo</a:t>
              </a:r>
            </a:p>
          </p:txBody>
        </p:sp>
      </p:grpSp>
      <p:sp>
        <p:nvSpPr>
          <p:cNvPr id="77829" name="TextBox 9"/>
          <p:cNvSpPr txBox="1">
            <a:spLocks noChangeArrowheads="1"/>
          </p:cNvSpPr>
          <p:nvPr/>
        </p:nvSpPr>
        <p:spPr bwMode="auto">
          <a:xfrm>
            <a:off x="3963988" y="152400"/>
            <a:ext cx="3405187" cy="400050"/>
          </a:xfrm>
          <a:prstGeom prst="rect">
            <a:avLst/>
          </a:prstGeom>
          <a:noFill/>
          <a:ln w="9525">
            <a:noFill/>
            <a:miter lim="800000"/>
            <a:headEnd/>
            <a:tailEnd/>
          </a:ln>
        </p:spPr>
        <p:txBody>
          <a:bodyPr wrap="none">
            <a:spAutoFit/>
          </a:bodyPr>
          <a:lstStyle/>
          <a:p>
            <a:r>
              <a:rPr lang="en-GB">
                <a:solidFill>
                  <a:srgbClr val="C00000"/>
                </a:solidFill>
                <a:sym typeface="Wingdings" pitchFamily="2" charset="2"/>
              </a:rPr>
              <a:t></a:t>
            </a:r>
            <a:r>
              <a:rPr lang="en-GB">
                <a:sym typeface="Wingdings" pitchFamily="2" charset="2"/>
              </a:rPr>
              <a:t> </a:t>
            </a:r>
            <a:r>
              <a:rPr lang="en-GB"/>
              <a:t>a quasi stable particle!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76200"/>
            <a:ext cx="3886200" cy="457200"/>
          </a:xfrm>
          <a:solidFill>
            <a:srgbClr val="FFFF00"/>
          </a:solidFill>
        </p:spPr>
        <p:txBody>
          <a:bodyPr tIns="46038" bIns="46038">
            <a:normAutofit fontScale="90000"/>
          </a:bodyPr>
          <a:lstStyle/>
          <a:p>
            <a:pPr eaLnBrk="1" hangingPunct="1"/>
            <a:r>
              <a:rPr lang="en-US" sz="2400" b="1" i="0" smtClean="0">
                <a:solidFill>
                  <a:srgbClr val="0000CC"/>
                </a:solidFill>
                <a:latin typeface="Calibri" pitchFamily="34" charset="0"/>
              </a:rPr>
              <a:t>The Primakoff Effect     </a:t>
            </a:r>
            <a:r>
              <a:rPr lang="en-US" sz="2400" b="1" i="0" smtClean="0">
                <a:solidFill>
                  <a:srgbClr val="C00000"/>
                </a:solidFill>
                <a:latin typeface="Calibri" pitchFamily="34" charset="0"/>
              </a:rPr>
              <a:t>1951</a:t>
            </a:r>
          </a:p>
        </p:txBody>
      </p:sp>
      <p:pic>
        <p:nvPicPr>
          <p:cNvPr id="78851" name="Picture 3" descr="Primakoff"/>
          <p:cNvPicPr>
            <a:picLocks noChangeAspect="1" noChangeArrowheads="1"/>
          </p:cNvPicPr>
          <p:nvPr/>
        </p:nvPicPr>
        <p:blipFill>
          <a:blip r:embed="rId3" cstate="print"/>
          <a:srcRect/>
          <a:stretch>
            <a:fillRect/>
          </a:stretch>
        </p:blipFill>
        <p:spPr bwMode="auto">
          <a:xfrm>
            <a:off x="6553200" y="304800"/>
            <a:ext cx="2401888" cy="3492500"/>
          </a:xfrm>
          <a:prstGeom prst="rect">
            <a:avLst/>
          </a:prstGeom>
          <a:noFill/>
          <a:ln w="9525">
            <a:noFill/>
            <a:miter lim="800000"/>
            <a:headEnd/>
            <a:tailEnd/>
          </a:ln>
        </p:spPr>
      </p:pic>
      <p:grpSp>
        <p:nvGrpSpPr>
          <p:cNvPr id="2" name="Group 5"/>
          <p:cNvGrpSpPr>
            <a:grpSpLocks/>
          </p:cNvGrpSpPr>
          <p:nvPr/>
        </p:nvGrpSpPr>
        <p:grpSpPr bwMode="auto">
          <a:xfrm>
            <a:off x="5562600" y="4508500"/>
            <a:ext cx="3429000" cy="2439988"/>
            <a:chOff x="1296" y="1968"/>
            <a:chExt cx="3168" cy="2253"/>
          </a:xfrm>
        </p:grpSpPr>
        <p:grpSp>
          <p:nvGrpSpPr>
            <p:cNvPr id="3" name="Group 6"/>
            <p:cNvGrpSpPr>
              <a:grpSpLocks/>
            </p:cNvGrpSpPr>
            <p:nvPr/>
          </p:nvGrpSpPr>
          <p:grpSpPr bwMode="auto">
            <a:xfrm>
              <a:off x="1296" y="1968"/>
              <a:ext cx="3168" cy="2253"/>
              <a:chOff x="1392" y="2267"/>
              <a:chExt cx="3072" cy="2185"/>
            </a:xfrm>
          </p:grpSpPr>
          <p:grpSp>
            <p:nvGrpSpPr>
              <p:cNvPr id="4" name="Group 7"/>
              <p:cNvGrpSpPr>
                <a:grpSpLocks/>
              </p:cNvGrpSpPr>
              <p:nvPr/>
            </p:nvGrpSpPr>
            <p:grpSpPr bwMode="auto">
              <a:xfrm>
                <a:off x="1392" y="2334"/>
                <a:ext cx="2967" cy="1767"/>
                <a:chOff x="1392" y="2334"/>
                <a:chExt cx="2967" cy="1767"/>
              </a:xfrm>
            </p:grpSpPr>
            <p:sp>
              <p:nvSpPr>
                <p:cNvPr id="78874" name="Rectangle 8"/>
                <p:cNvSpPr>
                  <a:spLocks noChangeArrowheads="1"/>
                </p:cNvSpPr>
                <p:nvPr/>
              </p:nvSpPr>
              <p:spPr bwMode="auto">
                <a:xfrm>
                  <a:off x="1392" y="2334"/>
                  <a:ext cx="2967" cy="1767"/>
                </a:xfrm>
                <a:prstGeom prst="rect">
                  <a:avLst/>
                </a:prstGeom>
                <a:solidFill>
                  <a:srgbClr val="FFFFFF"/>
                </a:solidFill>
                <a:ln w="9525">
                  <a:noFill/>
                  <a:miter lim="800000"/>
                  <a:headEnd/>
                  <a:tailEnd/>
                </a:ln>
              </p:spPr>
              <p:txBody>
                <a:bodyPr wrap="none" anchor="ctr"/>
                <a:lstStyle/>
                <a:p>
                  <a:pPr algn="ctr"/>
                  <a:endParaRPr lang="el-GR" sz="1800" b="0">
                    <a:solidFill>
                      <a:schemeClr val="bg1"/>
                    </a:solidFill>
                  </a:endParaRPr>
                </a:p>
              </p:txBody>
            </p:sp>
            <p:sp>
              <p:nvSpPr>
                <p:cNvPr id="78875" name="Line 9"/>
                <p:cNvSpPr>
                  <a:spLocks noChangeShapeType="1"/>
                </p:cNvSpPr>
                <p:nvPr/>
              </p:nvSpPr>
              <p:spPr bwMode="auto">
                <a:xfrm>
                  <a:off x="1962" y="2620"/>
                  <a:ext cx="1036" cy="0"/>
                </a:xfrm>
                <a:prstGeom prst="line">
                  <a:avLst/>
                </a:prstGeom>
                <a:noFill/>
                <a:ln w="57150">
                  <a:solidFill>
                    <a:srgbClr val="006600"/>
                  </a:solidFill>
                  <a:prstDash val="lgDash"/>
                  <a:round/>
                  <a:headEnd/>
                  <a:tailEnd/>
                </a:ln>
              </p:spPr>
              <p:txBody>
                <a:bodyPr/>
                <a:lstStyle/>
                <a:p>
                  <a:endParaRPr lang="en-GB"/>
                </a:p>
              </p:txBody>
            </p:sp>
          </p:grpSp>
          <p:grpSp>
            <p:nvGrpSpPr>
              <p:cNvPr id="5" name="Group 10"/>
              <p:cNvGrpSpPr>
                <a:grpSpLocks/>
              </p:cNvGrpSpPr>
              <p:nvPr/>
            </p:nvGrpSpPr>
            <p:grpSpPr bwMode="auto">
              <a:xfrm>
                <a:off x="1593" y="2267"/>
                <a:ext cx="2871" cy="2185"/>
                <a:chOff x="1593" y="2267"/>
                <a:chExt cx="2871" cy="2185"/>
              </a:xfrm>
            </p:grpSpPr>
            <p:pic>
              <p:nvPicPr>
                <p:cNvPr id="78864" name="Picture 11"/>
                <p:cNvPicPr>
                  <a:picLocks noChangeAspect="1" noChangeArrowheads="1"/>
                </p:cNvPicPr>
                <p:nvPr/>
              </p:nvPicPr>
              <p:blipFill>
                <a:blip r:embed="rId4" cstate="print"/>
                <a:srcRect r="90198" b="74399"/>
                <a:stretch>
                  <a:fillRect/>
                </a:stretch>
              </p:blipFill>
              <p:spPr bwMode="auto">
                <a:xfrm>
                  <a:off x="1593" y="2337"/>
                  <a:ext cx="299" cy="400"/>
                </a:xfrm>
                <a:prstGeom prst="rect">
                  <a:avLst/>
                </a:prstGeom>
                <a:noFill/>
                <a:ln w="9525">
                  <a:noFill/>
                  <a:miter lim="800000"/>
                  <a:headEnd/>
                  <a:tailEnd/>
                </a:ln>
              </p:spPr>
            </p:pic>
            <p:grpSp>
              <p:nvGrpSpPr>
                <p:cNvPr id="6" name="Group 12"/>
                <p:cNvGrpSpPr>
                  <a:grpSpLocks/>
                </p:cNvGrpSpPr>
                <p:nvPr/>
              </p:nvGrpSpPr>
              <p:grpSpPr bwMode="auto">
                <a:xfrm>
                  <a:off x="2784" y="2267"/>
                  <a:ext cx="1680" cy="2185"/>
                  <a:chOff x="2784" y="2267"/>
                  <a:chExt cx="1680" cy="2185"/>
                </a:xfrm>
              </p:grpSpPr>
              <p:grpSp>
                <p:nvGrpSpPr>
                  <p:cNvPr id="7" name="Group 13"/>
                  <p:cNvGrpSpPr>
                    <a:grpSpLocks/>
                  </p:cNvGrpSpPr>
                  <p:nvPr/>
                </p:nvGrpSpPr>
                <p:grpSpPr bwMode="auto">
                  <a:xfrm>
                    <a:off x="3054" y="2267"/>
                    <a:ext cx="1410" cy="738"/>
                    <a:chOff x="2642" y="965"/>
                    <a:chExt cx="1916" cy="1002"/>
                  </a:xfrm>
                </p:grpSpPr>
                <p:sp>
                  <p:nvSpPr>
                    <p:cNvPr id="78872" name="Text Box 14"/>
                    <p:cNvSpPr txBox="1">
                      <a:spLocks noChangeArrowheads="1"/>
                    </p:cNvSpPr>
                    <p:nvPr/>
                  </p:nvSpPr>
                  <p:spPr bwMode="auto">
                    <a:xfrm>
                      <a:off x="4080" y="965"/>
                      <a:ext cx="478" cy="1002"/>
                    </a:xfrm>
                    <a:prstGeom prst="rect">
                      <a:avLst/>
                    </a:prstGeom>
                    <a:noFill/>
                    <a:ln w="9525">
                      <a:noFill/>
                      <a:miter lim="800000"/>
                      <a:headEnd/>
                      <a:tailEnd/>
                    </a:ln>
                  </p:spPr>
                  <p:txBody>
                    <a:bodyPr>
                      <a:spAutoFit/>
                    </a:bodyPr>
                    <a:lstStyle/>
                    <a:p>
                      <a:pPr>
                        <a:spcBef>
                          <a:spcPct val="50000"/>
                        </a:spcBef>
                      </a:pPr>
                      <a:r>
                        <a:rPr lang="en-US" sz="4800">
                          <a:latin typeface="Symbol" pitchFamily="18" charset="2"/>
                          <a:cs typeface="Arial" pitchFamily="34" charset="0"/>
                        </a:rPr>
                        <a:t>g</a:t>
                      </a:r>
                      <a:endParaRPr lang="el-GR" sz="4800">
                        <a:latin typeface="Symbol" pitchFamily="18" charset="2"/>
                        <a:cs typeface="Arial" pitchFamily="34" charset="0"/>
                      </a:endParaRPr>
                    </a:p>
                  </p:txBody>
                </p:sp>
                <p:sp>
                  <p:nvSpPr>
                    <p:cNvPr id="78873" name="Freeform 15"/>
                    <p:cNvSpPr>
                      <a:spLocks/>
                    </p:cNvSpPr>
                    <p:nvPr/>
                  </p:nvSpPr>
                  <p:spPr bwMode="auto">
                    <a:xfrm rot="10740561" flipH="1">
                      <a:off x="2642" y="1298"/>
                      <a:ext cx="1499" cy="249"/>
                    </a:xfrm>
                    <a:custGeom>
                      <a:avLst/>
                      <a:gdLst>
                        <a:gd name="T0" fmla="*/ 0 w 5163"/>
                        <a:gd name="T1" fmla="*/ 0 h 1912"/>
                        <a:gd name="T2" fmla="*/ 0 w 5163"/>
                        <a:gd name="T3" fmla="*/ 0 h 1912"/>
                        <a:gd name="T4" fmla="*/ 0 w 5163"/>
                        <a:gd name="T5" fmla="*/ 0 h 1912"/>
                        <a:gd name="T6" fmla="*/ 0 w 5163"/>
                        <a:gd name="T7" fmla="*/ 0 h 1912"/>
                        <a:gd name="T8" fmla="*/ 0 w 5163"/>
                        <a:gd name="T9" fmla="*/ 0 h 1912"/>
                        <a:gd name="T10" fmla="*/ 0 w 5163"/>
                        <a:gd name="T11" fmla="*/ 0 h 1912"/>
                        <a:gd name="T12" fmla="*/ 0 w 5163"/>
                        <a:gd name="T13" fmla="*/ 0 h 1912"/>
                        <a:gd name="T14" fmla="*/ 0 w 5163"/>
                        <a:gd name="T15" fmla="*/ 0 h 1912"/>
                        <a:gd name="T16" fmla="*/ 0 w 5163"/>
                        <a:gd name="T17" fmla="*/ 0 h 1912"/>
                        <a:gd name="T18" fmla="*/ 0 w 5163"/>
                        <a:gd name="T19" fmla="*/ 0 h 1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3"/>
                        <a:gd name="T31" fmla="*/ 0 h 1912"/>
                        <a:gd name="T32" fmla="*/ 5163 w 5163"/>
                        <a:gd name="T33" fmla="*/ 1912 h 1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3" h="1912">
                          <a:moveTo>
                            <a:pt x="0" y="669"/>
                          </a:moveTo>
                          <a:cubicBezTo>
                            <a:pt x="191" y="1290"/>
                            <a:pt x="383" y="1912"/>
                            <a:pt x="574" y="1816"/>
                          </a:cubicBezTo>
                          <a:cubicBezTo>
                            <a:pt x="765" y="1720"/>
                            <a:pt x="957" y="95"/>
                            <a:pt x="1148" y="95"/>
                          </a:cubicBezTo>
                          <a:cubicBezTo>
                            <a:pt x="1339" y="95"/>
                            <a:pt x="1530" y="1816"/>
                            <a:pt x="1721" y="1816"/>
                          </a:cubicBezTo>
                          <a:cubicBezTo>
                            <a:pt x="1912" y="1816"/>
                            <a:pt x="2104" y="95"/>
                            <a:pt x="2295" y="95"/>
                          </a:cubicBezTo>
                          <a:cubicBezTo>
                            <a:pt x="2486" y="95"/>
                            <a:pt x="2678" y="1816"/>
                            <a:pt x="2869" y="1816"/>
                          </a:cubicBezTo>
                          <a:cubicBezTo>
                            <a:pt x="3060" y="1816"/>
                            <a:pt x="3251" y="95"/>
                            <a:pt x="3442" y="95"/>
                          </a:cubicBezTo>
                          <a:cubicBezTo>
                            <a:pt x="3633" y="95"/>
                            <a:pt x="3825" y="1816"/>
                            <a:pt x="4016" y="1816"/>
                          </a:cubicBezTo>
                          <a:cubicBezTo>
                            <a:pt x="4207" y="1816"/>
                            <a:pt x="4399" y="190"/>
                            <a:pt x="4590" y="95"/>
                          </a:cubicBezTo>
                          <a:cubicBezTo>
                            <a:pt x="4781" y="0"/>
                            <a:pt x="5068" y="1052"/>
                            <a:pt x="5163" y="1243"/>
                          </a:cubicBezTo>
                        </a:path>
                      </a:pathLst>
                    </a:custGeom>
                    <a:noFill/>
                    <a:ln w="57150">
                      <a:solidFill>
                        <a:srgbClr val="0000FF"/>
                      </a:solidFill>
                      <a:round/>
                      <a:headEnd/>
                      <a:tailEnd/>
                    </a:ln>
                  </p:spPr>
                  <p:txBody>
                    <a:bodyPr/>
                    <a:lstStyle/>
                    <a:p>
                      <a:endParaRPr lang="en-GB"/>
                    </a:p>
                  </p:txBody>
                </p:sp>
              </p:grpSp>
              <p:grpSp>
                <p:nvGrpSpPr>
                  <p:cNvPr id="8" name="Group 16"/>
                  <p:cNvGrpSpPr>
                    <a:grpSpLocks/>
                  </p:cNvGrpSpPr>
                  <p:nvPr/>
                </p:nvGrpSpPr>
                <p:grpSpPr bwMode="auto">
                  <a:xfrm>
                    <a:off x="2784" y="2737"/>
                    <a:ext cx="720" cy="1715"/>
                    <a:chOff x="2784" y="2737"/>
                    <a:chExt cx="720" cy="1715"/>
                  </a:xfrm>
                </p:grpSpPr>
                <p:grpSp>
                  <p:nvGrpSpPr>
                    <p:cNvPr id="9" name="Group 17"/>
                    <p:cNvGrpSpPr>
                      <a:grpSpLocks/>
                    </p:cNvGrpSpPr>
                    <p:nvPr/>
                  </p:nvGrpSpPr>
                  <p:grpSpPr bwMode="auto">
                    <a:xfrm>
                      <a:off x="2784" y="3551"/>
                      <a:ext cx="720" cy="901"/>
                      <a:chOff x="2784" y="3551"/>
                      <a:chExt cx="720" cy="901"/>
                    </a:xfrm>
                  </p:grpSpPr>
                  <p:sp>
                    <p:nvSpPr>
                      <p:cNvPr id="78870" name="Text Box 18"/>
                      <p:cNvSpPr txBox="1">
                        <a:spLocks noChangeArrowheads="1"/>
                      </p:cNvSpPr>
                      <p:nvPr/>
                    </p:nvSpPr>
                    <p:spPr bwMode="auto">
                      <a:xfrm>
                        <a:off x="2784" y="3551"/>
                        <a:ext cx="657" cy="901"/>
                      </a:xfrm>
                      <a:prstGeom prst="rect">
                        <a:avLst/>
                      </a:prstGeom>
                      <a:noFill/>
                      <a:ln w="9525">
                        <a:noFill/>
                        <a:miter lim="800000"/>
                        <a:headEnd/>
                        <a:tailEnd/>
                      </a:ln>
                    </p:spPr>
                    <p:txBody>
                      <a:bodyPr>
                        <a:spAutoFit/>
                      </a:bodyPr>
                      <a:lstStyle/>
                      <a:p>
                        <a:r>
                          <a:rPr lang="en-US" sz="6000" b="0">
                            <a:solidFill>
                              <a:srgbClr val="FF0000"/>
                            </a:solidFill>
                            <a:cs typeface="Arial" pitchFamily="34" charset="0"/>
                          </a:rPr>
                          <a:t>×</a:t>
                        </a:r>
                      </a:p>
                    </p:txBody>
                  </p:sp>
                  <p:sp>
                    <p:nvSpPr>
                      <p:cNvPr id="78871" name="Text Box 19"/>
                      <p:cNvSpPr txBox="1">
                        <a:spLocks noChangeArrowheads="1"/>
                      </p:cNvSpPr>
                      <p:nvPr/>
                    </p:nvSpPr>
                    <p:spPr bwMode="auto">
                      <a:xfrm>
                        <a:off x="3153" y="3646"/>
                        <a:ext cx="351" cy="574"/>
                      </a:xfrm>
                      <a:prstGeom prst="rect">
                        <a:avLst/>
                      </a:prstGeom>
                      <a:noFill/>
                      <a:ln w="9525">
                        <a:noFill/>
                        <a:miter lim="800000"/>
                        <a:headEnd/>
                        <a:tailEnd/>
                      </a:ln>
                    </p:spPr>
                    <p:txBody>
                      <a:bodyPr>
                        <a:spAutoFit/>
                      </a:bodyPr>
                      <a:lstStyle/>
                      <a:p>
                        <a:pPr>
                          <a:spcBef>
                            <a:spcPct val="50000"/>
                          </a:spcBef>
                        </a:pPr>
                        <a:r>
                          <a:rPr lang="en-US" sz="3600">
                            <a:cs typeface="Arial" pitchFamily="34" charset="0"/>
                          </a:rPr>
                          <a:t>B</a:t>
                        </a:r>
                        <a:endParaRPr lang="el-GR" sz="3600">
                          <a:cs typeface="Arial" pitchFamily="34" charset="0"/>
                        </a:endParaRPr>
                      </a:p>
                    </p:txBody>
                  </p:sp>
                </p:grpSp>
                <p:sp>
                  <p:nvSpPr>
                    <p:cNvPr id="78869" name="Freeform 20"/>
                    <p:cNvSpPr>
                      <a:spLocks/>
                    </p:cNvSpPr>
                    <p:nvPr/>
                  </p:nvSpPr>
                  <p:spPr bwMode="auto">
                    <a:xfrm rot="16200000" flipH="1">
                      <a:off x="2466" y="3219"/>
                      <a:ext cx="1103" cy="140"/>
                    </a:xfrm>
                    <a:custGeom>
                      <a:avLst/>
                      <a:gdLst>
                        <a:gd name="T0" fmla="*/ 0 w 5163"/>
                        <a:gd name="T1" fmla="*/ 0 h 1912"/>
                        <a:gd name="T2" fmla="*/ 0 w 5163"/>
                        <a:gd name="T3" fmla="*/ 0 h 1912"/>
                        <a:gd name="T4" fmla="*/ 0 w 5163"/>
                        <a:gd name="T5" fmla="*/ 0 h 1912"/>
                        <a:gd name="T6" fmla="*/ 0 w 5163"/>
                        <a:gd name="T7" fmla="*/ 0 h 1912"/>
                        <a:gd name="T8" fmla="*/ 0 w 5163"/>
                        <a:gd name="T9" fmla="*/ 0 h 1912"/>
                        <a:gd name="T10" fmla="*/ 0 w 5163"/>
                        <a:gd name="T11" fmla="*/ 0 h 1912"/>
                        <a:gd name="T12" fmla="*/ 0 w 5163"/>
                        <a:gd name="T13" fmla="*/ 0 h 1912"/>
                        <a:gd name="T14" fmla="*/ 0 w 5163"/>
                        <a:gd name="T15" fmla="*/ 0 h 1912"/>
                        <a:gd name="T16" fmla="*/ 0 w 5163"/>
                        <a:gd name="T17" fmla="*/ 0 h 1912"/>
                        <a:gd name="T18" fmla="*/ 0 w 5163"/>
                        <a:gd name="T19" fmla="*/ 0 h 19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3"/>
                        <a:gd name="T31" fmla="*/ 0 h 1912"/>
                        <a:gd name="T32" fmla="*/ 5163 w 5163"/>
                        <a:gd name="T33" fmla="*/ 1912 h 19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3" h="1912">
                          <a:moveTo>
                            <a:pt x="0" y="669"/>
                          </a:moveTo>
                          <a:cubicBezTo>
                            <a:pt x="191" y="1290"/>
                            <a:pt x="383" y="1912"/>
                            <a:pt x="574" y="1816"/>
                          </a:cubicBezTo>
                          <a:cubicBezTo>
                            <a:pt x="765" y="1720"/>
                            <a:pt x="957" y="95"/>
                            <a:pt x="1148" y="95"/>
                          </a:cubicBezTo>
                          <a:cubicBezTo>
                            <a:pt x="1339" y="95"/>
                            <a:pt x="1530" y="1816"/>
                            <a:pt x="1721" y="1816"/>
                          </a:cubicBezTo>
                          <a:cubicBezTo>
                            <a:pt x="1912" y="1816"/>
                            <a:pt x="2104" y="95"/>
                            <a:pt x="2295" y="95"/>
                          </a:cubicBezTo>
                          <a:cubicBezTo>
                            <a:pt x="2486" y="95"/>
                            <a:pt x="2678" y="1816"/>
                            <a:pt x="2869" y="1816"/>
                          </a:cubicBezTo>
                          <a:cubicBezTo>
                            <a:pt x="3060" y="1816"/>
                            <a:pt x="3251" y="95"/>
                            <a:pt x="3442" y="95"/>
                          </a:cubicBezTo>
                          <a:cubicBezTo>
                            <a:pt x="3633" y="95"/>
                            <a:pt x="3825" y="1816"/>
                            <a:pt x="4016" y="1816"/>
                          </a:cubicBezTo>
                          <a:cubicBezTo>
                            <a:pt x="4207" y="1816"/>
                            <a:pt x="4399" y="190"/>
                            <a:pt x="4590" y="95"/>
                          </a:cubicBezTo>
                          <a:cubicBezTo>
                            <a:pt x="4781" y="0"/>
                            <a:pt x="5068" y="1052"/>
                            <a:pt x="5163" y="1243"/>
                          </a:cubicBezTo>
                        </a:path>
                      </a:pathLst>
                    </a:custGeom>
                    <a:noFill/>
                    <a:ln w="57150">
                      <a:solidFill>
                        <a:srgbClr val="FF0000"/>
                      </a:solidFill>
                      <a:round/>
                      <a:headEnd/>
                      <a:tailEnd/>
                    </a:ln>
                  </p:spPr>
                  <p:txBody>
                    <a:bodyPr/>
                    <a:lstStyle/>
                    <a:p>
                      <a:endParaRPr lang="en-GB"/>
                    </a:p>
                  </p:txBody>
                </p:sp>
              </p:grpSp>
            </p:grpSp>
          </p:grpSp>
        </p:grpSp>
        <p:sp>
          <p:nvSpPr>
            <p:cNvPr id="78861" name="Oval 21"/>
            <p:cNvSpPr>
              <a:spLocks noChangeArrowheads="1"/>
            </p:cNvSpPr>
            <p:nvPr/>
          </p:nvSpPr>
          <p:spPr bwMode="auto">
            <a:xfrm>
              <a:off x="2880" y="2256"/>
              <a:ext cx="198" cy="197"/>
            </a:xfrm>
            <a:prstGeom prst="ellipse">
              <a:avLst/>
            </a:prstGeom>
            <a:solidFill>
              <a:schemeClr val="tx1"/>
            </a:solidFill>
            <a:ln w="9525">
              <a:solidFill>
                <a:schemeClr val="tx1"/>
              </a:solidFill>
              <a:round/>
              <a:headEnd/>
              <a:tailEnd/>
            </a:ln>
          </p:spPr>
          <p:txBody>
            <a:bodyPr wrap="none" anchor="ctr"/>
            <a:lstStyle/>
            <a:p>
              <a:endParaRPr lang="en-GB"/>
            </a:p>
          </p:txBody>
        </p:sp>
      </p:grpSp>
      <p:sp>
        <p:nvSpPr>
          <p:cNvPr id="78853" name="Text Box 23"/>
          <p:cNvSpPr txBox="1">
            <a:spLocks noChangeArrowheads="1"/>
          </p:cNvSpPr>
          <p:nvPr/>
        </p:nvSpPr>
        <p:spPr bwMode="auto">
          <a:xfrm>
            <a:off x="6856413" y="-15875"/>
            <a:ext cx="1677987" cy="396875"/>
          </a:xfrm>
          <a:prstGeom prst="rect">
            <a:avLst/>
          </a:prstGeom>
          <a:noFill/>
          <a:ln w="9525">
            <a:noFill/>
            <a:miter lim="800000"/>
            <a:headEnd/>
            <a:tailEnd/>
          </a:ln>
        </p:spPr>
        <p:txBody>
          <a:bodyPr wrap="none">
            <a:spAutoFit/>
          </a:bodyPr>
          <a:lstStyle/>
          <a:p>
            <a:r>
              <a:rPr lang="en-US"/>
              <a:t>H. Primakoff</a:t>
            </a:r>
          </a:p>
        </p:txBody>
      </p:sp>
      <p:sp>
        <p:nvSpPr>
          <p:cNvPr id="78854" name="Text Box 24"/>
          <p:cNvSpPr txBox="1">
            <a:spLocks noChangeArrowheads="1"/>
          </p:cNvSpPr>
          <p:nvPr/>
        </p:nvSpPr>
        <p:spPr bwMode="auto">
          <a:xfrm>
            <a:off x="273050" y="5534025"/>
            <a:ext cx="4665663" cy="461963"/>
          </a:xfrm>
          <a:prstGeom prst="rect">
            <a:avLst/>
          </a:prstGeom>
          <a:noFill/>
          <a:ln w="28575">
            <a:solidFill>
              <a:srgbClr val="FF0000"/>
            </a:solidFill>
            <a:miter lim="800000"/>
            <a:headEnd/>
            <a:tailEnd/>
          </a:ln>
        </p:spPr>
        <p:txBody>
          <a:bodyPr wrap="none">
            <a:spAutoFit/>
          </a:bodyPr>
          <a:lstStyle/>
          <a:p>
            <a:r>
              <a:rPr lang="en-US" sz="2400">
                <a:solidFill>
                  <a:srgbClr val="C00000"/>
                </a:solidFill>
              </a:rPr>
              <a:t>Behind all present axion work!</a:t>
            </a:r>
          </a:p>
        </p:txBody>
      </p:sp>
      <p:grpSp>
        <p:nvGrpSpPr>
          <p:cNvPr id="10" name="Group 26"/>
          <p:cNvGrpSpPr>
            <a:grpSpLocks/>
          </p:cNvGrpSpPr>
          <p:nvPr/>
        </p:nvGrpSpPr>
        <p:grpSpPr bwMode="auto">
          <a:xfrm>
            <a:off x="152400" y="757238"/>
            <a:ext cx="5338763" cy="4576762"/>
            <a:chOff x="152400" y="757237"/>
            <a:chExt cx="5338763" cy="4576763"/>
          </a:xfrm>
        </p:grpSpPr>
        <p:grpSp>
          <p:nvGrpSpPr>
            <p:cNvPr id="11" name="Group 25"/>
            <p:cNvGrpSpPr>
              <a:grpSpLocks/>
            </p:cNvGrpSpPr>
            <p:nvPr/>
          </p:nvGrpSpPr>
          <p:grpSpPr bwMode="auto">
            <a:xfrm>
              <a:off x="152400" y="757237"/>
              <a:ext cx="4724400" cy="4576763"/>
              <a:chOff x="152400" y="757237"/>
              <a:chExt cx="4724400" cy="4576763"/>
            </a:xfrm>
          </p:grpSpPr>
          <p:pic>
            <p:nvPicPr>
              <p:cNvPr id="78858" name="Picture 4"/>
              <p:cNvPicPr>
                <a:picLocks noChangeArrowheads="1"/>
              </p:cNvPicPr>
              <p:nvPr/>
            </p:nvPicPr>
            <p:blipFill>
              <a:blip r:embed="rId5" cstate="print"/>
              <a:srcRect/>
              <a:stretch>
                <a:fillRect/>
              </a:stretch>
            </p:blipFill>
            <p:spPr bwMode="auto">
              <a:xfrm>
                <a:off x="152400" y="757237"/>
                <a:ext cx="4724400" cy="4576763"/>
              </a:xfrm>
              <a:prstGeom prst="rect">
                <a:avLst/>
              </a:prstGeom>
              <a:noFill/>
              <a:ln w="28575">
                <a:solidFill>
                  <a:srgbClr val="0000CC"/>
                </a:solidFill>
                <a:miter lim="800000"/>
                <a:headEnd/>
                <a:tailEnd/>
              </a:ln>
            </p:spPr>
          </p:pic>
          <p:sp>
            <p:nvSpPr>
              <p:cNvPr id="78859" name="Text Box 10"/>
              <p:cNvSpPr txBox="1">
                <a:spLocks noChangeArrowheads="1"/>
              </p:cNvSpPr>
              <p:nvPr/>
            </p:nvSpPr>
            <p:spPr bwMode="auto">
              <a:xfrm>
                <a:off x="2280070" y="2057400"/>
                <a:ext cx="1072730" cy="523220"/>
              </a:xfrm>
              <a:prstGeom prst="rect">
                <a:avLst/>
              </a:prstGeom>
              <a:solidFill>
                <a:srgbClr val="FFFFFF"/>
              </a:solidFill>
              <a:ln w="9525" algn="ctr">
                <a:noFill/>
                <a:miter lim="800000"/>
                <a:headEnd/>
                <a:tailEnd/>
              </a:ln>
            </p:spPr>
            <p:txBody>
              <a:bodyPr wrap="none">
                <a:spAutoFit/>
              </a:bodyPr>
              <a:lstStyle/>
              <a:p>
                <a:r>
                  <a:rPr lang="en-US" sz="2800">
                    <a:solidFill>
                      <a:srgbClr val="CC0000"/>
                    </a:solidFill>
                  </a:rPr>
                  <a:t>axion</a:t>
                </a:r>
              </a:p>
            </p:txBody>
          </p:sp>
        </p:grpSp>
        <p:sp>
          <p:nvSpPr>
            <p:cNvPr id="78857" name="AutoShape 22"/>
            <p:cNvSpPr>
              <a:spLocks noChangeArrowheads="1"/>
            </p:cNvSpPr>
            <p:nvPr/>
          </p:nvSpPr>
          <p:spPr bwMode="auto">
            <a:xfrm rot="2775483">
              <a:off x="4662488" y="4044950"/>
              <a:ext cx="1139825" cy="517525"/>
            </a:xfrm>
            <a:prstGeom prst="rightArrow">
              <a:avLst>
                <a:gd name="adj1" fmla="val 50000"/>
                <a:gd name="adj2" fmla="val 55061"/>
              </a:avLst>
            </a:prstGeom>
            <a:solidFill>
              <a:srgbClr val="0000CC"/>
            </a:solidFill>
            <a:ln w="38100">
              <a:solidFill>
                <a:srgbClr val="CC0000"/>
              </a:solidFill>
              <a:miter lim="800000"/>
              <a:headEnd/>
              <a:tailEnd/>
            </a:ln>
          </p:spPr>
          <p:txBody>
            <a:bodyPr wrap="none" anchor="ctr"/>
            <a:lstStyle/>
            <a:p>
              <a:endParaRPr lang="en-GB"/>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76200" y="0"/>
            <a:ext cx="9220200" cy="6891338"/>
            <a:chOff x="76200" y="0"/>
            <a:chExt cx="9220200" cy="6891010"/>
          </a:xfrm>
        </p:grpSpPr>
        <p:pic>
          <p:nvPicPr>
            <p:cNvPr id="79875" name="Picture 2"/>
            <p:cNvPicPr>
              <a:picLocks noChangeAspect="1" noChangeArrowheads="1"/>
            </p:cNvPicPr>
            <p:nvPr/>
          </p:nvPicPr>
          <p:blipFill>
            <a:blip r:embed="rId2" cstate="print"/>
            <a:srcRect/>
            <a:stretch>
              <a:fillRect/>
            </a:stretch>
          </p:blipFill>
          <p:spPr bwMode="auto">
            <a:xfrm>
              <a:off x="76200" y="0"/>
              <a:ext cx="6133772" cy="6858000"/>
            </a:xfrm>
            <a:prstGeom prst="rect">
              <a:avLst/>
            </a:prstGeom>
            <a:noFill/>
            <a:ln w="9525" algn="ctr">
              <a:noFill/>
              <a:miter lim="800000"/>
              <a:headEnd/>
              <a:tailEnd/>
            </a:ln>
          </p:spPr>
        </p:pic>
        <p:sp>
          <p:nvSpPr>
            <p:cNvPr id="79876" name="Rectangle 4"/>
            <p:cNvSpPr>
              <a:spLocks noChangeArrowheads="1"/>
            </p:cNvSpPr>
            <p:nvPr/>
          </p:nvSpPr>
          <p:spPr bwMode="auto">
            <a:xfrm>
              <a:off x="6019800" y="6629400"/>
              <a:ext cx="3276600" cy="261610"/>
            </a:xfrm>
            <a:prstGeom prst="rect">
              <a:avLst/>
            </a:prstGeom>
            <a:noFill/>
            <a:ln w="9525">
              <a:noFill/>
              <a:miter lim="800000"/>
              <a:headEnd/>
              <a:tailEnd/>
            </a:ln>
          </p:spPr>
          <p:txBody>
            <a:bodyPr>
              <a:spAutoFit/>
            </a:bodyPr>
            <a:lstStyle/>
            <a:p>
              <a:r>
                <a:rPr lang="en-GB" sz="1100">
                  <a:hlinkClick r:id="rId3"/>
                </a:rPr>
                <a:t>http://prola.aps.org/pdf/PR/v81/i5/p899_1</a:t>
              </a:r>
              <a:r>
                <a:rPr lang="en-GB" sz="1100"/>
                <a:t> </a:t>
              </a: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4521200" y="3121025"/>
          <a:ext cx="101600" cy="177800"/>
        </p:xfrm>
        <a:graphic>
          <a:graphicData uri="http://schemas.openxmlformats.org/presentationml/2006/ole">
            <p:oleObj spid="_x0000_s8194" name="Equation" r:id="rId4" imgW="101600" imgH="177800" progId="Equation.3">
              <p:embed/>
            </p:oleObj>
          </a:graphicData>
        </a:graphic>
      </p:graphicFrame>
      <p:grpSp>
        <p:nvGrpSpPr>
          <p:cNvPr id="2" name="Group 3"/>
          <p:cNvGrpSpPr>
            <a:grpSpLocks/>
          </p:cNvGrpSpPr>
          <p:nvPr/>
        </p:nvGrpSpPr>
        <p:grpSpPr bwMode="auto">
          <a:xfrm>
            <a:off x="2971800" y="1547813"/>
            <a:ext cx="2747963" cy="4481512"/>
            <a:chOff x="1872" y="1104"/>
            <a:chExt cx="1731" cy="2823"/>
          </a:xfrm>
        </p:grpSpPr>
        <p:grpSp>
          <p:nvGrpSpPr>
            <p:cNvPr id="3" name="Group 4"/>
            <p:cNvGrpSpPr>
              <a:grpSpLocks/>
            </p:cNvGrpSpPr>
            <p:nvPr/>
          </p:nvGrpSpPr>
          <p:grpSpPr bwMode="auto">
            <a:xfrm>
              <a:off x="2266" y="1104"/>
              <a:ext cx="1337" cy="2448"/>
              <a:chOff x="2266" y="1104"/>
              <a:chExt cx="1337" cy="2448"/>
            </a:xfrm>
          </p:grpSpPr>
          <p:grpSp>
            <p:nvGrpSpPr>
              <p:cNvPr id="4" name="Group 5"/>
              <p:cNvGrpSpPr>
                <a:grpSpLocks/>
              </p:cNvGrpSpPr>
              <p:nvPr/>
            </p:nvGrpSpPr>
            <p:grpSpPr bwMode="auto">
              <a:xfrm>
                <a:off x="2266" y="1104"/>
                <a:ext cx="1109" cy="2448"/>
                <a:chOff x="1728" y="192"/>
                <a:chExt cx="1109" cy="2448"/>
              </a:xfrm>
            </p:grpSpPr>
            <p:grpSp>
              <p:nvGrpSpPr>
                <p:cNvPr id="5" name="Group 6"/>
                <p:cNvGrpSpPr>
                  <a:grpSpLocks/>
                </p:cNvGrpSpPr>
                <p:nvPr/>
              </p:nvGrpSpPr>
              <p:grpSpPr bwMode="auto">
                <a:xfrm>
                  <a:off x="1728" y="192"/>
                  <a:ext cx="1109" cy="2448"/>
                  <a:chOff x="1728" y="192"/>
                  <a:chExt cx="1109" cy="2448"/>
                </a:xfrm>
              </p:grpSpPr>
              <p:grpSp>
                <p:nvGrpSpPr>
                  <p:cNvPr id="6" name="Group 7"/>
                  <p:cNvGrpSpPr>
                    <a:grpSpLocks/>
                  </p:cNvGrpSpPr>
                  <p:nvPr/>
                </p:nvGrpSpPr>
                <p:grpSpPr bwMode="auto">
                  <a:xfrm>
                    <a:off x="1728" y="192"/>
                    <a:ext cx="1109" cy="768"/>
                    <a:chOff x="1099" y="720"/>
                    <a:chExt cx="1109" cy="768"/>
                  </a:xfrm>
                </p:grpSpPr>
                <p:sp>
                  <p:nvSpPr>
                    <p:cNvPr id="8259" name="Oval 8"/>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60" name="Rectangle 9"/>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61" name="Oval 10"/>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7" name="Group 11"/>
                  <p:cNvGrpSpPr>
                    <a:grpSpLocks/>
                  </p:cNvGrpSpPr>
                  <p:nvPr/>
                </p:nvGrpSpPr>
                <p:grpSpPr bwMode="auto">
                  <a:xfrm flipV="1">
                    <a:off x="1728" y="1872"/>
                    <a:ext cx="1109" cy="768"/>
                    <a:chOff x="1099" y="720"/>
                    <a:chExt cx="1109" cy="768"/>
                  </a:xfrm>
                </p:grpSpPr>
                <p:sp>
                  <p:nvSpPr>
                    <p:cNvPr id="8256" name="Oval 12"/>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57" name="Rectangle 13"/>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58" name="Oval 14"/>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grpSp>
              <p:nvGrpSpPr>
                <p:cNvPr id="8" name="Group 15"/>
                <p:cNvGrpSpPr>
                  <a:grpSpLocks/>
                </p:cNvGrpSpPr>
                <p:nvPr/>
              </p:nvGrpSpPr>
              <p:grpSpPr bwMode="auto">
                <a:xfrm>
                  <a:off x="1839" y="1046"/>
                  <a:ext cx="908" cy="751"/>
                  <a:chOff x="1839" y="1056"/>
                  <a:chExt cx="908" cy="751"/>
                </a:xfrm>
              </p:grpSpPr>
              <p:pic>
                <p:nvPicPr>
                  <p:cNvPr id="8249" name="Picture 16" descr="Black_Arrow"/>
                  <p:cNvPicPr>
                    <a:picLocks noChangeAspect="1" noChangeArrowheads="1"/>
                  </p:cNvPicPr>
                  <p:nvPr/>
                </p:nvPicPr>
                <p:blipFill>
                  <a:blip r:embed="rId5" cstate="print"/>
                  <a:srcRect/>
                  <a:stretch>
                    <a:fillRect/>
                  </a:stretch>
                </p:blipFill>
                <p:spPr bwMode="auto">
                  <a:xfrm rot="-5400000">
                    <a:off x="1511" y="1384"/>
                    <a:ext cx="751" cy="95"/>
                  </a:xfrm>
                  <a:prstGeom prst="rect">
                    <a:avLst/>
                  </a:prstGeom>
                  <a:noFill/>
                  <a:ln w="9525">
                    <a:noFill/>
                    <a:miter lim="800000"/>
                    <a:headEnd/>
                    <a:tailEnd/>
                  </a:ln>
                </p:spPr>
              </p:pic>
              <p:pic>
                <p:nvPicPr>
                  <p:cNvPr id="8250" name="Picture 17" descr="Black_Arrow"/>
                  <p:cNvPicPr>
                    <a:picLocks noChangeAspect="1" noChangeArrowheads="1"/>
                  </p:cNvPicPr>
                  <p:nvPr/>
                </p:nvPicPr>
                <p:blipFill>
                  <a:blip r:embed="rId5" cstate="print"/>
                  <a:srcRect/>
                  <a:stretch>
                    <a:fillRect/>
                  </a:stretch>
                </p:blipFill>
                <p:spPr bwMode="auto">
                  <a:xfrm rot="-5400000">
                    <a:off x="1722" y="1384"/>
                    <a:ext cx="751" cy="95"/>
                  </a:xfrm>
                  <a:prstGeom prst="rect">
                    <a:avLst/>
                  </a:prstGeom>
                  <a:noFill/>
                  <a:ln w="9525">
                    <a:noFill/>
                    <a:miter lim="800000"/>
                    <a:headEnd/>
                    <a:tailEnd/>
                  </a:ln>
                </p:spPr>
              </p:pic>
              <p:pic>
                <p:nvPicPr>
                  <p:cNvPr id="8251" name="Picture 18" descr="Black_Arrow"/>
                  <p:cNvPicPr>
                    <a:picLocks noChangeAspect="1" noChangeArrowheads="1"/>
                  </p:cNvPicPr>
                  <p:nvPr/>
                </p:nvPicPr>
                <p:blipFill>
                  <a:blip r:embed="rId5" cstate="print"/>
                  <a:srcRect/>
                  <a:stretch>
                    <a:fillRect/>
                  </a:stretch>
                </p:blipFill>
                <p:spPr bwMode="auto">
                  <a:xfrm rot="-5400000">
                    <a:off x="1925" y="1384"/>
                    <a:ext cx="751" cy="95"/>
                  </a:xfrm>
                  <a:prstGeom prst="rect">
                    <a:avLst/>
                  </a:prstGeom>
                  <a:noFill/>
                  <a:ln w="9525">
                    <a:noFill/>
                    <a:miter lim="800000"/>
                    <a:headEnd/>
                    <a:tailEnd/>
                  </a:ln>
                </p:spPr>
              </p:pic>
              <p:pic>
                <p:nvPicPr>
                  <p:cNvPr id="8252" name="Picture 19" descr="Black_Arrow"/>
                  <p:cNvPicPr>
                    <a:picLocks noChangeAspect="1" noChangeArrowheads="1"/>
                  </p:cNvPicPr>
                  <p:nvPr/>
                </p:nvPicPr>
                <p:blipFill>
                  <a:blip r:embed="rId5" cstate="print"/>
                  <a:srcRect/>
                  <a:stretch>
                    <a:fillRect/>
                  </a:stretch>
                </p:blipFill>
                <p:spPr bwMode="auto">
                  <a:xfrm rot="-5400000">
                    <a:off x="2130" y="1384"/>
                    <a:ext cx="751" cy="95"/>
                  </a:xfrm>
                  <a:prstGeom prst="rect">
                    <a:avLst/>
                  </a:prstGeom>
                  <a:noFill/>
                  <a:ln w="9525">
                    <a:noFill/>
                    <a:miter lim="800000"/>
                    <a:headEnd/>
                    <a:tailEnd/>
                  </a:ln>
                </p:spPr>
              </p:pic>
              <p:pic>
                <p:nvPicPr>
                  <p:cNvPr id="8253" name="Picture 20" descr="Black_Arrow"/>
                  <p:cNvPicPr>
                    <a:picLocks noChangeAspect="1" noChangeArrowheads="1"/>
                  </p:cNvPicPr>
                  <p:nvPr/>
                </p:nvPicPr>
                <p:blipFill>
                  <a:blip r:embed="rId5" cstate="print"/>
                  <a:srcRect/>
                  <a:stretch>
                    <a:fillRect/>
                  </a:stretch>
                </p:blipFill>
                <p:spPr bwMode="auto">
                  <a:xfrm rot="-5400000">
                    <a:off x="2324" y="1384"/>
                    <a:ext cx="751" cy="95"/>
                  </a:xfrm>
                  <a:prstGeom prst="rect">
                    <a:avLst/>
                  </a:prstGeom>
                  <a:noFill/>
                  <a:ln w="9525">
                    <a:noFill/>
                    <a:miter lim="800000"/>
                    <a:headEnd/>
                    <a:tailEnd/>
                  </a:ln>
                </p:spPr>
              </p:pic>
            </p:grpSp>
          </p:grpSp>
          <p:sp>
            <p:nvSpPr>
              <p:cNvPr id="8246" name="Rectangle 21"/>
              <p:cNvSpPr>
                <a:spLocks noChangeArrowheads="1"/>
              </p:cNvSpPr>
              <p:nvPr/>
            </p:nvSpPr>
            <p:spPr bwMode="auto">
              <a:xfrm>
                <a:off x="3312" y="2016"/>
                <a:ext cx="291" cy="288"/>
              </a:xfrm>
              <a:prstGeom prst="rect">
                <a:avLst/>
              </a:prstGeom>
              <a:noFill/>
              <a:ln w="9525">
                <a:noFill/>
                <a:miter lim="800000"/>
                <a:headEnd/>
                <a:tailEnd/>
              </a:ln>
            </p:spPr>
            <p:txBody>
              <a:bodyPr wrap="none">
                <a:spAutoFit/>
              </a:bodyPr>
              <a:lstStyle/>
              <a:p>
                <a:r>
                  <a:rPr lang="en-US" sz="2400">
                    <a:latin typeface="Symbol" pitchFamily="18" charset="2"/>
                    <a:ea typeface="MS PGothic" pitchFamily="34" charset="-128"/>
                    <a:sym typeface="Symbol" pitchFamily="18" charset="2"/>
                  </a:rPr>
                  <a:t></a:t>
                </a:r>
                <a:endParaRPr lang="en-US">
                  <a:latin typeface="Symbol" pitchFamily="18" charset="2"/>
                  <a:ea typeface="MS PGothic" pitchFamily="34" charset="-128"/>
                  <a:sym typeface="Symbol" pitchFamily="18" charset="2"/>
                </a:endParaRPr>
              </a:p>
            </p:txBody>
          </p:sp>
        </p:grpSp>
        <p:sp>
          <p:nvSpPr>
            <p:cNvPr id="8243" name="Rectangle 22"/>
            <p:cNvSpPr>
              <a:spLocks noChangeArrowheads="1"/>
            </p:cNvSpPr>
            <p:nvPr/>
          </p:nvSpPr>
          <p:spPr bwMode="auto">
            <a:xfrm>
              <a:off x="2064" y="3696"/>
              <a:ext cx="1509" cy="231"/>
            </a:xfrm>
            <a:prstGeom prst="rect">
              <a:avLst/>
            </a:prstGeom>
            <a:noFill/>
            <a:ln w="9525">
              <a:noFill/>
              <a:miter lim="800000"/>
              <a:headEnd/>
              <a:tailEnd/>
            </a:ln>
          </p:spPr>
          <p:txBody>
            <a:bodyPr wrap="none">
              <a:spAutoFit/>
            </a:bodyPr>
            <a:lstStyle/>
            <a:p>
              <a:pPr algn="ctr"/>
              <a:r>
                <a:rPr lang="en-US" sz="1800" b="0" i="1">
                  <a:latin typeface="Arial" pitchFamily="34" charset="0"/>
                  <a:ea typeface="MS PGothic" pitchFamily="34" charset="-128"/>
                </a:rPr>
                <a:t>Sea of virtual photons</a:t>
              </a:r>
            </a:p>
          </p:txBody>
        </p:sp>
        <p:sp>
          <p:nvSpPr>
            <p:cNvPr id="8244" name="Rectangle 23"/>
            <p:cNvSpPr>
              <a:spLocks noChangeArrowheads="1"/>
            </p:cNvSpPr>
            <p:nvPr/>
          </p:nvSpPr>
          <p:spPr bwMode="auto">
            <a:xfrm>
              <a:off x="1872" y="2160"/>
              <a:ext cx="292" cy="442"/>
            </a:xfrm>
            <a:prstGeom prst="rect">
              <a:avLst/>
            </a:prstGeom>
            <a:noFill/>
            <a:ln w="9525">
              <a:noFill/>
              <a:miter lim="800000"/>
              <a:headEnd/>
              <a:tailEnd/>
            </a:ln>
          </p:spPr>
          <p:txBody>
            <a:bodyPr wrap="none">
              <a:spAutoFit/>
            </a:bodyPr>
            <a:lstStyle/>
            <a:p>
              <a:r>
                <a:rPr lang="en-US" sz="4000" b="0">
                  <a:latin typeface="Arial" pitchFamily="34" charset="0"/>
                  <a:ea typeface="MS PGothic" pitchFamily="34" charset="-128"/>
                  <a:sym typeface="Symbol" pitchFamily="18" charset="2"/>
                </a:rPr>
                <a:t></a:t>
              </a:r>
              <a:endParaRPr lang="en-US" sz="2400" b="0">
                <a:latin typeface="Arial" pitchFamily="34" charset="0"/>
                <a:ea typeface="MS PGothic" pitchFamily="34" charset="-128"/>
                <a:sym typeface="Symbol" pitchFamily="18" charset="2"/>
              </a:endParaRPr>
            </a:p>
          </p:txBody>
        </p:sp>
      </p:grpSp>
      <p:grpSp>
        <p:nvGrpSpPr>
          <p:cNvPr id="9" name="Group 24"/>
          <p:cNvGrpSpPr>
            <a:grpSpLocks/>
          </p:cNvGrpSpPr>
          <p:nvPr/>
        </p:nvGrpSpPr>
        <p:grpSpPr bwMode="auto">
          <a:xfrm>
            <a:off x="5410200" y="152400"/>
            <a:ext cx="3200400" cy="5881688"/>
            <a:chOff x="3408" y="222"/>
            <a:chExt cx="2016" cy="3705"/>
          </a:xfrm>
        </p:grpSpPr>
        <p:grpSp>
          <p:nvGrpSpPr>
            <p:cNvPr id="10" name="Group 25"/>
            <p:cNvGrpSpPr>
              <a:grpSpLocks/>
            </p:cNvGrpSpPr>
            <p:nvPr/>
          </p:nvGrpSpPr>
          <p:grpSpPr bwMode="auto">
            <a:xfrm>
              <a:off x="3408" y="222"/>
              <a:ext cx="2016" cy="2735"/>
              <a:chOff x="3408" y="222"/>
              <a:chExt cx="2016" cy="2735"/>
            </a:xfrm>
          </p:grpSpPr>
          <p:pic>
            <p:nvPicPr>
              <p:cNvPr id="8235" name="Picture 26"/>
              <p:cNvPicPr>
                <a:picLocks noChangeAspect="1" noChangeArrowheads="1"/>
              </p:cNvPicPr>
              <p:nvPr/>
            </p:nvPicPr>
            <p:blipFill>
              <a:blip r:embed="rId6" cstate="print"/>
              <a:srcRect/>
              <a:stretch>
                <a:fillRect/>
              </a:stretch>
            </p:blipFill>
            <p:spPr bwMode="auto">
              <a:xfrm>
                <a:off x="3408" y="222"/>
                <a:ext cx="1008" cy="917"/>
              </a:xfrm>
              <a:prstGeom prst="rect">
                <a:avLst/>
              </a:prstGeom>
              <a:noFill/>
              <a:ln w="9525">
                <a:noFill/>
                <a:miter lim="800000"/>
                <a:headEnd/>
                <a:tailEnd/>
              </a:ln>
            </p:spPr>
          </p:pic>
          <p:sp>
            <p:nvSpPr>
              <p:cNvPr id="8236" name="Rectangle 27"/>
              <p:cNvSpPr>
                <a:spLocks noChangeArrowheads="1"/>
              </p:cNvSpPr>
              <p:nvPr/>
            </p:nvSpPr>
            <p:spPr bwMode="auto">
              <a:xfrm>
                <a:off x="3648" y="2592"/>
                <a:ext cx="337" cy="365"/>
              </a:xfrm>
              <a:prstGeom prst="rect">
                <a:avLst/>
              </a:prstGeom>
              <a:noFill/>
              <a:ln w="9525">
                <a:noFill/>
                <a:miter lim="800000"/>
                <a:headEnd/>
                <a:tailEnd/>
              </a:ln>
            </p:spPr>
            <p:txBody>
              <a:bodyPr wrap="none">
                <a:spAutoFit/>
              </a:bodyPr>
              <a:lstStyle/>
              <a:p>
                <a:r>
                  <a:rPr lang="en-US" sz="3200">
                    <a:latin typeface="Arial" pitchFamily="34" charset="0"/>
                    <a:ea typeface="MS PGothic" pitchFamily="34" charset="-128"/>
                    <a:sym typeface="Symbol" pitchFamily="18" charset="2"/>
                  </a:rPr>
                  <a:t></a:t>
                </a:r>
                <a:endParaRPr lang="en-US" sz="2400" b="0">
                  <a:latin typeface="Arial" pitchFamily="34" charset="0"/>
                  <a:ea typeface="MS PGothic" pitchFamily="34" charset="-128"/>
                  <a:sym typeface="Symbol" pitchFamily="18" charset="2"/>
                </a:endParaRPr>
              </a:p>
            </p:txBody>
          </p:sp>
          <p:grpSp>
            <p:nvGrpSpPr>
              <p:cNvPr id="11" name="Group 28"/>
              <p:cNvGrpSpPr>
                <a:grpSpLocks/>
              </p:cNvGrpSpPr>
              <p:nvPr/>
            </p:nvGrpSpPr>
            <p:grpSpPr bwMode="auto">
              <a:xfrm>
                <a:off x="3888" y="1988"/>
                <a:ext cx="1536" cy="419"/>
                <a:chOff x="3888" y="1988"/>
                <a:chExt cx="1536" cy="419"/>
              </a:xfrm>
            </p:grpSpPr>
            <p:pic>
              <p:nvPicPr>
                <p:cNvPr id="8238" name="Picture 29" descr="Black_Arrow"/>
                <p:cNvPicPr>
                  <a:picLocks noChangeAspect="1" noChangeArrowheads="1"/>
                </p:cNvPicPr>
                <p:nvPr/>
              </p:nvPicPr>
              <p:blipFill>
                <a:blip r:embed="rId5" cstate="print"/>
                <a:srcRect/>
                <a:stretch>
                  <a:fillRect/>
                </a:stretch>
              </p:blipFill>
              <p:spPr bwMode="auto">
                <a:xfrm>
                  <a:off x="3888" y="2304"/>
                  <a:ext cx="816" cy="103"/>
                </a:xfrm>
                <a:prstGeom prst="rect">
                  <a:avLst/>
                </a:prstGeom>
                <a:noFill/>
                <a:ln w="28575">
                  <a:noFill/>
                  <a:miter lim="800000"/>
                  <a:headEnd/>
                  <a:tailEnd/>
                </a:ln>
              </p:spPr>
            </p:pic>
            <p:sp>
              <p:nvSpPr>
                <p:cNvPr id="8239" name="Line 30"/>
                <p:cNvSpPr>
                  <a:spLocks noChangeShapeType="1"/>
                </p:cNvSpPr>
                <p:nvPr/>
              </p:nvSpPr>
              <p:spPr bwMode="auto">
                <a:xfrm>
                  <a:off x="4752" y="2352"/>
                  <a:ext cx="672" cy="0"/>
                </a:xfrm>
                <a:prstGeom prst="line">
                  <a:avLst/>
                </a:prstGeom>
                <a:noFill/>
                <a:ln w="28575">
                  <a:solidFill>
                    <a:schemeClr val="tx1"/>
                  </a:solidFill>
                  <a:prstDash val="dash"/>
                  <a:round/>
                  <a:headEnd/>
                  <a:tailEnd/>
                </a:ln>
              </p:spPr>
              <p:txBody>
                <a:bodyPr wrap="none" anchor="ctr"/>
                <a:lstStyle/>
                <a:p>
                  <a:endParaRPr lang="en-GB"/>
                </a:p>
              </p:txBody>
            </p:sp>
            <p:sp>
              <p:nvSpPr>
                <p:cNvPr id="8240" name="Rectangle 31"/>
                <p:cNvSpPr>
                  <a:spLocks noChangeArrowheads="1"/>
                </p:cNvSpPr>
                <p:nvPr/>
              </p:nvSpPr>
              <p:spPr bwMode="auto">
                <a:xfrm>
                  <a:off x="4224" y="1988"/>
                  <a:ext cx="195" cy="288"/>
                </a:xfrm>
                <a:prstGeom prst="rect">
                  <a:avLst/>
                </a:prstGeom>
                <a:noFill/>
                <a:ln w="9525">
                  <a:noFill/>
                  <a:miter lim="800000"/>
                  <a:headEnd/>
                  <a:tailEnd/>
                </a:ln>
              </p:spPr>
              <p:txBody>
                <a:bodyPr wrap="none">
                  <a:spAutoFit/>
                </a:bodyPr>
                <a:lstStyle/>
                <a:p>
                  <a:r>
                    <a:rPr lang="en-US" sz="2400">
                      <a:latin typeface="Symbol" pitchFamily="18" charset="2"/>
                      <a:ea typeface="MS PGothic" pitchFamily="34" charset="-128"/>
                      <a:sym typeface="Symbol" pitchFamily="18" charset="2"/>
                    </a:rPr>
                    <a:t></a:t>
                  </a:r>
                  <a:endParaRPr lang="en-US" b="0">
                    <a:latin typeface="Arial" pitchFamily="34" charset="0"/>
                    <a:ea typeface="MS PGothic" pitchFamily="34" charset="-128"/>
                  </a:endParaRPr>
                </a:p>
              </p:txBody>
            </p:sp>
            <p:sp>
              <p:nvSpPr>
                <p:cNvPr id="8241" name="Rectangle 32"/>
                <p:cNvSpPr>
                  <a:spLocks noChangeArrowheads="1"/>
                </p:cNvSpPr>
                <p:nvPr/>
              </p:nvSpPr>
              <p:spPr bwMode="auto">
                <a:xfrm>
                  <a:off x="4848" y="2016"/>
                  <a:ext cx="205" cy="250"/>
                </a:xfrm>
                <a:prstGeom prst="rect">
                  <a:avLst/>
                </a:prstGeom>
                <a:noFill/>
                <a:ln w="9525">
                  <a:noFill/>
                  <a:miter lim="800000"/>
                  <a:headEnd/>
                  <a:tailEnd/>
                </a:ln>
              </p:spPr>
              <p:txBody>
                <a:bodyPr wrap="none">
                  <a:spAutoFit/>
                </a:bodyPr>
                <a:lstStyle/>
                <a:p>
                  <a:r>
                    <a:rPr lang="en-US">
                      <a:latin typeface="Arial" pitchFamily="34" charset="0"/>
                      <a:ea typeface="MS PGothic" pitchFamily="34" charset="-128"/>
                    </a:rPr>
                    <a:t>a</a:t>
                  </a:r>
                  <a:endParaRPr lang="en-US" b="0">
                    <a:latin typeface="Arial" pitchFamily="34" charset="0"/>
                    <a:ea typeface="MS PGothic" pitchFamily="34" charset="-128"/>
                  </a:endParaRPr>
                </a:p>
              </p:txBody>
            </p:sp>
          </p:grpSp>
        </p:grpSp>
        <p:sp>
          <p:nvSpPr>
            <p:cNvPr id="8234" name="Rectangle 33"/>
            <p:cNvSpPr>
              <a:spLocks noChangeArrowheads="1"/>
            </p:cNvSpPr>
            <p:nvPr/>
          </p:nvSpPr>
          <p:spPr bwMode="auto">
            <a:xfrm>
              <a:off x="4133" y="3696"/>
              <a:ext cx="1132" cy="231"/>
            </a:xfrm>
            <a:prstGeom prst="rect">
              <a:avLst/>
            </a:prstGeom>
            <a:noFill/>
            <a:ln w="9525">
              <a:noFill/>
              <a:miter lim="800000"/>
              <a:headEnd/>
              <a:tailEnd/>
            </a:ln>
          </p:spPr>
          <p:txBody>
            <a:bodyPr wrap="none">
              <a:spAutoFit/>
            </a:bodyPr>
            <a:lstStyle/>
            <a:p>
              <a:pPr algn="ctr"/>
              <a:r>
                <a:rPr lang="en-US" sz="1800" b="0" i="1">
                  <a:latin typeface="Arial" pitchFamily="34" charset="0"/>
                  <a:ea typeface="MS PGothic" pitchFamily="34" charset="-128"/>
                </a:rPr>
                <a:t>Primakoff Effect</a:t>
              </a:r>
            </a:p>
          </p:txBody>
        </p:sp>
      </p:grpSp>
      <p:grpSp>
        <p:nvGrpSpPr>
          <p:cNvPr id="12" name="Group 34"/>
          <p:cNvGrpSpPr>
            <a:grpSpLocks/>
          </p:cNvGrpSpPr>
          <p:nvPr/>
        </p:nvGrpSpPr>
        <p:grpSpPr bwMode="auto">
          <a:xfrm>
            <a:off x="457200" y="2524125"/>
            <a:ext cx="2209800" cy="3498850"/>
            <a:chOff x="288" y="1728"/>
            <a:chExt cx="1392" cy="2204"/>
          </a:xfrm>
        </p:grpSpPr>
        <p:grpSp>
          <p:nvGrpSpPr>
            <p:cNvPr id="13" name="Group 35"/>
            <p:cNvGrpSpPr>
              <a:grpSpLocks/>
            </p:cNvGrpSpPr>
            <p:nvPr/>
          </p:nvGrpSpPr>
          <p:grpSpPr bwMode="auto">
            <a:xfrm>
              <a:off x="432" y="1728"/>
              <a:ext cx="1109" cy="1200"/>
              <a:chOff x="3360" y="1632"/>
              <a:chExt cx="1109" cy="1200"/>
            </a:xfrm>
          </p:grpSpPr>
          <p:grpSp>
            <p:nvGrpSpPr>
              <p:cNvPr id="14" name="Group 36"/>
              <p:cNvGrpSpPr>
                <a:grpSpLocks/>
              </p:cNvGrpSpPr>
              <p:nvPr/>
            </p:nvGrpSpPr>
            <p:grpSpPr bwMode="auto">
              <a:xfrm>
                <a:off x="3360" y="1632"/>
                <a:ext cx="1109" cy="1200"/>
                <a:chOff x="2208" y="1632"/>
                <a:chExt cx="1109" cy="1200"/>
              </a:xfrm>
            </p:grpSpPr>
            <p:sp>
              <p:nvSpPr>
                <p:cNvPr id="8230" name="Oval 37"/>
                <p:cNvSpPr>
                  <a:spLocks noChangeArrowheads="1"/>
                </p:cNvSpPr>
                <p:nvPr/>
              </p:nvSpPr>
              <p:spPr bwMode="auto">
                <a:xfrm>
                  <a:off x="2208" y="1632"/>
                  <a:ext cx="1104" cy="144"/>
                </a:xfrm>
                <a:prstGeom prst="ellipse">
                  <a:avLst/>
                </a:prstGeom>
                <a:solidFill>
                  <a:schemeClr val="accent1">
                    <a:alpha val="50195"/>
                  </a:schemeClr>
                </a:solidFill>
                <a:ln w="9525">
                  <a:noFill/>
                  <a:round/>
                  <a:headEnd/>
                  <a:tailEnd/>
                </a:ln>
              </p:spPr>
              <p:txBody>
                <a:bodyPr wrap="none" anchor="ctr"/>
                <a:lstStyle/>
                <a:p>
                  <a:endParaRPr lang="en-US"/>
                </a:p>
              </p:txBody>
            </p:sp>
            <p:sp>
              <p:nvSpPr>
                <p:cNvPr id="8231" name="Rectangle 38"/>
                <p:cNvSpPr>
                  <a:spLocks noChangeArrowheads="1"/>
                </p:cNvSpPr>
                <p:nvPr/>
              </p:nvSpPr>
              <p:spPr bwMode="auto">
                <a:xfrm>
                  <a:off x="2208" y="1680"/>
                  <a:ext cx="1109" cy="1066"/>
                </a:xfrm>
                <a:prstGeom prst="rect">
                  <a:avLst/>
                </a:prstGeom>
                <a:solidFill>
                  <a:schemeClr val="accent1">
                    <a:alpha val="50195"/>
                  </a:schemeClr>
                </a:solidFill>
                <a:ln w="9525">
                  <a:noFill/>
                  <a:miter lim="800000"/>
                  <a:headEnd/>
                  <a:tailEnd/>
                </a:ln>
              </p:spPr>
              <p:txBody>
                <a:bodyPr wrap="none" anchor="ctr"/>
                <a:lstStyle/>
                <a:p>
                  <a:endParaRPr lang="en-US"/>
                </a:p>
              </p:txBody>
            </p:sp>
            <p:sp>
              <p:nvSpPr>
                <p:cNvPr id="8232" name="Oval 39"/>
                <p:cNvSpPr>
                  <a:spLocks noChangeArrowheads="1"/>
                </p:cNvSpPr>
                <p:nvPr/>
              </p:nvSpPr>
              <p:spPr bwMode="auto">
                <a:xfrm>
                  <a:off x="2208" y="2688"/>
                  <a:ext cx="1104" cy="144"/>
                </a:xfrm>
                <a:prstGeom prst="ellipse">
                  <a:avLst/>
                </a:prstGeom>
                <a:solidFill>
                  <a:schemeClr val="accent1">
                    <a:alpha val="50195"/>
                  </a:schemeClr>
                </a:solidFill>
                <a:ln w="9525">
                  <a:noFill/>
                  <a:round/>
                  <a:headEnd/>
                  <a:tailEnd/>
                </a:ln>
              </p:spPr>
              <p:txBody>
                <a:bodyPr wrap="none" anchor="ctr"/>
                <a:lstStyle/>
                <a:p>
                  <a:endParaRPr lang="en-US"/>
                </a:p>
              </p:txBody>
            </p:sp>
          </p:grpSp>
          <p:sp>
            <p:nvSpPr>
              <p:cNvPr id="8228" name="AutoShape 40"/>
              <p:cNvSpPr>
                <a:spLocks noChangeArrowheads="1"/>
              </p:cNvSpPr>
              <p:nvPr/>
            </p:nvSpPr>
            <p:spPr bwMode="auto">
              <a:xfrm>
                <a:off x="3840" y="1920"/>
                <a:ext cx="192" cy="624"/>
              </a:xfrm>
              <a:prstGeom prst="upArrow">
                <a:avLst>
                  <a:gd name="adj1" fmla="val 50000"/>
                  <a:gd name="adj2" fmla="val 81250"/>
                </a:avLst>
              </a:prstGeom>
              <a:solidFill>
                <a:schemeClr val="folHlink"/>
              </a:solidFill>
              <a:ln w="9525">
                <a:solidFill>
                  <a:schemeClr val="tx1"/>
                </a:solidFill>
                <a:miter lim="800000"/>
                <a:headEnd/>
                <a:tailEnd/>
              </a:ln>
            </p:spPr>
            <p:txBody>
              <a:bodyPr wrap="none" anchor="ctr"/>
              <a:lstStyle/>
              <a:p>
                <a:endParaRPr lang="en-US"/>
              </a:p>
            </p:txBody>
          </p:sp>
          <p:sp>
            <p:nvSpPr>
              <p:cNvPr id="8229" name="Rectangle 41"/>
              <p:cNvSpPr>
                <a:spLocks noChangeArrowheads="1"/>
              </p:cNvSpPr>
              <p:nvPr/>
            </p:nvSpPr>
            <p:spPr bwMode="auto">
              <a:xfrm>
                <a:off x="4080" y="2160"/>
                <a:ext cx="255" cy="288"/>
              </a:xfrm>
              <a:prstGeom prst="rect">
                <a:avLst/>
              </a:prstGeom>
              <a:noFill/>
              <a:ln w="9525">
                <a:noFill/>
                <a:miter lim="800000"/>
                <a:headEnd/>
                <a:tailEnd/>
              </a:ln>
            </p:spPr>
            <p:txBody>
              <a:bodyPr wrap="none">
                <a:spAutoFit/>
              </a:bodyPr>
              <a:lstStyle/>
              <a:p>
                <a:r>
                  <a:rPr lang="en-US" sz="2400" i="1">
                    <a:latin typeface="Arial" pitchFamily="34" charset="0"/>
                    <a:ea typeface="MS PGothic" pitchFamily="34" charset="-128"/>
                  </a:rPr>
                  <a:t>B</a:t>
                </a:r>
                <a:endParaRPr lang="en-US" sz="2400" b="0">
                  <a:latin typeface="Arial" pitchFamily="34" charset="0"/>
                  <a:ea typeface="MS PGothic" pitchFamily="34" charset="-128"/>
                </a:endParaRPr>
              </a:p>
            </p:txBody>
          </p:sp>
        </p:grpSp>
        <p:sp>
          <p:nvSpPr>
            <p:cNvPr id="8226" name="Rectangle 42"/>
            <p:cNvSpPr>
              <a:spLocks noChangeArrowheads="1"/>
            </p:cNvSpPr>
            <p:nvPr/>
          </p:nvSpPr>
          <p:spPr bwMode="auto">
            <a:xfrm>
              <a:off x="288" y="3701"/>
              <a:ext cx="1392" cy="231"/>
            </a:xfrm>
            <a:prstGeom prst="rect">
              <a:avLst/>
            </a:prstGeom>
            <a:noFill/>
            <a:ln w="9525">
              <a:noFill/>
              <a:miter lim="800000"/>
              <a:headEnd/>
              <a:tailEnd/>
            </a:ln>
          </p:spPr>
          <p:txBody>
            <a:bodyPr>
              <a:spAutoFit/>
            </a:bodyPr>
            <a:lstStyle/>
            <a:p>
              <a:pPr algn="ctr"/>
              <a:r>
                <a:rPr lang="en-US" sz="1800" b="0" i="1">
                  <a:latin typeface="Arial" pitchFamily="34" charset="0"/>
                  <a:ea typeface="MS PGothic" pitchFamily="34" charset="-128"/>
                </a:rPr>
                <a:t>Classical EM field</a:t>
              </a:r>
              <a:endParaRPr lang="en-US" sz="2400" b="0">
                <a:latin typeface="Arial" pitchFamily="34" charset="0"/>
                <a:ea typeface="MS PGothic" pitchFamily="34" charset="-128"/>
              </a:endParaRPr>
            </a:p>
          </p:txBody>
        </p:sp>
      </p:grpSp>
      <p:grpSp>
        <p:nvGrpSpPr>
          <p:cNvPr id="15" name="Group 43"/>
          <p:cNvGrpSpPr>
            <a:grpSpLocks/>
          </p:cNvGrpSpPr>
          <p:nvPr/>
        </p:nvGrpSpPr>
        <p:grpSpPr bwMode="auto">
          <a:xfrm>
            <a:off x="685800" y="1541463"/>
            <a:ext cx="1760538" cy="3886200"/>
            <a:chOff x="432" y="1109"/>
            <a:chExt cx="1109" cy="2448"/>
          </a:xfrm>
        </p:grpSpPr>
        <p:grpSp>
          <p:nvGrpSpPr>
            <p:cNvPr id="16" name="Group 44"/>
            <p:cNvGrpSpPr>
              <a:grpSpLocks/>
            </p:cNvGrpSpPr>
            <p:nvPr/>
          </p:nvGrpSpPr>
          <p:grpSpPr bwMode="auto">
            <a:xfrm>
              <a:off x="432" y="1109"/>
              <a:ext cx="1109" cy="2448"/>
              <a:chOff x="3360" y="1056"/>
              <a:chExt cx="1109" cy="2448"/>
            </a:xfrm>
          </p:grpSpPr>
          <p:grpSp>
            <p:nvGrpSpPr>
              <p:cNvPr id="17" name="Group 45"/>
              <p:cNvGrpSpPr>
                <a:grpSpLocks/>
              </p:cNvGrpSpPr>
              <p:nvPr/>
            </p:nvGrpSpPr>
            <p:grpSpPr bwMode="auto">
              <a:xfrm>
                <a:off x="3360" y="1056"/>
                <a:ext cx="1109" cy="768"/>
                <a:chOff x="1099" y="720"/>
                <a:chExt cx="1109" cy="768"/>
              </a:xfrm>
            </p:grpSpPr>
            <p:sp>
              <p:nvSpPr>
                <p:cNvPr id="8222" name="Oval 46"/>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23" name="Rectangle 47"/>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24" name="Oval 48"/>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8" name="Group 49"/>
              <p:cNvGrpSpPr>
                <a:grpSpLocks/>
              </p:cNvGrpSpPr>
              <p:nvPr/>
            </p:nvGrpSpPr>
            <p:grpSpPr bwMode="auto">
              <a:xfrm flipV="1">
                <a:off x="3360" y="2736"/>
                <a:ext cx="1109" cy="768"/>
                <a:chOff x="1099" y="720"/>
                <a:chExt cx="1109" cy="768"/>
              </a:xfrm>
            </p:grpSpPr>
            <p:sp>
              <p:nvSpPr>
                <p:cNvPr id="8219" name="Oval 50"/>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20" name="Rectangle 51"/>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21" name="Oval 52"/>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sp>
          <p:nvSpPr>
            <p:cNvPr id="8216" name="Rectangle 53"/>
            <p:cNvSpPr>
              <a:spLocks noChangeArrowheads="1"/>
            </p:cNvSpPr>
            <p:nvPr/>
          </p:nvSpPr>
          <p:spPr bwMode="auto">
            <a:xfrm>
              <a:off x="687" y="1326"/>
              <a:ext cx="596" cy="231"/>
            </a:xfrm>
            <a:prstGeom prst="rect">
              <a:avLst/>
            </a:prstGeom>
            <a:noFill/>
            <a:ln w="9525">
              <a:noFill/>
              <a:miter lim="800000"/>
              <a:headEnd/>
              <a:tailEnd/>
            </a:ln>
          </p:spPr>
          <p:txBody>
            <a:bodyPr wrap="none">
              <a:spAutoFit/>
            </a:bodyPr>
            <a:lstStyle/>
            <a:p>
              <a:r>
                <a:rPr lang="en-US" sz="1800" b="0">
                  <a:solidFill>
                    <a:schemeClr val="bg1"/>
                  </a:solidFill>
                  <a:latin typeface="Arial" pitchFamily="34" charset="0"/>
                  <a:ea typeface="MS PGothic" pitchFamily="34" charset="-128"/>
                </a:rPr>
                <a:t>Magnet</a:t>
              </a:r>
              <a:endParaRPr lang="en-US" b="0">
                <a:latin typeface="Arial" pitchFamily="34" charset="0"/>
                <a:ea typeface="MS PGothic" pitchFamily="34" charset="-128"/>
              </a:endParaRPr>
            </a:p>
          </p:txBody>
        </p:sp>
      </p:grpSp>
      <p:grpSp>
        <p:nvGrpSpPr>
          <p:cNvPr id="19" name="Group 54"/>
          <p:cNvGrpSpPr>
            <a:grpSpLocks/>
          </p:cNvGrpSpPr>
          <p:nvPr/>
        </p:nvGrpSpPr>
        <p:grpSpPr bwMode="auto">
          <a:xfrm>
            <a:off x="6553200" y="1552575"/>
            <a:ext cx="1768475" cy="3886200"/>
            <a:chOff x="4128" y="1104"/>
            <a:chExt cx="1114" cy="2448"/>
          </a:xfrm>
        </p:grpSpPr>
        <p:grpSp>
          <p:nvGrpSpPr>
            <p:cNvPr id="20" name="Group 55"/>
            <p:cNvGrpSpPr>
              <a:grpSpLocks/>
            </p:cNvGrpSpPr>
            <p:nvPr/>
          </p:nvGrpSpPr>
          <p:grpSpPr bwMode="auto">
            <a:xfrm>
              <a:off x="4128" y="1718"/>
              <a:ext cx="1114" cy="1210"/>
              <a:chOff x="4128" y="1718"/>
              <a:chExt cx="1114" cy="1210"/>
            </a:xfrm>
          </p:grpSpPr>
          <p:sp>
            <p:nvSpPr>
              <p:cNvPr id="8212" name="Oval 56"/>
              <p:cNvSpPr>
                <a:spLocks noChangeArrowheads="1"/>
              </p:cNvSpPr>
              <p:nvPr/>
            </p:nvSpPr>
            <p:spPr bwMode="auto">
              <a:xfrm>
                <a:off x="4128" y="1718"/>
                <a:ext cx="1104" cy="144"/>
              </a:xfrm>
              <a:prstGeom prst="ellipse">
                <a:avLst/>
              </a:prstGeom>
              <a:solidFill>
                <a:schemeClr val="accent1">
                  <a:alpha val="52940"/>
                </a:schemeClr>
              </a:solidFill>
              <a:ln w="9525">
                <a:noFill/>
                <a:round/>
                <a:headEnd/>
                <a:tailEnd/>
              </a:ln>
            </p:spPr>
            <p:txBody>
              <a:bodyPr wrap="none" anchor="ctr"/>
              <a:lstStyle/>
              <a:p>
                <a:endParaRPr lang="en-US"/>
              </a:p>
            </p:txBody>
          </p:sp>
          <p:sp>
            <p:nvSpPr>
              <p:cNvPr id="8213" name="Oval 57"/>
              <p:cNvSpPr>
                <a:spLocks noChangeArrowheads="1"/>
              </p:cNvSpPr>
              <p:nvPr/>
            </p:nvSpPr>
            <p:spPr bwMode="auto">
              <a:xfrm>
                <a:off x="4133" y="2784"/>
                <a:ext cx="1104" cy="144"/>
              </a:xfrm>
              <a:prstGeom prst="ellipse">
                <a:avLst/>
              </a:prstGeom>
              <a:solidFill>
                <a:schemeClr val="accent1">
                  <a:alpha val="52940"/>
                </a:schemeClr>
              </a:solidFill>
              <a:ln w="9525">
                <a:noFill/>
                <a:round/>
                <a:headEnd/>
                <a:tailEnd/>
              </a:ln>
            </p:spPr>
            <p:txBody>
              <a:bodyPr wrap="none" anchor="ctr"/>
              <a:lstStyle/>
              <a:p>
                <a:endParaRPr lang="en-US"/>
              </a:p>
            </p:txBody>
          </p:sp>
          <p:sp>
            <p:nvSpPr>
              <p:cNvPr id="8214" name="Rectangle 58"/>
              <p:cNvSpPr>
                <a:spLocks noChangeArrowheads="1"/>
              </p:cNvSpPr>
              <p:nvPr/>
            </p:nvSpPr>
            <p:spPr bwMode="auto">
              <a:xfrm>
                <a:off x="4133" y="1776"/>
                <a:ext cx="1109" cy="1066"/>
              </a:xfrm>
              <a:prstGeom prst="rect">
                <a:avLst/>
              </a:prstGeom>
              <a:solidFill>
                <a:schemeClr val="accent1">
                  <a:alpha val="52940"/>
                </a:schemeClr>
              </a:solidFill>
              <a:ln w="9525">
                <a:noFill/>
                <a:miter lim="800000"/>
                <a:headEnd/>
                <a:tailEnd/>
              </a:ln>
            </p:spPr>
            <p:txBody>
              <a:bodyPr wrap="none" anchor="ctr"/>
              <a:lstStyle/>
              <a:p>
                <a:endParaRPr lang="en-US"/>
              </a:p>
            </p:txBody>
          </p:sp>
        </p:grpSp>
        <p:grpSp>
          <p:nvGrpSpPr>
            <p:cNvPr id="21" name="Group 59"/>
            <p:cNvGrpSpPr>
              <a:grpSpLocks/>
            </p:cNvGrpSpPr>
            <p:nvPr/>
          </p:nvGrpSpPr>
          <p:grpSpPr bwMode="auto">
            <a:xfrm>
              <a:off x="4128" y="1104"/>
              <a:ext cx="1109" cy="2448"/>
              <a:chOff x="4128" y="1104"/>
              <a:chExt cx="1109" cy="2448"/>
            </a:xfrm>
          </p:grpSpPr>
          <p:grpSp>
            <p:nvGrpSpPr>
              <p:cNvPr id="22" name="Group 60"/>
              <p:cNvGrpSpPr>
                <a:grpSpLocks/>
              </p:cNvGrpSpPr>
              <p:nvPr/>
            </p:nvGrpSpPr>
            <p:grpSpPr bwMode="auto">
              <a:xfrm>
                <a:off x="4128" y="1104"/>
                <a:ext cx="1109" cy="768"/>
                <a:chOff x="1099" y="720"/>
                <a:chExt cx="1109" cy="768"/>
              </a:xfrm>
            </p:grpSpPr>
            <p:sp>
              <p:nvSpPr>
                <p:cNvPr id="8209" name="Oval 61"/>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10" name="Rectangle 62"/>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11" name="Oval 63"/>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23" name="Group 64"/>
              <p:cNvGrpSpPr>
                <a:grpSpLocks/>
              </p:cNvGrpSpPr>
              <p:nvPr/>
            </p:nvGrpSpPr>
            <p:grpSpPr bwMode="auto">
              <a:xfrm flipV="1">
                <a:off x="4128" y="2784"/>
                <a:ext cx="1109" cy="768"/>
                <a:chOff x="1099" y="720"/>
                <a:chExt cx="1109" cy="768"/>
              </a:xfrm>
            </p:grpSpPr>
            <p:sp>
              <p:nvSpPr>
                <p:cNvPr id="8206" name="Oval 65"/>
                <p:cNvSpPr>
                  <a:spLocks noChangeArrowheads="1"/>
                </p:cNvSpPr>
                <p:nvPr/>
              </p:nvSpPr>
              <p:spPr bwMode="auto">
                <a:xfrm>
                  <a:off x="1104" y="720"/>
                  <a:ext cx="1104" cy="144"/>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8207" name="Rectangle 66"/>
                <p:cNvSpPr>
                  <a:spLocks noChangeArrowheads="1"/>
                </p:cNvSpPr>
                <p:nvPr/>
              </p:nvSpPr>
              <p:spPr bwMode="auto">
                <a:xfrm>
                  <a:off x="1099" y="783"/>
                  <a:ext cx="1109" cy="624"/>
                </a:xfrm>
                <a:prstGeom prst="rect">
                  <a:avLst/>
                </a:prstGeom>
                <a:solidFill>
                  <a:schemeClr val="accent2"/>
                </a:solidFill>
                <a:ln w="9525">
                  <a:noFill/>
                  <a:miter lim="800000"/>
                  <a:headEnd/>
                  <a:tailEnd/>
                </a:ln>
              </p:spPr>
              <p:txBody>
                <a:bodyPr wrap="none" anchor="ctr"/>
                <a:lstStyle/>
                <a:p>
                  <a:endParaRPr lang="en-US"/>
                </a:p>
              </p:txBody>
            </p:sp>
            <p:sp>
              <p:nvSpPr>
                <p:cNvPr id="8208" name="Oval 67"/>
                <p:cNvSpPr>
                  <a:spLocks noChangeArrowheads="1"/>
                </p:cNvSpPr>
                <p:nvPr/>
              </p:nvSpPr>
              <p:spPr bwMode="auto">
                <a:xfrm>
                  <a:off x="1104" y="1344"/>
                  <a:ext cx="1104" cy="144"/>
                </a:xfrm>
                <a:prstGeom prst="ellipse">
                  <a:avLst/>
                </a:prstGeom>
                <a:solidFill>
                  <a:schemeClr val="accent1"/>
                </a:solidFill>
                <a:ln w="9525">
                  <a:solidFill>
                    <a:schemeClr val="tx1"/>
                  </a:solidFill>
                  <a:round/>
                  <a:headEnd/>
                  <a:tailEnd/>
                </a:ln>
              </p:spPr>
              <p:txBody>
                <a:bodyPr wrap="none" anchor="ctr"/>
                <a:lstStyle/>
                <a:p>
                  <a:endParaRPr lang="en-US"/>
                </a:p>
              </p:txBody>
            </p:sp>
          </p:grpSp>
        </p:grpSp>
      </p:grpSp>
      <p:sp>
        <p:nvSpPr>
          <p:cNvPr id="8200" name="Rectangle 68"/>
          <p:cNvSpPr>
            <a:spLocks noChangeArrowheads="1"/>
          </p:cNvSpPr>
          <p:nvPr/>
        </p:nvSpPr>
        <p:spPr bwMode="auto">
          <a:xfrm>
            <a:off x="76200" y="76200"/>
            <a:ext cx="2768600" cy="461963"/>
          </a:xfrm>
          <a:prstGeom prst="rect">
            <a:avLst/>
          </a:prstGeom>
          <a:solidFill>
            <a:srgbClr val="FFFF00"/>
          </a:solidFill>
          <a:ln w="9525">
            <a:noFill/>
            <a:miter lim="800000"/>
            <a:headEnd/>
            <a:tailEnd/>
          </a:ln>
        </p:spPr>
        <p:txBody>
          <a:bodyPr wrap="none">
            <a:spAutoFit/>
          </a:bodyPr>
          <a:lstStyle/>
          <a:p>
            <a:pPr algn="ctr"/>
            <a:r>
              <a:rPr lang="en-US" sz="2400">
                <a:solidFill>
                  <a:srgbClr val="0000CC"/>
                </a:solidFill>
                <a:latin typeface="Calibri" pitchFamily="34" charset="0"/>
              </a:rPr>
              <a:t>The Primakoff Effect</a:t>
            </a:r>
            <a:endParaRPr lang="en-US" sz="1800">
              <a:solidFill>
                <a:srgbClr val="0000CC"/>
              </a:solidFill>
              <a:latin typeface="Calibri" pitchFamily="34" charset="0"/>
            </a:endParaRPr>
          </a:p>
        </p:txBody>
      </p:sp>
      <p:sp>
        <p:nvSpPr>
          <p:cNvPr id="8201" name="TextBox 68"/>
          <p:cNvSpPr txBox="1">
            <a:spLocks noChangeArrowheads="1"/>
          </p:cNvSpPr>
          <p:nvPr/>
        </p:nvSpPr>
        <p:spPr bwMode="auto">
          <a:xfrm>
            <a:off x="114300" y="6276975"/>
            <a:ext cx="9029700" cy="400050"/>
          </a:xfrm>
          <a:prstGeom prst="rect">
            <a:avLst/>
          </a:prstGeom>
          <a:solidFill>
            <a:srgbClr val="66CCFF"/>
          </a:solidFill>
          <a:ln w="9525">
            <a:noFill/>
            <a:miter lim="800000"/>
            <a:headEnd/>
            <a:tailEnd/>
          </a:ln>
        </p:spPr>
        <p:txBody>
          <a:bodyPr>
            <a:spAutoFit/>
          </a:bodyPr>
          <a:lstStyle/>
          <a:p>
            <a:r>
              <a:rPr lang="en-GB"/>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286000" y="6657975"/>
            <a:ext cx="6858000" cy="276225"/>
          </a:xfrm>
          <a:prstGeom prst="rect">
            <a:avLst/>
          </a:prstGeom>
          <a:noFill/>
          <a:ln w="9525">
            <a:noFill/>
            <a:miter lim="800000"/>
            <a:headEnd/>
            <a:tailEnd/>
          </a:ln>
        </p:spPr>
        <p:txBody>
          <a:bodyPr>
            <a:spAutoFit/>
          </a:bodyPr>
          <a:lstStyle/>
          <a:p>
            <a:r>
              <a:rPr lang="en-GB" sz="1200">
                <a:hlinkClick r:id="rId2"/>
              </a:rPr>
              <a:t>http://www.mpi-hd.mpg.de/gerda/lngs08/lngs08_slides/wednes/LNGS08axionsearch.pdf</a:t>
            </a:r>
            <a:r>
              <a:rPr lang="en-GB" sz="1200"/>
              <a:t> </a:t>
            </a:r>
          </a:p>
        </p:txBody>
      </p:sp>
      <p:sp>
        <p:nvSpPr>
          <p:cNvPr id="80899" name="Rectangle 2"/>
          <p:cNvSpPr>
            <a:spLocks noGrp="1" noChangeArrowheads="1"/>
          </p:cNvSpPr>
          <p:nvPr>
            <p:ph type="title"/>
          </p:nvPr>
        </p:nvSpPr>
        <p:spPr>
          <a:xfrm>
            <a:off x="76200" y="76200"/>
            <a:ext cx="1905000" cy="533400"/>
          </a:xfrm>
          <a:solidFill>
            <a:srgbClr val="FFFF00"/>
          </a:solidFill>
        </p:spPr>
        <p:txBody>
          <a:bodyPr/>
          <a:lstStyle/>
          <a:p>
            <a:r>
              <a:rPr lang="en-US" sz="2400" b="1" i="0" smtClean="0">
                <a:solidFill>
                  <a:srgbClr val="0000CC"/>
                </a:solidFill>
                <a:latin typeface="Calibri" pitchFamily="34" charset="0"/>
              </a:rPr>
              <a:t>Axion basics   </a:t>
            </a:r>
          </a:p>
        </p:txBody>
      </p:sp>
      <p:grpSp>
        <p:nvGrpSpPr>
          <p:cNvPr id="2" name="Group 5"/>
          <p:cNvGrpSpPr>
            <a:grpSpLocks/>
          </p:cNvGrpSpPr>
          <p:nvPr/>
        </p:nvGrpSpPr>
        <p:grpSpPr bwMode="auto">
          <a:xfrm>
            <a:off x="0" y="668338"/>
            <a:ext cx="9144000" cy="6037262"/>
            <a:chOff x="0" y="668338"/>
            <a:chExt cx="9144000" cy="6037262"/>
          </a:xfrm>
        </p:grpSpPr>
        <p:pic>
          <p:nvPicPr>
            <p:cNvPr id="80902" name="Picture 2"/>
            <p:cNvPicPr>
              <a:picLocks noChangeAspect="1" noChangeArrowheads="1"/>
            </p:cNvPicPr>
            <p:nvPr/>
          </p:nvPicPr>
          <p:blipFill>
            <a:blip r:embed="rId3" cstate="print"/>
            <a:srcRect/>
            <a:stretch>
              <a:fillRect/>
            </a:stretch>
          </p:blipFill>
          <p:spPr bwMode="auto">
            <a:xfrm>
              <a:off x="0" y="668338"/>
              <a:ext cx="9144000" cy="6037262"/>
            </a:xfrm>
            <a:prstGeom prst="rect">
              <a:avLst/>
            </a:prstGeom>
            <a:noFill/>
            <a:ln w="9525" algn="ctr">
              <a:noFill/>
              <a:miter lim="800000"/>
              <a:headEnd/>
              <a:tailEnd/>
            </a:ln>
          </p:spPr>
        </p:pic>
        <p:sp>
          <p:nvSpPr>
            <p:cNvPr id="80903" name="TextBox 4"/>
            <p:cNvSpPr txBox="1">
              <a:spLocks noChangeArrowheads="1"/>
            </p:cNvSpPr>
            <p:nvPr/>
          </p:nvSpPr>
          <p:spPr bwMode="auto">
            <a:xfrm>
              <a:off x="457200" y="4295745"/>
              <a:ext cx="2565126" cy="400110"/>
            </a:xfrm>
            <a:prstGeom prst="rect">
              <a:avLst/>
            </a:prstGeom>
            <a:solidFill>
              <a:srgbClr val="FFFF00"/>
            </a:solidFill>
            <a:ln w="9525">
              <a:noFill/>
              <a:miter lim="800000"/>
              <a:headEnd/>
              <a:tailEnd/>
            </a:ln>
          </p:spPr>
          <p:txBody>
            <a:bodyPr wrap="none">
              <a:spAutoFit/>
            </a:bodyPr>
            <a:lstStyle/>
            <a:p>
              <a:r>
                <a:rPr lang="en-GB"/>
                <a:t>Primakoff - effect</a:t>
              </a:r>
            </a:p>
          </p:txBody>
        </p:sp>
      </p:grpSp>
      <p:sp>
        <p:nvSpPr>
          <p:cNvPr id="80901" name="TextBox 6"/>
          <p:cNvSpPr txBox="1">
            <a:spLocks noChangeArrowheads="1"/>
          </p:cNvSpPr>
          <p:nvPr/>
        </p:nvSpPr>
        <p:spPr bwMode="auto">
          <a:xfrm>
            <a:off x="5257800" y="5867400"/>
            <a:ext cx="1050925" cy="400050"/>
          </a:xfrm>
          <a:prstGeom prst="rect">
            <a:avLst/>
          </a:prstGeom>
          <a:solidFill>
            <a:srgbClr val="FFFF00"/>
          </a:solidFill>
          <a:ln w="9525">
            <a:noFill/>
            <a:miter lim="800000"/>
            <a:headEnd/>
            <a:tailEnd/>
          </a:ln>
        </p:spPr>
        <p:txBody>
          <a:bodyPr wrap="none">
            <a:spAutoFit/>
          </a:bodyPr>
          <a:lstStyle/>
          <a:p>
            <a:r>
              <a:rPr lang="en-GB">
                <a:solidFill>
                  <a:srgbClr val="C00000"/>
                </a:solidFill>
                <a:sym typeface="Wingdings" pitchFamily="2" charset="2"/>
              </a:rPr>
              <a:t></a:t>
            </a:r>
            <a:r>
              <a:rPr lang="en-GB">
                <a:sym typeface="Wingdings" pitchFamily="2" charset="2"/>
              </a:rPr>
              <a:t>  sun</a:t>
            </a:r>
            <a:endParaRPr lang="en-GB"/>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76200" y="46038"/>
            <a:ext cx="4826000" cy="487362"/>
          </a:xfrm>
          <a:solidFill>
            <a:srgbClr val="F7FC1E"/>
          </a:solidFill>
        </p:spPr>
        <p:txBody>
          <a:bodyPr/>
          <a:lstStyle/>
          <a:p>
            <a:pPr eaLnBrk="1" hangingPunct="1"/>
            <a:r>
              <a:rPr lang="en-US" sz="2400" b="1" i="0" smtClean="0">
                <a:solidFill>
                  <a:srgbClr val="0000FF"/>
                </a:solidFill>
                <a:latin typeface="Calibri" pitchFamily="34" charset="0"/>
              </a:rPr>
              <a:t>Dark Matter: Something Invisible?</a:t>
            </a:r>
          </a:p>
        </p:txBody>
      </p:sp>
      <p:pic>
        <p:nvPicPr>
          <p:cNvPr id="1029" name="Picture 3"/>
          <p:cNvPicPr>
            <a:picLocks noChangeAspect="1" noChangeArrowheads="1"/>
          </p:cNvPicPr>
          <p:nvPr>
            <p:ph sz="half" idx="1"/>
          </p:nvPr>
        </p:nvPicPr>
        <p:blipFill>
          <a:blip r:embed="rId4" cstate="print"/>
          <a:srcRect/>
          <a:stretch>
            <a:fillRect/>
          </a:stretch>
        </p:blipFill>
        <p:spPr>
          <a:xfrm>
            <a:off x="228600" y="533400"/>
            <a:ext cx="8686800" cy="5368925"/>
          </a:xfrm>
          <a:noFill/>
        </p:spPr>
      </p:pic>
      <p:graphicFrame>
        <p:nvGraphicFramePr>
          <p:cNvPr id="1026" name="Object 4"/>
          <p:cNvGraphicFramePr>
            <a:graphicFrameLocks/>
          </p:cNvGraphicFramePr>
          <p:nvPr>
            <p:ph sz="quarter" idx="2"/>
          </p:nvPr>
        </p:nvGraphicFramePr>
        <p:xfrm>
          <a:off x="2381250" y="4287838"/>
          <a:ext cx="1647825" cy="687387"/>
        </p:xfrm>
        <a:graphic>
          <a:graphicData uri="http://schemas.openxmlformats.org/presentationml/2006/ole">
            <p:oleObj spid="_x0000_s1026" name="Equation" r:id="rId5" imgW="1066680" imgH="444240" progId="Equation.3">
              <p:embed/>
            </p:oleObj>
          </a:graphicData>
        </a:graphic>
      </p:graphicFrame>
      <p:graphicFrame>
        <p:nvGraphicFramePr>
          <p:cNvPr id="1027" name="Object 5"/>
          <p:cNvGraphicFramePr>
            <a:graphicFrameLocks noChangeAspect="1"/>
          </p:cNvGraphicFramePr>
          <p:nvPr>
            <p:ph sz="quarter" idx="3"/>
          </p:nvPr>
        </p:nvGraphicFramePr>
        <p:xfrm>
          <a:off x="5283200" y="3944938"/>
          <a:ext cx="1331913" cy="466725"/>
        </p:xfrm>
        <a:graphic>
          <a:graphicData uri="http://schemas.openxmlformats.org/presentationml/2006/ole">
            <p:oleObj spid="_x0000_s1027" name="Equation" r:id="rId6" imgW="672840" imgH="228600" progId="Equation.3">
              <p:embed/>
            </p:oleObj>
          </a:graphicData>
        </a:graphic>
      </p:graphicFrame>
      <p:pic>
        <p:nvPicPr>
          <p:cNvPr id="6" name="Picture 5" descr="universe_budget.jpg"/>
          <p:cNvPicPr>
            <a:picLocks noChangeAspect="1"/>
          </p:cNvPicPr>
          <p:nvPr/>
        </p:nvPicPr>
        <p:blipFill>
          <a:blip r:embed="rId7" cstate="print"/>
          <a:srcRect/>
          <a:stretch>
            <a:fillRect/>
          </a:stretch>
        </p:blipFill>
        <p:spPr bwMode="auto">
          <a:xfrm>
            <a:off x="4668838" y="3276600"/>
            <a:ext cx="4475162" cy="3581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681038"/>
            <a:ext cx="9144000" cy="5872162"/>
            <a:chOff x="0" y="461963"/>
            <a:chExt cx="9144000" cy="5872899"/>
          </a:xfrm>
        </p:grpSpPr>
        <p:pic>
          <p:nvPicPr>
            <p:cNvPr id="81925" name="Picture 1"/>
            <p:cNvPicPr>
              <a:picLocks noChangeAspect="1" noChangeArrowheads="1"/>
            </p:cNvPicPr>
            <p:nvPr/>
          </p:nvPicPr>
          <p:blipFill>
            <a:blip r:embed="rId2" cstate="print"/>
            <a:srcRect/>
            <a:stretch>
              <a:fillRect/>
            </a:stretch>
          </p:blipFill>
          <p:spPr bwMode="auto">
            <a:xfrm>
              <a:off x="0" y="461963"/>
              <a:ext cx="9144000" cy="5872899"/>
            </a:xfrm>
            <a:prstGeom prst="rect">
              <a:avLst/>
            </a:prstGeom>
            <a:noFill/>
            <a:ln w="9525" algn="ctr">
              <a:noFill/>
              <a:miter lim="800000"/>
              <a:headEnd/>
              <a:tailEnd/>
            </a:ln>
          </p:spPr>
        </p:pic>
        <p:sp>
          <p:nvSpPr>
            <p:cNvPr id="81926" name="TextBox 2"/>
            <p:cNvSpPr txBox="1">
              <a:spLocks noChangeArrowheads="1"/>
            </p:cNvSpPr>
            <p:nvPr/>
          </p:nvSpPr>
          <p:spPr bwMode="auto">
            <a:xfrm>
              <a:off x="6551394" y="2819400"/>
              <a:ext cx="2287806" cy="1015663"/>
            </a:xfrm>
            <a:prstGeom prst="rect">
              <a:avLst/>
            </a:prstGeom>
            <a:solidFill>
              <a:srgbClr val="66FFFF"/>
            </a:solidFill>
            <a:ln w="9525">
              <a:solidFill>
                <a:srgbClr val="C00000"/>
              </a:solidFill>
              <a:miter lim="800000"/>
              <a:headEnd/>
              <a:tailEnd/>
            </a:ln>
          </p:spPr>
          <p:txBody>
            <a:bodyPr wrap="none">
              <a:spAutoFit/>
            </a:bodyPr>
            <a:lstStyle/>
            <a:p>
              <a:r>
                <a:rPr lang="en-GB"/>
                <a:t>Screening effect</a:t>
              </a:r>
            </a:p>
            <a:p>
              <a:r>
                <a:rPr lang="en-GB"/>
                <a:t>at low energies</a:t>
              </a:r>
            </a:p>
            <a:p>
              <a:r>
                <a:rPr lang="en-GB"/>
                <a:t>   ~25</a:t>
              </a:r>
              <a:r>
                <a:rPr lang="en-GB" b="0"/>
                <a:t>x</a:t>
              </a:r>
              <a:r>
                <a:rPr lang="en-GB"/>
                <a:t> less!!</a:t>
              </a:r>
            </a:p>
          </p:txBody>
        </p:sp>
      </p:grpSp>
      <p:sp>
        <p:nvSpPr>
          <p:cNvPr id="81923" name="Rectangle 4"/>
          <p:cNvSpPr>
            <a:spLocks noChangeArrowheads="1"/>
          </p:cNvSpPr>
          <p:nvPr/>
        </p:nvSpPr>
        <p:spPr bwMode="auto">
          <a:xfrm>
            <a:off x="2286000" y="6581775"/>
            <a:ext cx="6858000" cy="276225"/>
          </a:xfrm>
          <a:prstGeom prst="rect">
            <a:avLst/>
          </a:prstGeom>
          <a:noFill/>
          <a:ln w="9525">
            <a:noFill/>
            <a:miter lim="800000"/>
            <a:headEnd/>
            <a:tailEnd/>
          </a:ln>
        </p:spPr>
        <p:txBody>
          <a:bodyPr>
            <a:spAutoFit/>
          </a:bodyPr>
          <a:lstStyle/>
          <a:p>
            <a:r>
              <a:rPr lang="en-GB" sz="1200">
                <a:hlinkClick r:id="rId3"/>
              </a:rPr>
              <a:t>http://www.mpi-hd.mpg.de/gerda/lngs08/lngs08_slides/wednes/LNGS08axionsearch.pdf</a:t>
            </a:r>
            <a:r>
              <a:rPr lang="en-GB" sz="1200"/>
              <a:t> </a:t>
            </a:r>
          </a:p>
        </p:txBody>
      </p:sp>
      <p:sp>
        <p:nvSpPr>
          <p:cNvPr id="81924" name="Rectangle 2"/>
          <p:cNvSpPr>
            <a:spLocks noGrp="1" noChangeArrowheads="1"/>
          </p:cNvSpPr>
          <p:nvPr>
            <p:ph type="title"/>
          </p:nvPr>
        </p:nvSpPr>
        <p:spPr>
          <a:xfrm>
            <a:off x="76200" y="76200"/>
            <a:ext cx="1905000" cy="533400"/>
          </a:xfrm>
          <a:solidFill>
            <a:srgbClr val="FFFF00"/>
          </a:solidFill>
        </p:spPr>
        <p:txBody>
          <a:bodyPr/>
          <a:lstStyle/>
          <a:p>
            <a:r>
              <a:rPr lang="en-US" sz="2400" b="1" i="0" smtClean="0">
                <a:solidFill>
                  <a:srgbClr val="0000CC"/>
                </a:solidFill>
                <a:latin typeface="Calibri" pitchFamily="34" charset="0"/>
              </a:rPr>
              <a:t>Solar  Axions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53975" y="85725"/>
            <a:ext cx="8982075" cy="6772275"/>
            <a:chOff x="55290" y="85282"/>
            <a:chExt cx="8981206" cy="6772769"/>
          </a:xfrm>
        </p:grpSpPr>
        <p:grpSp>
          <p:nvGrpSpPr>
            <p:cNvPr id="3" name="Group 8"/>
            <p:cNvGrpSpPr>
              <a:grpSpLocks/>
            </p:cNvGrpSpPr>
            <p:nvPr/>
          </p:nvGrpSpPr>
          <p:grpSpPr bwMode="auto">
            <a:xfrm>
              <a:off x="55290" y="85282"/>
              <a:ext cx="8981206" cy="5324875"/>
              <a:chOff x="417562" y="322092"/>
              <a:chExt cx="8981206" cy="5324875"/>
            </a:xfrm>
          </p:grpSpPr>
          <p:grpSp>
            <p:nvGrpSpPr>
              <p:cNvPr id="4" name="Group 6"/>
              <p:cNvGrpSpPr>
                <a:grpSpLocks/>
              </p:cNvGrpSpPr>
              <p:nvPr/>
            </p:nvGrpSpPr>
            <p:grpSpPr bwMode="auto">
              <a:xfrm>
                <a:off x="417562" y="322092"/>
                <a:ext cx="7565297" cy="5324875"/>
                <a:chOff x="417562" y="322092"/>
                <a:chExt cx="7565297" cy="5324875"/>
              </a:xfrm>
            </p:grpSpPr>
            <p:grpSp>
              <p:nvGrpSpPr>
                <p:cNvPr id="5" name="Group 3"/>
                <p:cNvGrpSpPr>
                  <a:grpSpLocks/>
                </p:cNvGrpSpPr>
                <p:nvPr/>
              </p:nvGrpSpPr>
              <p:grpSpPr bwMode="auto">
                <a:xfrm>
                  <a:off x="417562" y="322092"/>
                  <a:ext cx="7565297" cy="5324875"/>
                  <a:chOff x="417562" y="322092"/>
                  <a:chExt cx="7565297" cy="5324875"/>
                </a:xfrm>
              </p:grpSpPr>
              <p:pic>
                <p:nvPicPr>
                  <p:cNvPr id="82953" name="Picture 2" descr="Light escapes the sun's core through a series of random steps as it is absorbed and emitted by atoms along the way (Courtesy - Richard Pogge Ohio State U.)"/>
                  <p:cNvPicPr>
                    <a:picLocks noChangeAspect="1" noChangeArrowheads="1"/>
                  </p:cNvPicPr>
                  <p:nvPr/>
                </p:nvPicPr>
                <p:blipFill>
                  <a:blip r:embed="rId2" cstate="print"/>
                  <a:srcRect/>
                  <a:stretch>
                    <a:fillRect/>
                  </a:stretch>
                </p:blipFill>
                <p:spPr bwMode="auto">
                  <a:xfrm>
                    <a:off x="417562" y="322092"/>
                    <a:ext cx="7565297" cy="5324875"/>
                  </a:xfrm>
                  <a:prstGeom prst="rect">
                    <a:avLst/>
                  </a:prstGeom>
                  <a:noFill/>
                  <a:ln w="9525">
                    <a:noFill/>
                    <a:miter lim="800000"/>
                    <a:headEnd/>
                    <a:tailEnd/>
                  </a:ln>
                </p:spPr>
              </p:pic>
              <p:sp>
                <p:nvSpPr>
                  <p:cNvPr id="82954" name="TextBox 2"/>
                  <p:cNvSpPr txBox="1">
                    <a:spLocks noChangeArrowheads="1"/>
                  </p:cNvSpPr>
                  <p:nvPr/>
                </p:nvSpPr>
                <p:spPr bwMode="auto">
                  <a:xfrm rot="-1109188">
                    <a:off x="6260455" y="934661"/>
                    <a:ext cx="1672574" cy="461665"/>
                  </a:xfrm>
                  <a:prstGeom prst="rect">
                    <a:avLst/>
                  </a:prstGeom>
                  <a:noFill/>
                  <a:ln w="9525">
                    <a:noFill/>
                    <a:miter lim="800000"/>
                    <a:headEnd/>
                    <a:tailEnd/>
                  </a:ln>
                </p:spPr>
                <p:txBody>
                  <a:bodyPr wrap="none">
                    <a:spAutoFit/>
                  </a:bodyPr>
                  <a:lstStyle/>
                  <a:p>
                    <a:r>
                      <a:rPr lang="en-GB" sz="2400"/>
                      <a:t>Visible light</a:t>
                    </a:r>
                  </a:p>
                </p:txBody>
              </p:sp>
            </p:grpSp>
            <p:cxnSp>
              <p:nvCxnSpPr>
                <p:cNvPr id="6" name="Straight Arrow Connector 5"/>
                <p:cNvCxnSpPr/>
                <p:nvPr/>
              </p:nvCxnSpPr>
              <p:spPr>
                <a:xfrm>
                  <a:off x="3570032" y="3017863"/>
                  <a:ext cx="3955667" cy="1333597"/>
                </a:xfrm>
                <a:prstGeom prst="straightConnector1">
                  <a:avLst/>
                </a:prstGeom>
                <a:ln w="444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82950" name="TextBox 7"/>
              <p:cNvSpPr txBox="1">
                <a:spLocks noChangeArrowheads="1"/>
              </p:cNvSpPr>
              <p:nvPr/>
            </p:nvSpPr>
            <p:spPr bwMode="auto">
              <a:xfrm>
                <a:off x="7601858" y="3132204"/>
                <a:ext cx="1796910" cy="2062237"/>
              </a:xfrm>
              <a:prstGeom prst="rect">
                <a:avLst/>
              </a:prstGeom>
              <a:solidFill>
                <a:srgbClr val="00FFFF"/>
              </a:solidFill>
              <a:ln w="9525">
                <a:solidFill>
                  <a:srgbClr val="C00000"/>
                </a:solidFill>
                <a:miter lim="800000"/>
                <a:headEnd/>
                <a:tailEnd/>
              </a:ln>
            </p:spPr>
            <p:txBody>
              <a:bodyPr>
                <a:spAutoFit/>
              </a:bodyPr>
              <a:lstStyle/>
              <a:p>
                <a:r>
                  <a:rPr lang="el-GR" sz="2800">
                    <a:latin typeface="Times New Roman" pitchFamily="18" charset="0"/>
                    <a:cs typeface="Times New Roman" pitchFamily="18" charset="0"/>
                  </a:rPr>
                  <a:t>ν</a:t>
                </a:r>
                <a:r>
                  <a:rPr lang="en-GB" sz="2800" b="0">
                    <a:latin typeface="Times New Roman" pitchFamily="18" charset="0"/>
                    <a:cs typeface="Times New Roman" pitchFamily="18" charset="0"/>
                  </a:rPr>
                  <a:t>’</a:t>
                </a:r>
                <a:r>
                  <a:rPr lang="en-GB" b="0">
                    <a:latin typeface="Times New Roman" pitchFamily="18" charset="0"/>
                    <a:cs typeface="Times New Roman" pitchFamily="18" charset="0"/>
                  </a:rPr>
                  <a:t>s</a:t>
                </a:r>
                <a:endParaRPr lang="en-GB" sz="2800" b="0">
                  <a:latin typeface="Times New Roman" pitchFamily="18" charset="0"/>
                  <a:cs typeface="Times New Roman" pitchFamily="18" charset="0"/>
                </a:endParaRPr>
              </a:p>
              <a:p>
                <a:r>
                  <a:rPr lang="en-GB"/>
                  <a:t>Axions</a:t>
                </a:r>
              </a:p>
              <a:p>
                <a:r>
                  <a:rPr lang="en-GB"/>
                  <a:t>Chameleons </a:t>
                </a:r>
              </a:p>
              <a:p>
                <a:r>
                  <a:rPr lang="en-GB"/>
                  <a:t>Paraphotons</a:t>
                </a:r>
              </a:p>
              <a:p>
                <a:r>
                  <a:rPr lang="en-GB"/>
                  <a:t>...</a:t>
                </a:r>
              </a:p>
              <a:p>
                <a:r>
                  <a:rPr lang="en-GB">
                    <a:solidFill>
                      <a:srgbClr val="0000CC"/>
                    </a:solidFill>
                  </a:rPr>
                  <a:t>WISP</a:t>
                </a:r>
                <a:r>
                  <a:rPr lang="en-GB" b="0">
                    <a:solidFill>
                      <a:srgbClr val="0000CC"/>
                    </a:solidFill>
                  </a:rPr>
                  <a:t>s</a:t>
                </a:r>
              </a:p>
            </p:txBody>
          </p:sp>
        </p:grpSp>
        <p:sp>
          <p:nvSpPr>
            <p:cNvPr id="82948" name="TextBox 8"/>
            <p:cNvSpPr txBox="1">
              <a:spLocks noChangeArrowheads="1"/>
            </p:cNvSpPr>
            <p:nvPr/>
          </p:nvSpPr>
          <p:spPr bwMode="auto">
            <a:xfrm>
              <a:off x="5868148" y="5657722"/>
              <a:ext cx="3168348" cy="1200329"/>
            </a:xfrm>
            <a:prstGeom prst="rect">
              <a:avLst/>
            </a:prstGeom>
            <a:noFill/>
            <a:ln w="9525">
              <a:noFill/>
              <a:miter lim="800000"/>
              <a:headEnd/>
              <a:tailEnd/>
            </a:ln>
          </p:spPr>
          <p:txBody>
            <a:bodyPr>
              <a:spAutoFit/>
            </a:bodyPr>
            <a:lstStyle/>
            <a:p>
              <a:r>
                <a:rPr lang="en-GB" sz="2400">
                  <a:solidFill>
                    <a:srgbClr val="C00000"/>
                  </a:solidFill>
                </a:rPr>
                <a:t>            more</a:t>
              </a:r>
              <a:r>
                <a:rPr lang="en-GB" sz="2400">
                  <a:solidFill>
                    <a:srgbClr val="0000CC"/>
                  </a:solidFill>
                </a:rPr>
                <a:t>?</a:t>
              </a:r>
            </a:p>
            <a:p>
              <a:endParaRPr lang="en-GB" sz="2400">
                <a:solidFill>
                  <a:srgbClr val="0000CC"/>
                </a:solidFill>
              </a:endParaRPr>
            </a:p>
            <a:p>
              <a:r>
                <a:rPr lang="en-GB" sz="2400"/>
                <a:t>     </a:t>
              </a:r>
            </a:p>
          </p:txBody>
        </p:sp>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7"/>
          <p:cNvPicPr>
            <a:picLocks noChangeAspect="1" noChangeArrowheads="1"/>
          </p:cNvPicPr>
          <p:nvPr/>
        </p:nvPicPr>
        <p:blipFill>
          <a:blip r:embed="rId2" cstate="print"/>
          <a:srcRect/>
          <a:stretch>
            <a:fillRect/>
          </a:stretch>
        </p:blipFill>
        <p:spPr bwMode="auto">
          <a:xfrm>
            <a:off x="7391400" y="2209800"/>
            <a:ext cx="1752600" cy="463550"/>
          </a:xfrm>
          <a:prstGeom prst="rect">
            <a:avLst/>
          </a:prstGeom>
          <a:noFill/>
          <a:ln w="9525">
            <a:noFill/>
            <a:miter lim="800000"/>
            <a:headEnd/>
            <a:tailEnd/>
          </a:ln>
        </p:spPr>
      </p:pic>
      <p:sp>
        <p:nvSpPr>
          <p:cNvPr id="83971" name="TextShape 1"/>
          <p:cNvSpPr txBox="1">
            <a:spLocks noChangeArrowheads="1"/>
          </p:cNvSpPr>
          <p:nvPr/>
        </p:nvSpPr>
        <p:spPr bwMode="auto">
          <a:xfrm>
            <a:off x="0" y="549275"/>
            <a:ext cx="9144000" cy="431800"/>
          </a:xfrm>
          <a:prstGeom prst="rect">
            <a:avLst/>
          </a:prstGeom>
          <a:noFill/>
          <a:ln w="9525">
            <a:noFill/>
            <a:miter lim="800000"/>
            <a:headEnd/>
            <a:tailEnd/>
          </a:ln>
        </p:spPr>
        <p:txBody>
          <a:bodyPr wrap="none" lIns="0" tIns="0" rIns="0" bIns="0" anchor="ctr"/>
          <a:lstStyle/>
          <a:p>
            <a:r>
              <a:rPr lang="es-ES">
                <a:solidFill>
                  <a:schemeClr val="bg1"/>
                </a:solidFill>
              </a:rPr>
              <a:t>  </a:t>
            </a:r>
            <a:r>
              <a:rPr lang="es-ES"/>
              <a:t>Astrophysical and cosmological bounds on axion properties</a:t>
            </a:r>
          </a:p>
        </p:txBody>
      </p:sp>
      <p:pic>
        <p:nvPicPr>
          <p:cNvPr id="83972" name="Picture 4"/>
          <p:cNvPicPr>
            <a:picLocks noChangeAspect="1" noChangeArrowheads="1"/>
          </p:cNvPicPr>
          <p:nvPr/>
        </p:nvPicPr>
        <p:blipFill>
          <a:blip r:embed="rId3" cstate="print"/>
          <a:srcRect/>
          <a:stretch>
            <a:fillRect/>
          </a:stretch>
        </p:blipFill>
        <p:spPr bwMode="auto">
          <a:xfrm>
            <a:off x="2362200" y="2286000"/>
            <a:ext cx="2371725" cy="342900"/>
          </a:xfrm>
          <a:prstGeom prst="rect">
            <a:avLst/>
          </a:prstGeom>
          <a:noFill/>
          <a:ln w="9525">
            <a:noFill/>
            <a:miter lim="800000"/>
            <a:headEnd/>
            <a:tailEnd/>
          </a:ln>
        </p:spPr>
      </p:pic>
      <p:cxnSp>
        <p:nvCxnSpPr>
          <p:cNvPr id="12" name="11 Conector recto de flecha"/>
          <p:cNvCxnSpPr/>
          <p:nvPr/>
        </p:nvCxnSpPr>
        <p:spPr>
          <a:xfrm>
            <a:off x="4724400" y="2438400"/>
            <a:ext cx="1344613" cy="1588"/>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3974" name="Picture 5"/>
          <p:cNvPicPr>
            <a:picLocks noChangeAspect="1" noChangeArrowheads="1"/>
          </p:cNvPicPr>
          <p:nvPr/>
        </p:nvPicPr>
        <p:blipFill>
          <a:blip r:embed="rId4" cstate="print"/>
          <a:srcRect/>
          <a:stretch>
            <a:fillRect/>
          </a:stretch>
        </p:blipFill>
        <p:spPr bwMode="auto">
          <a:xfrm>
            <a:off x="6048375" y="2343150"/>
            <a:ext cx="962025" cy="247650"/>
          </a:xfrm>
          <a:prstGeom prst="rect">
            <a:avLst/>
          </a:prstGeom>
          <a:noFill/>
          <a:ln w="9525">
            <a:noFill/>
            <a:miter lim="800000"/>
            <a:headEnd/>
            <a:tailEnd/>
          </a:ln>
        </p:spPr>
      </p:pic>
      <p:sp>
        <p:nvSpPr>
          <p:cNvPr id="83975" name="15 Rectángulo"/>
          <p:cNvSpPr>
            <a:spLocks noChangeArrowheads="1"/>
          </p:cNvSpPr>
          <p:nvPr/>
        </p:nvSpPr>
        <p:spPr bwMode="auto">
          <a:xfrm>
            <a:off x="76200" y="4822825"/>
            <a:ext cx="7924800" cy="892175"/>
          </a:xfrm>
          <a:prstGeom prst="rect">
            <a:avLst/>
          </a:prstGeom>
          <a:solidFill>
            <a:srgbClr val="FFFFFF"/>
          </a:solidFill>
          <a:ln w="9525">
            <a:solidFill>
              <a:srgbClr val="C00000"/>
            </a:solidFill>
            <a:miter lim="800000"/>
            <a:headEnd/>
            <a:tailEnd/>
          </a:ln>
        </p:spPr>
        <p:txBody>
          <a:bodyPr>
            <a:spAutoFit/>
          </a:bodyPr>
          <a:lstStyle/>
          <a:p>
            <a:r>
              <a:rPr lang="en-US">
                <a:latin typeface="Calibri" pitchFamily="34" charset="0"/>
                <a:ea typeface="Calibri" pitchFamily="34" charset="0"/>
                <a:cs typeface="Calibri" pitchFamily="34" charset="0"/>
              </a:rPr>
              <a:t>5.    </a:t>
            </a:r>
            <a:r>
              <a:rPr lang="en-US">
                <a:solidFill>
                  <a:srgbClr val="C00000"/>
                </a:solidFill>
                <a:latin typeface="Calibri" pitchFamily="34" charset="0"/>
                <a:ea typeface="Calibri" pitchFamily="34" charset="0"/>
                <a:cs typeface="Calibri" pitchFamily="34" charset="0"/>
              </a:rPr>
              <a:t> The axion or other WISP could be related to other physics problems</a:t>
            </a:r>
          </a:p>
          <a:p>
            <a:endParaRPr lang="en-US" sz="1200">
              <a:solidFill>
                <a:srgbClr val="C00000"/>
              </a:solidFill>
              <a:latin typeface="Calibri" pitchFamily="34" charset="0"/>
              <a:ea typeface="Calibri" pitchFamily="34" charset="0"/>
              <a:cs typeface="Calibri" pitchFamily="34" charset="0"/>
            </a:endParaRPr>
          </a:p>
          <a:p>
            <a:r>
              <a:rPr lang="en-US">
                <a:solidFill>
                  <a:srgbClr val="C00000"/>
                </a:solidFill>
                <a:latin typeface="Calibri" pitchFamily="34" charset="0"/>
                <a:ea typeface="Calibri" pitchFamily="34" charset="0"/>
                <a:cs typeface="Calibri" pitchFamily="34" charset="0"/>
                <a:sym typeface="Wingdings" pitchFamily="2" charset="2"/>
              </a:rPr>
              <a:t>        </a:t>
            </a:r>
            <a:r>
              <a:rPr lang="en-US">
                <a:latin typeface="Calibri" pitchFamily="34" charset="0"/>
                <a:ea typeface="Calibri" pitchFamily="34" charset="0"/>
                <a:cs typeface="Calibri" pitchFamily="34" charset="0"/>
                <a:sym typeface="Wingdings" pitchFamily="2" charset="2"/>
              </a:rPr>
              <a:t></a:t>
            </a:r>
            <a:r>
              <a:rPr lang="en-US">
                <a:solidFill>
                  <a:srgbClr val="C00000"/>
                </a:solidFill>
                <a:latin typeface="Calibri" pitchFamily="34" charset="0"/>
                <a:ea typeface="Calibri" pitchFamily="34" charset="0"/>
                <a:cs typeface="Calibri" pitchFamily="34" charset="0"/>
                <a:sym typeface="Wingdings" pitchFamily="2" charset="2"/>
              </a:rPr>
              <a:t>  </a:t>
            </a:r>
            <a:r>
              <a:rPr lang="en-US">
                <a:solidFill>
                  <a:srgbClr val="C00000"/>
                </a:solidFill>
                <a:latin typeface="Calibri" pitchFamily="34" charset="0"/>
                <a:ea typeface="Calibri" pitchFamily="34" charset="0"/>
                <a:cs typeface="Calibri" pitchFamily="34" charset="0"/>
              </a:rPr>
              <a:t>Solar corona heating problem and the unexpected solar X-rays</a:t>
            </a:r>
            <a:endParaRPr lang="en-US" sz="2300">
              <a:solidFill>
                <a:srgbClr val="C00000"/>
              </a:solidFill>
              <a:latin typeface="Calibri" pitchFamily="34" charset="0"/>
              <a:ea typeface="Calibri" pitchFamily="34" charset="0"/>
              <a:cs typeface="Calibri" pitchFamily="34" charset="0"/>
            </a:endParaRPr>
          </a:p>
        </p:txBody>
      </p:sp>
      <p:sp>
        <p:nvSpPr>
          <p:cNvPr id="83976" name="TextShape 3"/>
          <p:cNvSpPr txBox="1">
            <a:spLocks noChangeArrowheads="1"/>
          </p:cNvSpPr>
          <p:nvPr/>
        </p:nvSpPr>
        <p:spPr bwMode="auto">
          <a:xfrm>
            <a:off x="50800" y="76200"/>
            <a:ext cx="3225800" cy="515938"/>
          </a:xfrm>
          <a:prstGeom prst="rect">
            <a:avLst/>
          </a:prstGeom>
          <a:solidFill>
            <a:srgbClr val="FFFF00"/>
          </a:solidFill>
          <a:ln w="9525">
            <a:noFill/>
            <a:miter lim="800000"/>
            <a:headEnd/>
            <a:tailEnd/>
          </a:ln>
        </p:spPr>
        <p:txBody>
          <a:bodyPr wrap="none" lIns="90000" tIns="45000" rIns="90000" bIns="45000"/>
          <a:lstStyle/>
          <a:p>
            <a:r>
              <a:rPr lang="en-US" sz="2400">
                <a:solidFill>
                  <a:srgbClr val="0000FF"/>
                </a:solidFill>
                <a:latin typeface="Calibri" pitchFamily="34" charset="0"/>
              </a:rPr>
              <a:t> The Axion stellar search</a:t>
            </a:r>
            <a:endParaRPr lang="en-US">
              <a:solidFill>
                <a:srgbClr val="0000FF"/>
              </a:solidFill>
            </a:endParaRPr>
          </a:p>
        </p:txBody>
      </p:sp>
      <p:cxnSp>
        <p:nvCxnSpPr>
          <p:cNvPr id="83977" name="Straight Arrow Connector 12"/>
          <p:cNvCxnSpPr>
            <a:cxnSpLocks noChangeShapeType="1"/>
          </p:cNvCxnSpPr>
          <p:nvPr/>
        </p:nvCxnSpPr>
        <p:spPr bwMode="auto">
          <a:xfrm flipV="1">
            <a:off x="7010400" y="2441575"/>
            <a:ext cx="381000" cy="25400"/>
          </a:xfrm>
          <a:prstGeom prst="straightConnector1">
            <a:avLst/>
          </a:prstGeom>
          <a:noFill/>
          <a:ln w="28575" algn="ctr">
            <a:solidFill>
              <a:srgbClr val="C00000"/>
            </a:solidFill>
            <a:round/>
            <a:headEnd/>
            <a:tailEnd type="arrow" w="med" len="med"/>
          </a:ln>
        </p:spPr>
      </p:cxnSp>
      <p:sp>
        <p:nvSpPr>
          <p:cNvPr id="17" name="6 Rectángulo"/>
          <p:cNvSpPr/>
          <p:nvPr/>
        </p:nvSpPr>
        <p:spPr>
          <a:xfrm>
            <a:off x="76200" y="1196975"/>
            <a:ext cx="8915400" cy="3308350"/>
          </a:xfrm>
          <a:prstGeom prst="rect">
            <a:avLst/>
          </a:prstGeom>
        </p:spPr>
        <p:txBody>
          <a:bodyPr>
            <a:spAutoFit/>
          </a:bodyPr>
          <a:lstStyle/>
          <a:p>
            <a:pPr algn="just">
              <a:defRPr/>
            </a:pPr>
            <a:r>
              <a:rPr lang="en-US" dirty="0">
                <a:latin typeface="Calibri" pitchFamily="34" charset="0"/>
                <a:cs typeface="Calibri" pitchFamily="34" charset="0"/>
              </a:rPr>
              <a:t>  The existence of the axion would affect physics.</a:t>
            </a:r>
          </a:p>
          <a:p>
            <a:pPr algn="ctr">
              <a:defRPr/>
            </a:pPr>
            <a:endParaRPr lang="en-US" sz="100" dirty="0">
              <a:latin typeface="Calibri" pitchFamily="34" charset="0"/>
              <a:cs typeface="Calibri" pitchFamily="34" charset="0"/>
            </a:endParaRPr>
          </a:p>
          <a:p>
            <a:pPr algn="ctr">
              <a:defRPr/>
            </a:pPr>
            <a:endParaRPr lang="en-US" sz="800" dirty="0">
              <a:latin typeface="Calibri" pitchFamily="34" charset="0"/>
              <a:cs typeface="Calibri" pitchFamily="34" charset="0"/>
            </a:endParaRPr>
          </a:p>
          <a:p>
            <a:pPr algn="just">
              <a:defRPr/>
            </a:pPr>
            <a:r>
              <a:rPr lang="en-US" dirty="0">
                <a:latin typeface="Calibri" pitchFamily="34" charset="0"/>
                <a:cs typeface="Calibri" pitchFamily="34" charset="0"/>
              </a:rPr>
              <a:t>  It is possible to constrain axion properties (i.e., coupling strength) from:</a:t>
            </a:r>
            <a:endParaRPr lang="en-US" sz="1400" dirty="0">
              <a:latin typeface="Calibri" pitchFamily="34" charset="0"/>
              <a:cs typeface="Calibri" pitchFamily="34" charset="0"/>
            </a:endParaRPr>
          </a:p>
          <a:p>
            <a:pPr algn="ctr">
              <a:defRPr/>
            </a:pPr>
            <a:endParaRPr lang="en-US" dirty="0">
              <a:latin typeface="Calibri" pitchFamily="34" charset="0"/>
              <a:cs typeface="Calibri" pitchFamily="34" charset="0"/>
            </a:endParaRPr>
          </a:p>
          <a:p>
            <a:pPr marL="457200" indent="-457200">
              <a:buFontTx/>
              <a:buAutoNum type="arabicPeriod"/>
              <a:defRPr/>
            </a:pPr>
            <a:r>
              <a:rPr lang="en-US" dirty="0">
                <a:latin typeface="Calibri" pitchFamily="34" charset="0"/>
                <a:cs typeface="Calibri" pitchFamily="34" charset="0"/>
              </a:rPr>
              <a:t>Sun lifetime</a:t>
            </a:r>
          </a:p>
          <a:p>
            <a:pPr marL="457200" indent="-457200">
              <a:buFontTx/>
              <a:buAutoNum type="arabicPeriod"/>
              <a:defRPr/>
            </a:pPr>
            <a:endParaRPr lang="en-US" dirty="0">
              <a:latin typeface="Calibri" pitchFamily="34" charset="0"/>
              <a:cs typeface="Calibri" pitchFamily="34" charset="0"/>
            </a:endParaRPr>
          </a:p>
          <a:p>
            <a:pPr marL="457200" indent="-457200">
              <a:buFontTx/>
              <a:buAutoNum type="arabicPeriod"/>
              <a:defRPr/>
            </a:pPr>
            <a:r>
              <a:rPr lang="en-US" dirty="0">
                <a:latin typeface="Calibri" pitchFamily="34" charset="0"/>
                <a:cs typeface="Calibri" pitchFamily="34" charset="0"/>
              </a:rPr>
              <a:t>Stellar evolution. Globular </a:t>
            </a:r>
            <a:r>
              <a:rPr lang="en-US" dirty="0">
                <a:latin typeface="Calibri" pitchFamily="34" charset="0"/>
                <a:cs typeface="Calibri" pitchFamily="34" charset="0"/>
              </a:rPr>
              <a:t>clusters</a:t>
            </a:r>
            <a:endParaRPr lang="en-US" dirty="0">
              <a:latin typeface="Calibri" pitchFamily="34" charset="0"/>
              <a:cs typeface="Calibri" pitchFamily="34" charset="0"/>
            </a:endParaRPr>
          </a:p>
          <a:p>
            <a:pPr marL="457200" indent="-457200">
              <a:buFontTx/>
              <a:buAutoNum type="arabicPeriod"/>
              <a:defRPr/>
            </a:pPr>
            <a:endParaRPr lang="en-US" dirty="0">
              <a:latin typeface="Calibri" pitchFamily="34" charset="0"/>
              <a:cs typeface="Calibri" pitchFamily="34" charset="0"/>
            </a:endParaRPr>
          </a:p>
          <a:p>
            <a:pPr marL="457200" indent="-457200">
              <a:buFontTx/>
              <a:buAutoNum type="arabicPeriod"/>
              <a:defRPr/>
            </a:pPr>
            <a:r>
              <a:rPr lang="en-US" dirty="0">
                <a:latin typeface="Calibri" pitchFamily="34" charset="0"/>
                <a:cs typeface="Calibri" pitchFamily="34" charset="0"/>
              </a:rPr>
              <a:t>White dwarf </a:t>
            </a:r>
            <a:r>
              <a:rPr lang="en-US" dirty="0">
                <a:latin typeface="Calibri" pitchFamily="34" charset="0"/>
                <a:cs typeface="Calibri" pitchFamily="34" charset="0"/>
              </a:rPr>
              <a:t>cooling</a:t>
            </a:r>
            <a:r>
              <a:rPr lang="en-US" dirty="0">
                <a:solidFill>
                  <a:schemeClr val="tx1">
                    <a:lumMod val="65000"/>
                    <a:lumOff val="35000"/>
                  </a:schemeClr>
                </a:solidFill>
                <a:latin typeface="Calibri" pitchFamily="34" charset="0"/>
                <a:cs typeface="Calibri" pitchFamily="34" charset="0"/>
              </a:rPr>
              <a:t> </a:t>
            </a:r>
            <a:endParaRPr lang="en-US" dirty="0">
              <a:solidFill>
                <a:schemeClr val="tx1">
                  <a:lumMod val="65000"/>
                  <a:lumOff val="35000"/>
                </a:schemeClr>
              </a:solidFill>
              <a:latin typeface="Calibri" pitchFamily="34" charset="0"/>
              <a:cs typeface="Calibri" pitchFamily="34" charset="0"/>
            </a:endParaRPr>
          </a:p>
          <a:p>
            <a:pPr marL="457200" indent="-457200">
              <a:buFontTx/>
              <a:buAutoNum type="arabicPeriod"/>
              <a:defRPr/>
            </a:pPr>
            <a:endParaRPr lang="en-US" dirty="0">
              <a:latin typeface="Calibri" pitchFamily="34" charset="0"/>
              <a:cs typeface="Calibri" pitchFamily="34" charset="0"/>
            </a:endParaRPr>
          </a:p>
          <a:p>
            <a:pPr marL="457200" indent="-457200">
              <a:buFontTx/>
              <a:buAutoNum type="arabicPeriod"/>
              <a:defRPr/>
            </a:pPr>
            <a:r>
              <a:rPr lang="en-US" dirty="0">
                <a:latin typeface="Calibri" pitchFamily="34" charset="0"/>
                <a:cs typeface="Calibri" pitchFamily="34" charset="0"/>
              </a:rPr>
              <a:t>Supernova physics. Effect on neutrino burst </a:t>
            </a:r>
            <a:r>
              <a:rPr lang="en-US" dirty="0">
                <a:latin typeface="Calibri" pitchFamily="34" charset="0"/>
                <a:cs typeface="Calibri" pitchFamily="34" charset="0"/>
              </a:rPr>
              <a:t>duration</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046163"/>
            <a:ext cx="8610600" cy="5297487"/>
            <a:chOff x="336" y="755"/>
            <a:chExt cx="5424" cy="3337"/>
          </a:xfrm>
        </p:grpSpPr>
        <p:sp>
          <p:nvSpPr>
            <p:cNvPr id="1682435" name="Text Box 3"/>
            <p:cNvSpPr txBox="1">
              <a:spLocks noChangeArrowheads="1"/>
            </p:cNvSpPr>
            <p:nvPr/>
          </p:nvSpPr>
          <p:spPr bwMode="auto">
            <a:xfrm>
              <a:off x="336" y="755"/>
              <a:ext cx="5136" cy="2365"/>
            </a:xfrm>
            <a:prstGeom prst="rect">
              <a:avLst/>
            </a:prstGeom>
            <a:solidFill>
              <a:srgbClr val="FFFFFF"/>
            </a:solidFill>
            <a:ln w="9525">
              <a:noFill/>
              <a:miter lim="800000"/>
              <a:headEnd/>
              <a:tailEnd/>
            </a:ln>
            <a:effectLst/>
          </p:spPr>
          <p:txBody>
            <a:bodyPr>
              <a:spAutoFit/>
            </a:bodyPr>
            <a:lstStyle/>
            <a:p>
              <a:pPr>
                <a:defRPr/>
              </a:pPr>
              <a:r>
                <a:rPr lang="en-US" dirty="0">
                  <a:latin typeface="Arial" charset="0"/>
                </a:rPr>
                <a:t>Solar energy is created  within the core of the Sun. </a:t>
              </a:r>
            </a:p>
            <a:p>
              <a:pPr>
                <a:defRPr/>
              </a:pPr>
              <a:r>
                <a:rPr lang="en-US" dirty="0">
                  <a:latin typeface="Arial" charset="0"/>
                  <a:sym typeface="Wingdings" pitchFamily="2" charset="2"/>
                </a:rPr>
                <a:t>  </a:t>
              </a:r>
              <a:r>
                <a:rPr lang="en-US" dirty="0">
                  <a:latin typeface="Arial" charset="0"/>
                </a:rPr>
                <a:t>Nuclear reactions:     </a:t>
              </a:r>
              <a:r>
                <a:rPr lang="en-US" dirty="0">
                  <a:solidFill>
                    <a:srgbClr val="800080"/>
                  </a:solidFill>
                  <a:latin typeface="Arial" charset="0"/>
                </a:rPr>
                <a:t>4</a:t>
              </a:r>
              <a:r>
                <a:rPr lang="en-US" sz="2400" dirty="0">
                  <a:solidFill>
                    <a:srgbClr val="800080"/>
                  </a:solidFill>
                  <a:latin typeface="Arial" charset="0"/>
                </a:rPr>
                <a:t>p </a:t>
              </a:r>
              <a:r>
                <a:rPr lang="en-US" dirty="0">
                  <a:solidFill>
                    <a:srgbClr val="800080"/>
                  </a:solidFill>
                  <a:latin typeface="Arial" charset="0"/>
                </a:rPr>
                <a:t>= 1</a:t>
              </a:r>
              <a:r>
                <a:rPr lang="el-GR" sz="2800" dirty="0">
                  <a:solidFill>
                    <a:srgbClr val="800080"/>
                  </a:solidFill>
                  <a:effectLst>
                    <a:outerShdw blurRad="38100" dist="38100" dir="2700000" algn="tl">
                      <a:srgbClr val="C0C0C0"/>
                    </a:outerShdw>
                  </a:effectLst>
                  <a:latin typeface="Times New Roman" pitchFamily="18" charset="0"/>
                </a:rPr>
                <a:t>α</a:t>
              </a:r>
              <a:endParaRPr lang="en-US" dirty="0">
                <a:solidFill>
                  <a:srgbClr val="800080"/>
                </a:solidFill>
                <a:latin typeface="Arial" charset="0"/>
              </a:endParaRPr>
            </a:p>
            <a:p>
              <a:pPr>
                <a:buFont typeface="Wingdings" pitchFamily="2" charset="2"/>
                <a:buChar char="à"/>
                <a:defRPr/>
              </a:pPr>
              <a:r>
                <a:rPr lang="en-US" dirty="0">
                  <a:latin typeface="Arial" charset="0"/>
                </a:rPr>
                <a:t>  The one He is about .7 % less massive than the 4p. </a:t>
              </a:r>
            </a:p>
            <a:p>
              <a:pPr>
                <a:buFont typeface="Wingdings" pitchFamily="2" charset="2"/>
                <a:buChar char="à"/>
                <a:defRPr/>
              </a:pPr>
              <a:r>
                <a:rPr lang="en-US" dirty="0">
                  <a:latin typeface="Arial" charset="0"/>
                </a:rPr>
                <a:t>  Energy generated in the Sun's core takes </a:t>
              </a:r>
              <a:r>
                <a:rPr lang="en-US" dirty="0">
                  <a:solidFill>
                    <a:srgbClr val="C00000"/>
                  </a:solidFill>
                  <a:latin typeface="Arial" charset="0"/>
                </a:rPr>
                <a:t>~10</a:t>
              </a:r>
              <a:r>
                <a:rPr lang="en-US" sz="2400" baseline="26000" dirty="0">
                  <a:solidFill>
                    <a:srgbClr val="C00000"/>
                  </a:solidFill>
                  <a:latin typeface="Arial" charset="0"/>
                </a:rPr>
                <a:t>6</a:t>
              </a:r>
              <a:r>
                <a:rPr lang="en-US" dirty="0">
                  <a:solidFill>
                    <a:srgbClr val="C00000"/>
                  </a:solidFill>
                  <a:latin typeface="Arial" charset="0"/>
                </a:rPr>
                <a:t> years </a:t>
              </a:r>
            </a:p>
            <a:p>
              <a:pPr>
                <a:buFont typeface="Wingdings" pitchFamily="2" charset="2"/>
                <a:buNone/>
                <a:defRPr/>
              </a:pPr>
              <a:r>
                <a:rPr lang="en-US" dirty="0">
                  <a:latin typeface="Arial" charset="0"/>
                </a:rPr>
                <a:t>      to reach its surface.</a:t>
              </a:r>
            </a:p>
            <a:p>
              <a:pPr>
                <a:buFont typeface="Wingdings" pitchFamily="2" charset="2"/>
                <a:buNone/>
                <a:defRPr/>
              </a:pPr>
              <a:r>
                <a:rPr lang="en-US" sz="900" dirty="0">
                  <a:latin typeface="Arial" charset="0"/>
                </a:rPr>
                <a:t> </a:t>
              </a:r>
            </a:p>
            <a:p>
              <a:pPr>
                <a:buFont typeface="Wingdings" pitchFamily="2" charset="2"/>
                <a:buChar char="à"/>
                <a:defRPr/>
              </a:pPr>
              <a:r>
                <a:rPr lang="en-US" sz="2400" dirty="0">
                  <a:effectLst>
                    <a:outerShdw blurRad="38100" dist="38100" dir="2700000" algn="tl">
                      <a:srgbClr val="C0C0C0"/>
                    </a:outerShdw>
                  </a:effectLst>
                  <a:latin typeface="Arial" charset="0"/>
                </a:rPr>
                <a:t>  700 million tons H / s are converted into He.</a:t>
              </a:r>
              <a:r>
                <a:rPr lang="en-US" sz="2400" dirty="0">
                  <a:solidFill>
                    <a:srgbClr val="CC0000"/>
                  </a:solidFill>
                  <a:latin typeface="Arial" charset="0"/>
                </a:rPr>
                <a:t>  </a:t>
              </a:r>
            </a:p>
            <a:p>
              <a:pPr>
                <a:buFont typeface="Wingdings" pitchFamily="2" charset="2"/>
                <a:buNone/>
                <a:defRPr/>
              </a:pPr>
              <a:endParaRPr lang="en-US" sz="800" dirty="0">
                <a:solidFill>
                  <a:srgbClr val="CC0000"/>
                </a:solidFill>
                <a:latin typeface="Arial" charset="0"/>
              </a:endParaRPr>
            </a:p>
            <a:p>
              <a:pPr>
                <a:buFont typeface="Wingdings" pitchFamily="2" charset="2"/>
                <a:buNone/>
                <a:defRPr/>
              </a:pPr>
              <a:r>
                <a:rPr lang="en-US" sz="2800" dirty="0">
                  <a:solidFill>
                    <a:srgbClr val="C00000"/>
                  </a:solidFill>
                  <a:effectLst>
                    <a:outerShdw blurRad="38100" dist="38100" dir="2700000" algn="tl">
                      <a:srgbClr val="C0C0C0"/>
                    </a:outerShdw>
                  </a:effectLst>
                  <a:latin typeface="Arial" charset="0"/>
                  <a:sym typeface="Wingdings" pitchFamily="2" charset="2"/>
                </a:rPr>
                <a:t></a:t>
              </a:r>
              <a:r>
                <a:rPr lang="en-US" sz="2800" dirty="0">
                  <a:solidFill>
                    <a:srgbClr val="003300"/>
                  </a:solidFill>
                  <a:effectLst>
                    <a:outerShdw blurRad="38100" dist="38100" dir="2700000" algn="tl">
                      <a:srgbClr val="C0C0C0"/>
                    </a:outerShdw>
                  </a:effectLst>
                  <a:latin typeface="Arial" charset="0"/>
                  <a:sym typeface="Wingdings" pitchFamily="2" charset="2"/>
                </a:rPr>
                <a:t>  </a:t>
              </a:r>
              <a:r>
                <a:rPr lang="en-US" sz="2800" dirty="0">
                  <a:effectLst>
                    <a:outerShdw blurRad="38100" dist="38100" dir="2700000" algn="tl">
                      <a:srgbClr val="C0C0C0"/>
                    </a:outerShdw>
                  </a:effectLst>
                  <a:latin typeface="Arial" charset="0"/>
                </a:rPr>
                <a:t>5 million tons of pure energy is released</a:t>
              </a:r>
              <a:r>
                <a:rPr lang="en-US" sz="2800" dirty="0">
                  <a:solidFill>
                    <a:srgbClr val="CC0000"/>
                  </a:solidFill>
                  <a:effectLst>
                    <a:outerShdw blurRad="38100" dist="38100" dir="2700000" algn="tl">
                      <a:srgbClr val="C0C0C0"/>
                    </a:outerShdw>
                  </a:effectLst>
                  <a:latin typeface="Arial" charset="0"/>
                </a:rPr>
                <a:t> </a:t>
              </a:r>
              <a:r>
                <a:rPr lang="en-US" sz="2800" dirty="0">
                  <a:solidFill>
                    <a:srgbClr val="C00000"/>
                  </a:solidFill>
                  <a:effectLst>
                    <a:outerShdw blurRad="38100" dist="38100" dir="2700000" algn="tl">
                      <a:srgbClr val="C0C0C0"/>
                    </a:outerShdw>
                  </a:effectLst>
                  <a:latin typeface="Arial" charset="0"/>
                  <a:sym typeface="Wingdings" pitchFamily="2" charset="2"/>
                </a:rPr>
                <a:t></a:t>
              </a:r>
            </a:p>
            <a:p>
              <a:pPr>
                <a:buFont typeface="Wingdings" pitchFamily="2" charset="2"/>
                <a:buNone/>
                <a:defRPr/>
              </a:pPr>
              <a:endParaRPr lang="en-US" sz="900" dirty="0">
                <a:solidFill>
                  <a:srgbClr val="003300"/>
                </a:solidFill>
                <a:effectLst>
                  <a:outerShdw blurRad="38100" dist="38100" dir="2700000" algn="tl">
                    <a:srgbClr val="C0C0C0"/>
                  </a:outerShdw>
                </a:effectLst>
                <a:latin typeface="Arial" charset="0"/>
                <a:sym typeface="Wingdings" pitchFamily="2" charset="2"/>
              </a:endParaRPr>
            </a:p>
            <a:p>
              <a:pPr>
                <a:buFont typeface="Wingdings" pitchFamily="2" charset="2"/>
                <a:buNone/>
                <a:defRPr/>
              </a:pPr>
              <a:endParaRPr lang="en-US" dirty="0">
                <a:solidFill>
                  <a:srgbClr val="003300"/>
                </a:solidFill>
                <a:latin typeface="Arial" charset="0"/>
              </a:endParaRPr>
            </a:p>
            <a:p>
              <a:pPr>
                <a:buFont typeface="Wingdings" pitchFamily="2" charset="2"/>
                <a:buNone/>
                <a:defRPr/>
              </a:pPr>
              <a:r>
                <a:rPr lang="en-US" dirty="0">
                  <a:solidFill>
                    <a:srgbClr val="CC0000"/>
                  </a:solidFill>
                  <a:latin typeface="Arial" charset="0"/>
                </a:rPr>
                <a:t>         </a:t>
              </a:r>
              <a:r>
                <a:rPr lang="en-US" sz="3200" dirty="0">
                  <a:solidFill>
                    <a:schemeClr val="accent2"/>
                  </a:solidFill>
                  <a:latin typeface="Arial" charset="0"/>
                  <a:sym typeface="Wingdings" pitchFamily="2" charset="2"/>
                </a:rPr>
                <a:t></a:t>
              </a:r>
              <a:r>
                <a:rPr lang="en-US" sz="3200" dirty="0">
                  <a:solidFill>
                    <a:srgbClr val="FF0000"/>
                  </a:solidFill>
                  <a:latin typeface="Arial" charset="0"/>
                  <a:sym typeface="Wingdings" pitchFamily="2" charset="2"/>
                </a:rPr>
                <a:t> </a:t>
              </a:r>
              <a:r>
                <a:rPr lang="en-US" sz="3200" dirty="0">
                  <a:solidFill>
                    <a:srgbClr val="003300"/>
                  </a:solidFill>
                  <a:latin typeface="Arial" charset="0"/>
                  <a:sym typeface="Wingdings" pitchFamily="2" charset="2"/>
                </a:rPr>
                <a:t> </a:t>
              </a:r>
              <a:r>
                <a:rPr lang="en-US" sz="3200" i="1" dirty="0">
                  <a:solidFill>
                    <a:srgbClr val="CC0000"/>
                  </a:solidFill>
                  <a:effectLst>
                    <a:outerShdw blurRad="38100" dist="38100" dir="2700000" algn="tl">
                      <a:srgbClr val="C0C0C0"/>
                    </a:outerShdw>
                  </a:effectLst>
                  <a:latin typeface="Arial" charset="0"/>
                  <a:sym typeface="Wingdings" pitchFamily="2" charset="2"/>
                </a:rPr>
                <a:t> </a:t>
              </a:r>
              <a:r>
                <a:rPr lang="en-US" sz="3200" dirty="0">
                  <a:solidFill>
                    <a:srgbClr val="CC0000"/>
                  </a:solidFill>
                  <a:effectLst>
                    <a:outerShdw blurRad="38100" dist="38100" dir="2700000" algn="tl">
                      <a:srgbClr val="C0C0C0"/>
                    </a:outerShdw>
                  </a:effectLst>
                  <a:latin typeface="Arial" charset="0"/>
                  <a:sym typeface="Wingdings" pitchFamily="2" charset="2"/>
                </a:rPr>
                <a:t>~100</a:t>
              </a:r>
              <a:r>
                <a:rPr lang="en-US" sz="3200" baseline="26000" dirty="0">
                  <a:solidFill>
                    <a:srgbClr val="CC0000"/>
                  </a:solidFill>
                  <a:effectLst>
                    <a:outerShdw blurRad="38100" dist="38100" dir="2700000" algn="tl">
                      <a:srgbClr val="C0C0C0"/>
                    </a:outerShdw>
                  </a:effectLst>
                  <a:latin typeface="Arial" charset="0"/>
                  <a:sym typeface="Wingdings" pitchFamily="2" charset="2"/>
                </a:rPr>
                <a:t> </a:t>
              </a:r>
              <a:r>
                <a:rPr lang="en-US" sz="3200" dirty="0">
                  <a:solidFill>
                    <a:srgbClr val="CC0000"/>
                  </a:solidFill>
                  <a:effectLst>
                    <a:outerShdw blurRad="38100" dist="38100" dir="2700000" algn="tl">
                      <a:srgbClr val="C0C0C0"/>
                    </a:outerShdw>
                  </a:effectLst>
                  <a:latin typeface="Arial" charset="0"/>
                  <a:sym typeface="Wingdings" pitchFamily="2" charset="2"/>
                </a:rPr>
                <a:t>“</a:t>
              </a:r>
              <a:r>
                <a:rPr lang="en-US" sz="3200" dirty="0" err="1">
                  <a:solidFill>
                    <a:srgbClr val="CC0000"/>
                  </a:solidFill>
                  <a:effectLst>
                    <a:outerShdw blurRad="38100" dist="38100" dir="2700000" algn="tl">
                      <a:srgbClr val="C0C0C0"/>
                    </a:outerShdw>
                  </a:effectLst>
                  <a:latin typeface="Arial" charset="0"/>
                  <a:sym typeface="Wingdings" pitchFamily="2" charset="2"/>
                </a:rPr>
                <a:t>ktons</a:t>
              </a:r>
              <a:r>
                <a:rPr lang="en-US" sz="3200" dirty="0">
                  <a:solidFill>
                    <a:srgbClr val="CC0000"/>
                  </a:solidFill>
                  <a:effectLst>
                    <a:outerShdw blurRad="38100" dist="38100" dir="2700000" algn="tl">
                      <a:srgbClr val="C0C0C0"/>
                    </a:outerShdw>
                  </a:effectLst>
                  <a:latin typeface="Arial" charset="0"/>
                  <a:sym typeface="Wingdings" pitchFamily="2" charset="2"/>
                </a:rPr>
                <a:t>” of </a:t>
              </a:r>
              <a:r>
                <a:rPr lang="en-US" sz="3200" dirty="0" err="1">
                  <a:solidFill>
                    <a:srgbClr val="CC0000"/>
                  </a:solidFill>
                  <a:effectLst>
                    <a:outerShdw blurRad="38100" dist="38100" dir="2700000" algn="tl">
                      <a:srgbClr val="C0C0C0"/>
                    </a:outerShdw>
                  </a:effectLst>
                  <a:latin typeface="Arial" charset="0"/>
                  <a:sym typeface="Wingdings" pitchFamily="2" charset="2"/>
                </a:rPr>
                <a:t>axions</a:t>
              </a:r>
              <a:r>
                <a:rPr lang="en-US" sz="1800" dirty="0">
                  <a:solidFill>
                    <a:srgbClr val="CC0000"/>
                  </a:solidFill>
                  <a:effectLst>
                    <a:outerShdw blurRad="38100" dist="38100" dir="2700000" algn="tl">
                      <a:srgbClr val="C0C0C0"/>
                    </a:outerShdw>
                  </a:effectLst>
                  <a:latin typeface="Arial" charset="0"/>
                  <a:sym typeface="Wingdings" pitchFamily="2" charset="2"/>
                </a:rPr>
                <a:t> </a:t>
              </a:r>
              <a:r>
                <a:rPr lang="en-US" sz="3200" dirty="0">
                  <a:solidFill>
                    <a:srgbClr val="CC0000"/>
                  </a:solidFill>
                  <a:effectLst>
                    <a:outerShdw blurRad="38100" dist="38100" dir="2700000" algn="tl">
                      <a:srgbClr val="C0C0C0"/>
                    </a:outerShdw>
                  </a:effectLst>
                  <a:latin typeface="Arial" charset="0"/>
                  <a:sym typeface="Wingdings" pitchFamily="2" charset="2"/>
                </a:rPr>
                <a:t>/</a:t>
              </a:r>
              <a:r>
                <a:rPr lang="en-US" sz="1800" dirty="0">
                  <a:solidFill>
                    <a:srgbClr val="CC0000"/>
                  </a:solidFill>
                  <a:effectLst>
                    <a:outerShdw blurRad="38100" dist="38100" dir="2700000" algn="tl">
                      <a:srgbClr val="C0C0C0"/>
                    </a:outerShdw>
                  </a:effectLst>
                  <a:latin typeface="Arial" charset="0"/>
                  <a:sym typeface="Wingdings" pitchFamily="2" charset="2"/>
                </a:rPr>
                <a:t> </a:t>
              </a:r>
              <a:r>
                <a:rPr lang="en-US" sz="3200" dirty="0">
                  <a:solidFill>
                    <a:srgbClr val="CC0000"/>
                  </a:solidFill>
                  <a:effectLst>
                    <a:outerShdw blurRad="38100" dist="38100" dir="2700000" algn="tl">
                      <a:srgbClr val="C0C0C0"/>
                    </a:outerShdw>
                  </a:effectLst>
                  <a:latin typeface="Arial" charset="0"/>
                  <a:sym typeface="Wingdings" pitchFamily="2" charset="2"/>
                </a:rPr>
                <a:t>s</a:t>
              </a:r>
              <a:r>
                <a:rPr lang="en-US" sz="3200" dirty="0">
                  <a:solidFill>
                    <a:srgbClr val="660066"/>
                  </a:solidFill>
                  <a:effectLst>
                    <a:outerShdw blurRad="38100" dist="38100" dir="2700000" algn="tl">
                      <a:srgbClr val="C0C0C0"/>
                    </a:outerShdw>
                  </a:effectLst>
                  <a:latin typeface="Arial" charset="0"/>
                  <a:sym typeface="Wingdings" pitchFamily="2" charset="2"/>
                </a:rPr>
                <a:t>   </a:t>
              </a:r>
              <a:r>
                <a:rPr lang="en-US" sz="3200" dirty="0">
                  <a:solidFill>
                    <a:schemeClr val="accent2"/>
                  </a:solidFill>
                  <a:effectLst>
                    <a:outerShdw blurRad="38100" dist="38100" dir="2700000" algn="tl">
                      <a:srgbClr val="C0C0C0"/>
                    </a:outerShdw>
                  </a:effectLst>
                  <a:latin typeface="Arial" charset="0"/>
                  <a:sym typeface="Wingdings" pitchFamily="2" charset="2"/>
                </a:rPr>
                <a:t></a:t>
              </a:r>
              <a:endParaRPr lang="en-US" sz="3200" dirty="0">
                <a:solidFill>
                  <a:schemeClr val="accent2"/>
                </a:solidFill>
                <a:latin typeface="Arial" charset="0"/>
              </a:endParaRPr>
            </a:p>
          </p:txBody>
        </p:sp>
        <p:sp>
          <p:nvSpPr>
            <p:cNvPr id="84997" name="Text Box 4"/>
            <p:cNvSpPr txBox="1">
              <a:spLocks noChangeArrowheads="1"/>
            </p:cNvSpPr>
            <p:nvPr/>
          </p:nvSpPr>
          <p:spPr bwMode="auto">
            <a:xfrm>
              <a:off x="2304" y="3840"/>
              <a:ext cx="3456" cy="252"/>
            </a:xfrm>
            <a:prstGeom prst="rect">
              <a:avLst/>
            </a:prstGeom>
            <a:noFill/>
            <a:ln w="9525">
              <a:noFill/>
              <a:miter lim="800000"/>
              <a:headEnd/>
              <a:tailEnd/>
            </a:ln>
          </p:spPr>
          <p:txBody>
            <a:bodyPr>
              <a:spAutoFit/>
            </a:bodyPr>
            <a:lstStyle/>
            <a:p>
              <a:r>
                <a:rPr lang="en-US">
                  <a:hlinkClick r:id="rId3"/>
                </a:rPr>
                <a:t>http://www.solarviews.com/eng/sun.htm</a:t>
              </a:r>
              <a:r>
                <a:rPr lang="en-US"/>
                <a:t> </a:t>
              </a:r>
            </a:p>
          </p:txBody>
        </p:sp>
      </p:grpSp>
      <p:sp>
        <p:nvSpPr>
          <p:cNvPr id="84995" name="Text Box 5"/>
          <p:cNvSpPr txBox="1">
            <a:spLocks noChangeArrowheads="1"/>
          </p:cNvSpPr>
          <p:nvPr/>
        </p:nvSpPr>
        <p:spPr bwMode="auto">
          <a:xfrm>
            <a:off x="123825" y="101600"/>
            <a:ext cx="1763713" cy="460375"/>
          </a:xfrm>
          <a:prstGeom prst="rect">
            <a:avLst/>
          </a:prstGeom>
          <a:solidFill>
            <a:srgbClr val="FFFF00"/>
          </a:solidFill>
          <a:ln w="9525">
            <a:noFill/>
            <a:miter lim="800000"/>
            <a:headEnd/>
            <a:tailEnd/>
          </a:ln>
        </p:spPr>
        <p:txBody>
          <a:bodyPr wrap="none">
            <a:spAutoFit/>
          </a:bodyPr>
          <a:lstStyle/>
          <a:p>
            <a:r>
              <a:rPr lang="en-US" sz="2400">
                <a:solidFill>
                  <a:srgbClr val="0000CC"/>
                </a:solidFill>
                <a:latin typeface="Calibri" pitchFamily="34" charset="0"/>
                <a:sym typeface="Wingdings" pitchFamily="2" charset="2"/>
              </a:rPr>
              <a:t>o</a:t>
            </a:r>
            <a:r>
              <a:rPr lang="en-US" sz="2400">
                <a:solidFill>
                  <a:srgbClr val="0000CC"/>
                </a:solidFill>
                <a:latin typeface="Calibri" pitchFamily="34" charset="0"/>
              </a:rPr>
              <a:t>verlooked</a:t>
            </a:r>
            <a:r>
              <a:rPr lang="en-US" sz="2400">
                <a:solidFill>
                  <a:srgbClr val="C00000"/>
                </a:solidFill>
                <a:latin typeface="Calibri" pitchFamily="34" charset="0"/>
              </a:rPr>
              <a:t>?</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80963" y="76200"/>
            <a:ext cx="3492500" cy="477838"/>
          </a:xfrm>
          <a:solidFill>
            <a:srgbClr val="FFFF00"/>
          </a:solidFill>
        </p:spPr>
        <p:txBody>
          <a:bodyPr>
            <a:normAutofit fontScale="90000"/>
          </a:bodyPr>
          <a:lstStyle/>
          <a:p>
            <a:r>
              <a:rPr lang="en-US" sz="2800" b="1" i="0" smtClean="0">
                <a:solidFill>
                  <a:srgbClr val="0000FF"/>
                </a:solidFill>
                <a:latin typeface="Calibri" pitchFamily="34" charset="0"/>
              </a:rPr>
              <a:t>Axion-photon mixing</a:t>
            </a:r>
            <a:endParaRPr lang="en-US" b="1" i="0" smtClean="0">
              <a:solidFill>
                <a:srgbClr val="0000FF"/>
              </a:solidFill>
              <a:latin typeface="Calibri" pitchFamily="34" charset="0"/>
            </a:endParaRPr>
          </a:p>
        </p:txBody>
      </p:sp>
      <p:graphicFrame>
        <p:nvGraphicFramePr>
          <p:cNvPr id="9218" name="Rectangle 2"/>
          <p:cNvGraphicFramePr>
            <a:graphicFrameLocks/>
          </p:cNvGraphicFramePr>
          <p:nvPr/>
        </p:nvGraphicFramePr>
        <p:xfrm>
          <a:off x="1143000" y="1397000"/>
          <a:ext cx="6858000" cy="4064000"/>
        </p:xfrm>
        <a:graphic>
          <a:graphicData uri="http://schemas.openxmlformats.org/presentationml/2006/ole">
            <p:oleObj spid="_x0000_s9218" name="Equation" r:id="rId4" imgW="0" imgH="0" progId="Equation.3">
              <p:embed/>
            </p:oleObj>
          </a:graphicData>
        </a:graphic>
      </p:graphicFrame>
      <p:grpSp>
        <p:nvGrpSpPr>
          <p:cNvPr id="2" name="Group 29"/>
          <p:cNvGrpSpPr>
            <a:grpSpLocks/>
          </p:cNvGrpSpPr>
          <p:nvPr/>
        </p:nvGrpSpPr>
        <p:grpSpPr bwMode="auto">
          <a:xfrm>
            <a:off x="500063" y="1649413"/>
            <a:ext cx="2049462" cy="3519487"/>
            <a:chOff x="315" y="921"/>
            <a:chExt cx="1291" cy="2217"/>
          </a:xfrm>
        </p:grpSpPr>
        <p:pic>
          <p:nvPicPr>
            <p:cNvPr id="331783" name="Picture 7"/>
            <p:cNvPicPr>
              <a:picLocks noChangeAspect="1" noChangeArrowheads="1"/>
            </p:cNvPicPr>
            <p:nvPr/>
          </p:nvPicPr>
          <p:blipFill>
            <a:blip r:embed="rId5" cstate="print"/>
            <a:srcRect/>
            <a:stretch>
              <a:fillRect/>
            </a:stretch>
          </p:blipFill>
          <p:spPr bwMode="auto">
            <a:xfrm>
              <a:off x="315" y="921"/>
              <a:ext cx="1291" cy="1894"/>
            </a:xfrm>
            <a:prstGeom prst="rect">
              <a:avLst/>
            </a:prstGeom>
            <a:noFill/>
            <a:effectLst>
              <a:outerShdw dist="35921" dir="2700000" algn="ctr" rotWithShape="0">
                <a:srgbClr val="808080"/>
              </a:outerShdw>
            </a:effectLst>
          </p:spPr>
        </p:pic>
        <p:sp>
          <p:nvSpPr>
            <p:cNvPr id="9237" name="Rectangle 24"/>
            <p:cNvSpPr>
              <a:spLocks noChangeArrowheads="1"/>
            </p:cNvSpPr>
            <p:nvPr/>
          </p:nvSpPr>
          <p:spPr bwMode="auto">
            <a:xfrm>
              <a:off x="419" y="2886"/>
              <a:ext cx="1091" cy="252"/>
            </a:xfrm>
            <a:prstGeom prst="rect">
              <a:avLst/>
            </a:prstGeom>
            <a:noFill/>
            <a:ln w="9525">
              <a:noFill/>
              <a:miter lim="800000"/>
              <a:headEnd/>
              <a:tailEnd/>
            </a:ln>
          </p:spPr>
          <p:txBody>
            <a:bodyPr wrap="none">
              <a:spAutoFit/>
            </a:bodyPr>
            <a:lstStyle/>
            <a:p>
              <a:pPr algn="ctr"/>
              <a:r>
                <a:rPr lang="en-US"/>
                <a:t>Dark matter</a:t>
              </a:r>
              <a:endParaRPr lang="en-US" sz="1400"/>
            </a:p>
          </p:txBody>
        </p:sp>
      </p:grpSp>
      <p:grpSp>
        <p:nvGrpSpPr>
          <p:cNvPr id="3" name="Group 30"/>
          <p:cNvGrpSpPr>
            <a:grpSpLocks/>
          </p:cNvGrpSpPr>
          <p:nvPr/>
        </p:nvGrpSpPr>
        <p:grpSpPr bwMode="auto">
          <a:xfrm>
            <a:off x="2889250" y="2971800"/>
            <a:ext cx="3465513" cy="2152650"/>
            <a:chOff x="1820" y="1886"/>
            <a:chExt cx="2183" cy="1356"/>
          </a:xfrm>
        </p:grpSpPr>
        <p:pic>
          <p:nvPicPr>
            <p:cNvPr id="331785" name="Picture 9" descr="CAST_Magnet_photo"/>
            <p:cNvPicPr>
              <a:picLocks noChangeAspect="1" noChangeArrowheads="1"/>
            </p:cNvPicPr>
            <p:nvPr/>
          </p:nvPicPr>
          <p:blipFill>
            <a:blip r:embed="rId6" cstate="print"/>
            <a:srcRect r="8861"/>
            <a:stretch>
              <a:fillRect/>
            </a:stretch>
          </p:blipFill>
          <p:spPr bwMode="auto">
            <a:xfrm>
              <a:off x="1820" y="1886"/>
              <a:ext cx="2183" cy="1054"/>
            </a:xfrm>
            <a:prstGeom prst="rect">
              <a:avLst/>
            </a:prstGeom>
            <a:noFill/>
            <a:effectLst>
              <a:outerShdw dist="35921" dir="2700000" algn="ctr" rotWithShape="0">
                <a:srgbClr val="808080"/>
              </a:outerShdw>
            </a:effectLst>
          </p:spPr>
        </p:pic>
        <p:sp>
          <p:nvSpPr>
            <p:cNvPr id="9235" name="Rectangle 25"/>
            <p:cNvSpPr>
              <a:spLocks noChangeArrowheads="1"/>
            </p:cNvSpPr>
            <p:nvPr/>
          </p:nvSpPr>
          <p:spPr bwMode="auto">
            <a:xfrm>
              <a:off x="2673" y="2990"/>
              <a:ext cx="525" cy="252"/>
            </a:xfrm>
            <a:prstGeom prst="rect">
              <a:avLst/>
            </a:prstGeom>
            <a:noFill/>
            <a:ln w="9525">
              <a:noFill/>
              <a:miter lim="800000"/>
              <a:headEnd/>
              <a:tailEnd/>
            </a:ln>
          </p:spPr>
          <p:txBody>
            <a:bodyPr wrap="none">
              <a:spAutoFit/>
            </a:bodyPr>
            <a:lstStyle/>
            <a:p>
              <a:pPr algn="ctr"/>
              <a:r>
                <a:rPr lang="en-US"/>
                <a:t>Solar</a:t>
              </a:r>
            </a:p>
          </p:txBody>
        </p:sp>
      </p:grpSp>
      <p:grpSp>
        <p:nvGrpSpPr>
          <p:cNvPr id="4" name="Group 31"/>
          <p:cNvGrpSpPr>
            <a:grpSpLocks/>
          </p:cNvGrpSpPr>
          <p:nvPr/>
        </p:nvGrpSpPr>
        <p:grpSpPr bwMode="auto">
          <a:xfrm>
            <a:off x="6705600" y="1665288"/>
            <a:ext cx="1962150" cy="3503612"/>
            <a:chOff x="4224" y="931"/>
            <a:chExt cx="1236" cy="2207"/>
          </a:xfrm>
        </p:grpSpPr>
        <p:pic>
          <p:nvPicPr>
            <p:cNvPr id="331794" name="Picture 18" descr="SettingUp"/>
            <p:cNvPicPr>
              <a:picLocks noChangeAspect="1" noChangeArrowheads="1"/>
            </p:cNvPicPr>
            <p:nvPr/>
          </p:nvPicPr>
          <p:blipFill>
            <a:blip r:embed="rId7" cstate="print"/>
            <a:srcRect l="12962"/>
            <a:stretch>
              <a:fillRect/>
            </a:stretch>
          </p:blipFill>
          <p:spPr bwMode="auto">
            <a:xfrm>
              <a:off x="4224" y="931"/>
              <a:ext cx="1236" cy="1893"/>
            </a:xfrm>
            <a:prstGeom prst="rect">
              <a:avLst/>
            </a:prstGeom>
            <a:noFill/>
            <a:effectLst>
              <a:outerShdw dist="35921" dir="2700000" algn="ctr" rotWithShape="0">
                <a:srgbClr val="808080"/>
              </a:outerShdw>
            </a:effectLst>
          </p:spPr>
        </p:pic>
        <p:sp>
          <p:nvSpPr>
            <p:cNvPr id="9233" name="Rectangle 26"/>
            <p:cNvSpPr>
              <a:spLocks noChangeArrowheads="1"/>
            </p:cNvSpPr>
            <p:nvPr/>
          </p:nvSpPr>
          <p:spPr bwMode="auto">
            <a:xfrm>
              <a:off x="4407" y="2886"/>
              <a:ext cx="971" cy="252"/>
            </a:xfrm>
            <a:prstGeom prst="rect">
              <a:avLst/>
            </a:prstGeom>
            <a:noFill/>
            <a:ln w="9525">
              <a:noFill/>
              <a:miter lim="800000"/>
              <a:headEnd/>
              <a:tailEnd/>
            </a:ln>
          </p:spPr>
          <p:txBody>
            <a:bodyPr wrap="none">
              <a:spAutoFit/>
            </a:bodyPr>
            <a:lstStyle/>
            <a:p>
              <a:pPr algn="ctr"/>
              <a:r>
                <a:rPr lang="en-US"/>
                <a:t>Laboratory</a:t>
              </a:r>
            </a:p>
          </p:txBody>
        </p:sp>
      </p:grpSp>
      <p:sp>
        <p:nvSpPr>
          <p:cNvPr id="9224" name="Rectangle 27"/>
          <p:cNvSpPr>
            <a:spLocks noChangeArrowheads="1"/>
          </p:cNvSpPr>
          <p:nvPr/>
        </p:nvSpPr>
        <p:spPr bwMode="auto">
          <a:xfrm>
            <a:off x="0" y="5257800"/>
            <a:ext cx="9144000" cy="1200150"/>
          </a:xfrm>
          <a:prstGeom prst="rect">
            <a:avLst/>
          </a:prstGeom>
          <a:noFill/>
          <a:ln w="9525">
            <a:noFill/>
            <a:miter lim="800000"/>
            <a:headEnd/>
            <a:tailEnd/>
          </a:ln>
        </p:spPr>
        <p:txBody>
          <a:bodyPr>
            <a:spAutoFit/>
          </a:bodyPr>
          <a:lstStyle/>
          <a:p>
            <a:pPr algn="just"/>
            <a:r>
              <a:rPr lang="en-US">
                <a:solidFill>
                  <a:srgbClr val="C00000"/>
                </a:solidFill>
              </a:rPr>
              <a:t>C</a:t>
            </a:r>
            <a:r>
              <a:rPr lang="en-US" sz="2400">
                <a:solidFill>
                  <a:srgbClr val="C00000"/>
                </a:solidFill>
              </a:rPr>
              <a:t>oherent</a:t>
            </a:r>
            <a:r>
              <a:rPr lang="en-US" sz="2400"/>
              <a:t> mixing of axions and photons over large spatial regions of strong magnetic fields (a sea of virtual photons) compensates for the extraordinarily small value of g</a:t>
            </a:r>
            <a:r>
              <a:rPr lang="en-US" baseline="-25000"/>
              <a:t>a</a:t>
            </a:r>
            <a:r>
              <a:rPr lang="en-US" baseline="-25000">
                <a:latin typeface="Symbol" pitchFamily="18" charset="2"/>
                <a:sym typeface="Symbol" pitchFamily="18" charset="2"/>
              </a:rPr>
              <a:t></a:t>
            </a:r>
            <a:endParaRPr lang="en-US" sz="2400"/>
          </a:p>
        </p:txBody>
      </p:sp>
      <p:sp>
        <p:nvSpPr>
          <p:cNvPr id="9225" name="Rectangle 28"/>
          <p:cNvSpPr>
            <a:spLocks noChangeArrowheads="1"/>
          </p:cNvSpPr>
          <p:nvPr/>
        </p:nvSpPr>
        <p:spPr bwMode="auto">
          <a:xfrm>
            <a:off x="1600200" y="6553200"/>
            <a:ext cx="6935788" cy="304800"/>
          </a:xfrm>
          <a:prstGeom prst="rect">
            <a:avLst/>
          </a:prstGeom>
          <a:noFill/>
          <a:ln w="9525">
            <a:noFill/>
            <a:miter lim="800000"/>
            <a:headEnd/>
            <a:tailEnd/>
          </a:ln>
        </p:spPr>
        <p:txBody>
          <a:bodyPr>
            <a:spAutoFit/>
          </a:bodyPr>
          <a:lstStyle/>
          <a:p>
            <a:pPr algn="ctr"/>
            <a:r>
              <a:rPr lang="en-US" sz="1200" b="0"/>
              <a:t>See Raffelt &amp; Stodolsky for general treatment of axion-photon mixing – PRD 37, 1237 (1988)</a:t>
            </a:r>
            <a:r>
              <a:rPr lang="en-US" sz="1400" b="0"/>
              <a:t> </a:t>
            </a:r>
          </a:p>
        </p:txBody>
      </p:sp>
      <p:grpSp>
        <p:nvGrpSpPr>
          <p:cNvPr id="5" name="Group 39"/>
          <p:cNvGrpSpPr>
            <a:grpSpLocks/>
          </p:cNvGrpSpPr>
          <p:nvPr/>
        </p:nvGrpSpPr>
        <p:grpSpPr bwMode="auto">
          <a:xfrm>
            <a:off x="2895600" y="709613"/>
            <a:ext cx="3511550" cy="2262187"/>
            <a:chOff x="1826" y="650"/>
            <a:chExt cx="2212" cy="1425"/>
          </a:xfrm>
        </p:grpSpPr>
        <p:graphicFrame>
          <p:nvGraphicFramePr>
            <p:cNvPr id="9219" name="Object 3"/>
            <p:cNvGraphicFramePr>
              <a:graphicFrameLocks noChangeAspect="1"/>
            </p:cNvGraphicFramePr>
            <p:nvPr/>
          </p:nvGraphicFramePr>
          <p:xfrm>
            <a:off x="2253" y="650"/>
            <a:ext cx="1322" cy="275"/>
          </p:xfrm>
          <a:graphic>
            <a:graphicData uri="http://schemas.openxmlformats.org/presentationml/2006/ole">
              <p:oleObj spid="_x0000_s9219" name="Equation" r:id="rId8" imgW="977900" imgH="203200" progId="Equation.3">
                <p:embed/>
              </p:oleObj>
            </a:graphicData>
          </a:graphic>
        </p:graphicFrame>
        <p:sp>
          <p:nvSpPr>
            <p:cNvPr id="9228" name="Line 20"/>
            <p:cNvSpPr>
              <a:spLocks noChangeShapeType="1"/>
            </p:cNvSpPr>
            <p:nvPr/>
          </p:nvSpPr>
          <p:spPr bwMode="auto">
            <a:xfrm flipH="1">
              <a:off x="1826" y="1311"/>
              <a:ext cx="273" cy="243"/>
            </a:xfrm>
            <a:prstGeom prst="line">
              <a:avLst/>
            </a:prstGeom>
            <a:noFill/>
            <a:ln w="76200">
              <a:solidFill>
                <a:srgbClr val="FF1512"/>
              </a:solidFill>
              <a:round/>
              <a:headEnd/>
              <a:tailEnd type="triangle" w="med" len="med"/>
            </a:ln>
          </p:spPr>
          <p:txBody>
            <a:bodyPr wrap="none" anchor="ctr"/>
            <a:lstStyle/>
            <a:p>
              <a:endParaRPr lang="en-GB"/>
            </a:p>
          </p:txBody>
        </p:sp>
        <p:sp>
          <p:nvSpPr>
            <p:cNvPr id="9229" name="Line 21"/>
            <p:cNvSpPr>
              <a:spLocks noChangeShapeType="1"/>
            </p:cNvSpPr>
            <p:nvPr/>
          </p:nvSpPr>
          <p:spPr bwMode="auto">
            <a:xfrm flipH="1">
              <a:off x="2943" y="1708"/>
              <a:ext cx="0" cy="367"/>
            </a:xfrm>
            <a:prstGeom prst="line">
              <a:avLst/>
            </a:prstGeom>
            <a:noFill/>
            <a:ln w="76200">
              <a:solidFill>
                <a:srgbClr val="FF1512"/>
              </a:solidFill>
              <a:round/>
              <a:headEnd/>
              <a:tailEnd type="triangle" w="med" len="med"/>
            </a:ln>
          </p:spPr>
          <p:txBody>
            <a:bodyPr wrap="none" anchor="ctr"/>
            <a:lstStyle/>
            <a:p>
              <a:endParaRPr lang="en-GB"/>
            </a:p>
          </p:txBody>
        </p:sp>
        <p:sp>
          <p:nvSpPr>
            <p:cNvPr id="9230" name="Line 23"/>
            <p:cNvSpPr>
              <a:spLocks noChangeShapeType="1"/>
            </p:cNvSpPr>
            <p:nvPr/>
          </p:nvSpPr>
          <p:spPr bwMode="auto">
            <a:xfrm>
              <a:off x="3765" y="1324"/>
              <a:ext cx="273" cy="243"/>
            </a:xfrm>
            <a:prstGeom prst="line">
              <a:avLst/>
            </a:prstGeom>
            <a:noFill/>
            <a:ln w="76200">
              <a:solidFill>
                <a:srgbClr val="FF1512"/>
              </a:solidFill>
              <a:round/>
              <a:headEnd/>
              <a:tailEnd type="triangle" w="med" len="med"/>
            </a:ln>
          </p:spPr>
          <p:txBody>
            <a:bodyPr wrap="none" anchor="ctr"/>
            <a:lstStyle/>
            <a:p>
              <a:endParaRPr lang="en-GB"/>
            </a:p>
          </p:txBody>
        </p:sp>
        <p:pic>
          <p:nvPicPr>
            <p:cNvPr id="9231" name="Picture 36"/>
            <p:cNvPicPr>
              <a:picLocks noChangeAspect="1" noChangeArrowheads="1"/>
            </p:cNvPicPr>
            <p:nvPr/>
          </p:nvPicPr>
          <p:blipFill>
            <a:blip r:embed="rId9" cstate="print"/>
            <a:srcRect t="9846" b="6906"/>
            <a:stretch>
              <a:fillRect/>
            </a:stretch>
          </p:blipFill>
          <p:spPr bwMode="auto">
            <a:xfrm>
              <a:off x="2571" y="950"/>
              <a:ext cx="790" cy="651"/>
            </a:xfrm>
            <a:prstGeom prst="rect">
              <a:avLst/>
            </a:prstGeom>
            <a:noFill/>
            <a:ln w="9525">
              <a:noFill/>
              <a:miter lim="800000"/>
              <a:headEnd/>
              <a:tailEnd/>
            </a:ln>
          </p:spPr>
        </p:pic>
      </p:grpSp>
      <p:sp>
        <p:nvSpPr>
          <p:cNvPr id="9227" name="Rectangle 20"/>
          <p:cNvSpPr>
            <a:spLocks noChangeArrowheads="1"/>
          </p:cNvSpPr>
          <p:nvPr/>
        </p:nvSpPr>
        <p:spPr bwMode="auto">
          <a:xfrm>
            <a:off x="6410325" y="276225"/>
            <a:ext cx="2725738" cy="277813"/>
          </a:xfrm>
          <a:prstGeom prst="rect">
            <a:avLst/>
          </a:prstGeom>
          <a:noFill/>
          <a:ln w="9525">
            <a:noFill/>
            <a:miter lim="800000"/>
            <a:headEnd/>
            <a:tailEnd/>
          </a:ln>
        </p:spPr>
        <p:txBody>
          <a:bodyPr wrap="none">
            <a:spAutoFit/>
          </a:bodyPr>
          <a:lstStyle/>
          <a:p>
            <a:r>
              <a:rPr lang="en-US" sz="1200"/>
              <a:t>[P. Sikivie, PRL 51, 1415 (1983)]</a:t>
            </a:r>
            <a:endParaRPr lang="en-GB" sz="120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6"/>
          <p:cNvGrpSpPr>
            <a:grpSpLocks/>
          </p:cNvGrpSpPr>
          <p:nvPr/>
        </p:nvGrpSpPr>
        <p:grpSpPr bwMode="auto">
          <a:xfrm>
            <a:off x="1176338" y="1250950"/>
            <a:ext cx="7853362" cy="3792538"/>
            <a:chOff x="741" y="788"/>
            <a:chExt cx="4947" cy="2389"/>
          </a:xfrm>
        </p:grpSpPr>
        <p:sp>
          <p:nvSpPr>
            <p:cNvPr id="86215" name="Freeform 196"/>
            <p:cNvSpPr>
              <a:spLocks/>
            </p:cNvSpPr>
            <p:nvPr/>
          </p:nvSpPr>
          <p:spPr bwMode="auto">
            <a:xfrm>
              <a:off x="741" y="788"/>
              <a:ext cx="2880" cy="2389"/>
            </a:xfrm>
            <a:custGeom>
              <a:avLst/>
              <a:gdLst>
                <a:gd name="T0" fmla="*/ 0 w 2880"/>
                <a:gd name="T1" fmla="*/ 12923 h 2098"/>
                <a:gd name="T2" fmla="*/ 0 w 2880"/>
                <a:gd name="T3" fmla="*/ 11581 h 2098"/>
                <a:gd name="T4" fmla="*/ 2880 w 2880"/>
                <a:gd name="T5" fmla="*/ 0 h 2098"/>
                <a:gd name="T6" fmla="*/ 2880 w 2880"/>
                <a:gd name="T7" fmla="*/ 1419 h 2098"/>
                <a:gd name="T8" fmla="*/ 0 w 2880"/>
                <a:gd name="T9" fmla="*/ 12923 h 2098"/>
                <a:gd name="T10" fmla="*/ 0 60000 65536"/>
                <a:gd name="T11" fmla="*/ 0 60000 65536"/>
                <a:gd name="T12" fmla="*/ 0 60000 65536"/>
                <a:gd name="T13" fmla="*/ 0 60000 65536"/>
                <a:gd name="T14" fmla="*/ 0 60000 65536"/>
                <a:gd name="T15" fmla="*/ 0 w 2880"/>
                <a:gd name="T16" fmla="*/ 0 h 2098"/>
                <a:gd name="T17" fmla="*/ 2880 w 2880"/>
                <a:gd name="T18" fmla="*/ 2098 h 2098"/>
              </a:gdLst>
              <a:ahLst/>
              <a:cxnLst>
                <a:cxn ang="T10">
                  <a:pos x="T0" y="T1"/>
                </a:cxn>
                <a:cxn ang="T11">
                  <a:pos x="T2" y="T3"/>
                </a:cxn>
                <a:cxn ang="T12">
                  <a:pos x="T4" y="T5"/>
                </a:cxn>
                <a:cxn ang="T13">
                  <a:pos x="T6" y="T7"/>
                </a:cxn>
                <a:cxn ang="T14">
                  <a:pos x="T8" y="T9"/>
                </a:cxn>
              </a:cxnLst>
              <a:rect l="T15" t="T16" r="T17" b="T18"/>
              <a:pathLst>
                <a:path w="2880" h="2098">
                  <a:moveTo>
                    <a:pt x="0" y="2098"/>
                  </a:moveTo>
                  <a:lnTo>
                    <a:pt x="0" y="1879"/>
                  </a:lnTo>
                  <a:lnTo>
                    <a:pt x="2880" y="0"/>
                  </a:lnTo>
                  <a:lnTo>
                    <a:pt x="2880" y="231"/>
                  </a:lnTo>
                  <a:lnTo>
                    <a:pt x="0" y="2098"/>
                  </a:lnTo>
                  <a:close/>
                </a:path>
              </a:pathLst>
            </a:custGeom>
            <a:solidFill>
              <a:srgbClr val="9E11FF"/>
            </a:solidFill>
            <a:ln w="9525">
              <a:noFill/>
              <a:round/>
              <a:headEnd/>
              <a:tailEnd/>
            </a:ln>
          </p:spPr>
          <p:txBody>
            <a:bodyPr wrap="none" anchor="ctr"/>
            <a:lstStyle/>
            <a:p>
              <a:endParaRPr lang="en-GB"/>
            </a:p>
          </p:txBody>
        </p:sp>
        <p:sp>
          <p:nvSpPr>
            <p:cNvPr id="86216" name="Rectangle 193"/>
            <p:cNvSpPr>
              <a:spLocks noChangeArrowheads="1"/>
            </p:cNvSpPr>
            <p:nvPr/>
          </p:nvSpPr>
          <p:spPr bwMode="auto">
            <a:xfrm>
              <a:off x="3769" y="2227"/>
              <a:ext cx="1919" cy="250"/>
            </a:xfrm>
            <a:prstGeom prst="rect">
              <a:avLst/>
            </a:prstGeom>
            <a:noFill/>
            <a:ln w="9525">
              <a:noFill/>
              <a:miter lim="800000"/>
              <a:headEnd/>
              <a:tailEnd/>
            </a:ln>
          </p:spPr>
          <p:txBody>
            <a:bodyPr>
              <a:spAutoFit/>
            </a:bodyPr>
            <a:lstStyle/>
            <a:p>
              <a:r>
                <a:rPr lang="en-US" sz="1800" b="0"/>
                <a:t>m</a:t>
              </a:r>
              <a:r>
                <a:rPr lang="en-US" b="0" baseline="-25000"/>
                <a:t>a</a:t>
              </a:r>
              <a:r>
                <a:rPr lang="en-US" sz="1800" b="0"/>
                <a:t> , g</a:t>
              </a:r>
              <a:r>
                <a:rPr lang="en-US" b="0" baseline="-25000"/>
                <a:t>aii</a:t>
              </a:r>
              <a:r>
                <a:rPr lang="en-US" sz="1800" b="0"/>
                <a:t> </a:t>
              </a:r>
              <a:r>
                <a:rPr lang="en-US" sz="1800" b="0">
                  <a:sym typeface="Symbol" pitchFamily="18" charset="2"/>
                </a:rPr>
                <a:t></a:t>
              </a:r>
              <a:r>
                <a:rPr lang="en-US" sz="1800" b="0"/>
                <a:t> f</a:t>
              </a:r>
              <a:r>
                <a:rPr lang="en-US" b="0" baseline="-25000"/>
                <a:t>a</a:t>
              </a:r>
              <a:r>
                <a:rPr lang="en-US" b="0" baseline="30000"/>
                <a:t>–1</a:t>
              </a:r>
              <a:r>
                <a:rPr lang="en-US" b="0" baseline="-25000"/>
                <a:t> </a:t>
              </a:r>
              <a:r>
                <a:rPr lang="en-US" b="0">
                  <a:sym typeface="Symbol" pitchFamily="18" charset="2"/>
                </a:rPr>
                <a:t> </a:t>
              </a:r>
              <a:r>
                <a:rPr lang="en-US" sz="1800" b="0"/>
                <a:t>g</a:t>
              </a:r>
              <a:r>
                <a:rPr lang="en-US" b="0" baseline="-25000"/>
                <a:t>a</a:t>
              </a:r>
              <a:r>
                <a:rPr lang="en-US" b="0" baseline="-25000">
                  <a:latin typeface="Symbol" pitchFamily="18" charset="2"/>
                  <a:sym typeface="Symbol" pitchFamily="18" charset="2"/>
                </a:rPr>
                <a:t></a:t>
              </a:r>
              <a:r>
                <a:rPr lang="en-US" b="0">
                  <a:sym typeface="Symbol" pitchFamily="18" charset="2"/>
                </a:rPr>
                <a:t> </a:t>
              </a:r>
              <a:r>
                <a:rPr lang="en-US" sz="1800" b="0">
                  <a:sym typeface="Symbol" pitchFamily="18" charset="2"/>
                </a:rPr>
                <a:t> </a:t>
              </a:r>
              <a:r>
                <a:rPr lang="en-US" sz="1800" b="0"/>
                <a:t>m</a:t>
              </a:r>
              <a:r>
                <a:rPr lang="en-US" b="0" baseline="-25000"/>
                <a:t>a</a:t>
              </a:r>
            </a:p>
          </p:txBody>
        </p:sp>
        <p:sp>
          <p:nvSpPr>
            <p:cNvPr id="86217" name="Rectangle 202"/>
            <p:cNvSpPr>
              <a:spLocks noChangeArrowheads="1"/>
            </p:cNvSpPr>
            <p:nvPr/>
          </p:nvSpPr>
          <p:spPr bwMode="auto">
            <a:xfrm>
              <a:off x="1727" y="2544"/>
              <a:ext cx="529" cy="366"/>
            </a:xfrm>
            <a:prstGeom prst="rect">
              <a:avLst/>
            </a:prstGeom>
            <a:noFill/>
            <a:ln w="9525">
              <a:noFill/>
              <a:miter lim="800000"/>
              <a:headEnd/>
              <a:tailEnd/>
            </a:ln>
          </p:spPr>
          <p:txBody>
            <a:bodyPr wrap="none">
              <a:spAutoFit/>
            </a:bodyPr>
            <a:lstStyle/>
            <a:p>
              <a:pPr algn="ctr"/>
              <a:r>
                <a:rPr lang="en-US" b="0"/>
                <a:t>Axion </a:t>
              </a:r>
            </a:p>
            <a:p>
              <a:pPr algn="ctr"/>
              <a:r>
                <a:rPr lang="en-US" b="0"/>
                <a:t>models</a:t>
              </a:r>
            </a:p>
          </p:txBody>
        </p:sp>
      </p:grpSp>
      <p:grpSp>
        <p:nvGrpSpPr>
          <p:cNvPr id="3" name="Group 169"/>
          <p:cNvGrpSpPr>
            <a:grpSpLocks/>
          </p:cNvGrpSpPr>
          <p:nvPr/>
        </p:nvGrpSpPr>
        <p:grpSpPr bwMode="auto">
          <a:xfrm>
            <a:off x="225425" y="1066800"/>
            <a:ext cx="5565775" cy="4559300"/>
            <a:chOff x="-55" y="792"/>
            <a:chExt cx="3506" cy="2872"/>
          </a:xfrm>
        </p:grpSpPr>
        <p:grpSp>
          <p:nvGrpSpPr>
            <p:cNvPr id="4" name="Group 162"/>
            <p:cNvGrpSpPr>
              <a:grpSpLocks/>
            </p:cNvGrpSpPr>
            <p:nvPr/>
          </p:nvGrpSpPr>
          <p:grpSpPr bwMode="auto">
            <a:xfrm>
              <a:off x="562" y="893"/>
              <a:ext cx="2889" cy="2771"/>
              <a:chOff x="442" y="893"/>
              <a:chExt cx="2889" cy="2771"/>
            </a:xfrm>
          </p:grpSpPr>
          <p:grpSp>
            <p:nvGrpSpPr>
              <p:cNvPr id="5" name="Group 4"/>
              <p:cNvGrpSpPr>
                <a:grpSpLocks/>
              </p:cNvGrpSpPr>
              <p:nvPr/>
            </p:nvGrpSpPr>
            <p:grpSpPr bwMode="auto">
              <a:xfrm>
                <a:off x="442" y="893"/>
                <a:ext cx="2889" cy="2418"/>
                <a:chOff x="536" y="401"/>
                <a:chExt cx="4709" cy="3668"/>
              </a:xfrm>
            </p:grpSpPr>
            <p:grpSp>
              <p:nvGrpSpPr>
                <p:cNvPr id="6" name="Group 5"/>
                <p:cNvGrpSpPr>
                  <a:grpSpLocks/>
                </p:cNvGrpSpPr>
                <p:nvPr/>
              </p:nvGrpSpPr>
              <p:grpSpPr bwMode="auto">
                <a:xfrm rot="5400000" flipH="1">
                  <a:off x="2712" y="1728"/>
                  <a:ext cx="172" cy="4510"/>
                  <a:chOff x="1124" y="932"/>
                  <a:chExt cx="172" cy="3123"/>
                </a:xfrm>
              </p:grpSpPr>
              <p:grpSp>
                <p:nvGrpSpPr>
                  <p:cNvPr id="7" name="Group 6"/>
                  <p:cNvGrpSpPr>
                    <a:grpSpLocks/>
                  </p:cNvGrpSpPr>
                  <p:nvPr/>
                </p:nvGrpSpPr>
                <p:grpSpPr bwMode="auto">
                  <a:xfrm>
                    <a:off x="1129" y="2554"/>
                    <a:ext cx="167" cy="1501"/>
                    <a:chOff x="1129" y="2554"/>
                    <a:chExt cx="167" cy="1501"/>
                  </a:xfrm>
                </p:grpSpPr>
                <p:grpSp>
                  <p:nvGrpSpPr>
                    <p:cNvPr id="8" name="Group 7"/>
                    <p:cNvGrpSpPr>
                      <a:grpSpLocks/>
                    </p:cNvGrpSpPr>
                    <p:nvPr/>
                  </p:nvGrpSpPr>
                  <p:grpSpPr bwMode="auto">
                    <a:xfrm>
                      <a:off x="1134" y="2554"/>
                      <a:ext cx="162" cy="285"/>
                      <a:chOff x="2343" y="3041"/>
                      <a:chExt cx="162" cy="285"/>
                    </a:xfrm>
                  </p:grpSpPr>
                  <p:sp>
                    <p:nvSpPr>
                      <p:cNvPr id="86212" name="Line 8"/>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213" name="Line 9"/>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214" name="Line 10"/>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9" name="Group 11"/>
                    <p:cNvGrpSpPr>
                      <a:grpSpLocks/>
                    </p:cNvGrpSpPr>
                    <p:nvPr/>
                  </p:nvGrpSpPr>
                  <p:grpSpPr bwMode="auto">
                    <a:xfrm>
                      <a:off x="1129" y="2958"/>
                      <a:ext cx="162" cy="285"/>
                      <a:chOff x="2343" y="3041"/>
                      <a:chExt cx="162" cy="285"/>
                    </a:xfrm>
                  </p:grpSpPr>
                  <p:sp>
                    <p:nvSpPr>
                      <p:cNvPr id="86209" name="Line 12"/>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210" name="Line 13"/>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211" name="Line 14"/>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10" name="Group 15"/>
                    <p:cNvGrpSpPr>
                      <a:grpSpLocks/>
                    </p:cNvGrpSpPr>
                    <p:nvPr/>
                  </p:nvGrpSpPr>
                  <p:grpSpPr bwMode="auto">
                    <a:xfrm>
                      <a:off x="1131" y="3362"/>
                      <a:ext cx="162" cy="285"/>
                      <a:chOff x="2343" y="3041"/>
                      <a:chExt cx="162" cy="285"/>
                    </a:xfrm>
                  </p:grpSpPr>
                  <p:sp>
                    <p:nvSpPr>
                      <p:cNvPr id="86206" name="Line 16"/>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207" name="Line 17"/>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208" name="Line 18"/>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11" name="Group 19"/>
                    <p:cNvGrpSpPr>
                      <a:grpSpLocks/>
                    </p:cNvGrpSpPr>
                    <p:nvPr/>
                  </p:nvGrpSpPr>
                  <p:grpSpPr bwMode="auto">
                    <a:xfrm>
                      <a:off x="1134" y="3770"/>
                      <a:ext cx="162" cy="285"/>
                      <a:chOff x="2343" y="3041"/>
                      <a:chExt cx="162" cy="285"/>
                    </a:xfrm>
                  </p:grpSpPr>
                  <p:sp>
                    <p:nvSpPr>
                      <p:cNvPr id="86203" name="Line 20"/>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204" name="Line 21"/>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205" name="Line 22"/>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nvGrpSpPr>
                  <p:cNvPr id="12" name="Group 23"/>
                  <p:cNvGrpSpPr>
                    <a:grpSpLocks/>
                  </p:cNvGrpSpPr>
                  <p:nvPr/>
                </p:nvGrpSpPr>
                <p:grpSpPr bwMode="auto">
                  <a:xfrm>
                    <a:off x="1124" y="932"/>
                    <a:ext cx="167" cy="1501"/>
                    <a:chOff x="1129" y="2554"/>
                    <a:chExt cx="167" cy="1501"/>
                  </a:xfrm>
                </p:grpSpPr>
                <p:grpSp>
                  <p:nvGrpSpPr>
                    <p:cNvPr id="13" name="Group 24"/>
                    <p:cNvGrpSpPr>
                      <a:grpSpLocks/>
                    </p:cNvGrpSpPr>
                    <p:nvPr/>
                  </p:nvGrpSpPr>
                  <p:grpSpPr bwMode="auto">
                    <a:xfrm>
                      <a:off x="1134" y="2554"/>
                      <a:ext cx="162" cy="285"/>
                      <a:chOff x="2343" y="3041"/>
                      <a:chExt cx="162" cy="285"/>
                    </a:xfrm>
                  </p:grpSpPr>
                  <p:sp>
                    <p:nvSpPr>
                      <p:cNvPr id="86196" name="Line 25"/>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97" name="Line 26"/>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98" name="Line 27"/>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14" name="Group 28"/>
                    <p:cNvGrpSpPr>
                      <a:grpSpLocks/>
                    </p:cNvGrpSpPr>
                    <p:nvPr/>
                  </p:nvGrpSpPr>
                  <p:grpSpPr bwMode="auto">
                    <a:xfrm>
                      <a:off x="1129" y="2958"/>
                      <a:ext cx="162" cy="285"/>
                      <a:chOff x="2343" y="3041"/>
                      <a:chExt cx="162" cy="285"/>
                    </a:xfrm>
                  </p:grpSpPr>
                  <p:sp>
                    <p:nvSpPr>
                      <p:cNvPr id="86193" name="Line 29"/>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94" name="Line 30"/>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95" name="Line 31"/>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15" name="Group 32"/>
                    <p:cNvGrpSpPr>
                      <a:grpSpLocks/>
                    </p:cNvGrpSpPr>
                    <p:nvPr/>
                  </p:nvGrpSpPr>
                  <p:grpSpPr bwMode="auto">
                    <a:xfrm>
                      <a:off x="1131" y="3362"/>
                      <a:ext cx="162" cy="285"/>
                      <a:chOff x="2343" y="3041"/>
                      <a:chExt cx="162" cy="285"/>
                    </a:xfrm>
                  </p:grpSpPr>
                  <p:sp>
                    <p:nvSpPr>
                      <p:cNvPr id="86190" name="Line 33"/>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91" name="Line 34"/>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92" name="Line 35"/>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16" name="Group 36"/>
                    <p:cNvGrpSpPr>
                      <a:grpSpLocks/>
                    </p:cNvGrpSpPr>
                    <p:nvPr/>
                  </p:nvGrpSpPr>
                  <p:grpSpPr bwMode="auto">
                    <a:xfrm>
                      <a:off x="1134" y="3770"/>
                      <a:ext cx="162" cy="285"/>
                      <a:chOff x="2343" y="3041"/>
                      <a:chExt cx="162" cy="285"/>
                    </a:xfrm>
                  </p:grpSpPr>
                  <p:sp>
                    <p:nvSpPr>
                      <p:cNvPr id="86187" name="Line 37"/>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88" name="Line 38"/>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89" name="Line 39"/>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grpSp>
              <p:nvGrpSpPr>
                <p:cNvPr id="17" name="Group 40"/>
                <p:cNvGrpSpPr>
                  <a:grpSpLocks/>
                </p:cNvGrpSpPr>
                <p:nvPr/>
              </p:nvGrpSpPr>
              <p:grpSpPr bwMode="auto">
                <a:xfrm>
                  <a:off x="536" y="404"/>
                  <a:ext cx="4709" cy="3653"/>
                  <a:chOff x="536" y="404"/>
                  <a:chExt cx="4709" cy="3653"/>
                </a:xfrm>
              </p:grpSpPr>
              <p:sp>
                <p:nvSpPr>
                  <p:cNvPr id="86100" name="Rectangle 41"/>
                  <p:cNvSpPr>
                    <a:spLocks noChangeArrowheads="1"/>
                  </p:cNvSpPr>
                  <p:nvPr/>
                </p:nvSpPr>
                <p:spPr bwMode="auto">
                  <a:xfrm>
                    <a:off x="540" y="404"/>
                    <a:ext cx="4693" cy="3650"/>
                  </a:xfrm>
                  <a:prstGeom prst="rect">
                    <a:avLst/>
                  </a:prstGeom>
                  <a:noFill/>
                  <a:ln w="28575">
                    <a:solidFill>
                      <a:schemeClr val="tx1"/>
                    </a:solidFill>
                    <a:miter lim="800000"/>
                    <a:headEnd/>
                    <a:tailEnd/>
                  </a:ln>
                </p:spPr>
                <p:txBody>
                  <a:bodyPr wrap="none" anchor="ctr"/>
                  <a:lstStyle/>
                  <a:p>
                    <a:endParaRPr lang="en-US"/>
                  </a:p>
                </p:txBody>
              </p:sp>
              <p:grpSp>
                <p:nvGrpSpPr>
                  <p:cNvPr id="18" name="Group 42"/>
                  <p:cNvGrpSpPr>
                    <a:grpSpLocks/>
                  </p:cNvGrpSpPr>
                  <p:nvPr/>
                </p:nvGrpSpPr>
                <p:grpSpPr bwMode="auto">
                  <a:xfrm>
                    <a:off x="536" y="527"/>
                    <a:ext cx="172" cy="3528"/>
                    <a:chOff x="1124" y="527"/>
                    <a:chExt cx="172" cy="3528"/>
                  </a:xfrm>
                </p:grpSpPr>
                <p:grpSp>
                  <p:nvGrpSpPr>
                    <p:cNvPr id="19" name="Group 43"/>
                    <p:cNvGrpSpPr>
                      <a:grpSpLocks/>
                    </p:cNvGrpSpPr>
                    <p:nvPr/>
                  </p:nvGrpSpPr>
                  <p:grpSpPr bwMode="auto">
                    <a:xfrm>
                      <a:off x="1127" y="527"/>
                      <a:ext cx="162" cy="285"/>
                      <a:chOff x="2343" y="3041"/>
                      <a:chExt cx="162" cy="285"/>
                    </a:xfrm>
                  </p:grpSpPr>
                  <p:sp>
                    <p:nvSpPr>
                      <p:cNvPr id="86178" name="Line 44"/>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79" name="Line 45"/>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80" name="Line 46"/>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0" name="Group 47"/>
                    <p:cNvGrpSpPr>
                      <a:grpSpLocks/>
                    </p:cNvGrpSpPr>
                    <p:nvPr/>
                  </p:nvGrpSpPr>
                  <p:grpSpPr bwMode="auto">
                    <a:xfrm>
                      <a:off x="1124" y="932"/>
                      <a:ext cx="172" cy="3123"/>
                      <a:chOff x="1124" y="932"/>
                      <a:chExt cx="172" cy="3123"/>
                    </a:xfrm>
                  </p:grpSpPr>
                  <p:grpSp>
                    <p:nvGrpSpPr>
                      <p:cNvPr id="21" name="Group 48"/>
                      <p:cNvGrpSpPr>
                        <a:grpSpLocks/>
                      </p:cNvGrpSpPr>
                      <p:nvPr/>
                    </p:nvGrpSpPr>
                    <p:grpSpPr bwMode="auto">
                      <a:xfrm>
                        <a:off x="1129" y="2554"/>
                        <a:ext cx="167" cy="1501"/>
                        <a:chOff x="1129" y="2554"/>
                        <a:chExt cx="167" cy="1501"/>
                      </a:xfrm>
                    </p:grpSpPr>
                    <p:grpSp>
                      <p:nvGrpSpPr>
                        <p:cNvPr id="22" name="Group 49"/>
                        <p:cNvGrpSpPr>
                          <a:grpSpLocks/>
                        </p:cNvGrpSpPr>
                        <p:nvPr/>
                      </p:nvGrpSpPr>
                      <p:grpSpPr bwMode="auto">
                        <a:xfrm>
                          <a:off x="1134" y="2554"/>
                          <a:ext cx="162" cy="285"/>
                          <a:chOff x="2343" y="3041"/>
                          <a:chExt cx="162" cy="285"/>
                        </a:xfrm>
                      </p:grpSpPr>
                      <p:sp>
                        <p:nvSpPr>
                          <p:cNvPr id="86175" name="Line 50"/>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76" name="Line 51"/>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77" name="Line 52"/>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3" name="Group 53"/>
                        <p:cNvGrpSpPr>
                          <a:grpSpLocks/>
                        </p:cNvGrpSpPr>
                        <p:nvPr/>
                      </p:nvGrpSpPr>
                      <p:grpSpPr bwMode="auto">
                        <a:xfrm>
                          <a:off x="1129" y="2958"/>
                          <a:ext cx="162" cy="285"/>
                          <a:chOff x="2343" y="3041"/>
                          <a:chExt cx="162" cy="285"/>
                        </a:xfrm>
                      </p:grpSpPr>
                      <p:sp>
                        <p:nvSpPr>
                          <p:cNvPr id="86172" name="Line 54"/>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73" name="Line 55"/>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74" name="Line 56"/>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4" name="Group 57"/>
                        <p:cNvGrpSpPr>
                          <a:grpSpLocks/>
                        </p:cNvGrpSpPr>
                        <p:nvPr/>
                      </p:nvGrpSpPr>
                      <p:grpSpPr bwMode="auto">
                        <a:xfrm>
                          <a:off x="1131" y="3362"/>
                          <a:ext cx="162" cy="285"/>
                          <a:chOff x="2343" y="3041"/>
                          <a:chExt cx="162" cy="285"/>
                        </a:xfrm>
                      </p:grpSpPr>
                      <p:sp>
                        <p:nvSpPr>
                          <p:cNvPr id="86169" name="Line 58"/>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70" name="Line 59"/>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71" name="Line 60"/>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5" name="Group 61"/>
                        <p:cNvGrpSpPr>
                          <a:grpSpLocks/>
                        </p:cNvGrpSpPr>
                        <p:nvPr/>
                      </p:nvGrpSpPr>
                      <p:grpSpPr bwMode="auto">
                        <a:xfrm>
                          <a:off x="1134" y="3770"/>
                          <a:ext cx="162" cy="285"/>
                          <a:chOff x="2343" y="3041"/>
                          <a:chExt cx="162" cy="285"/>
                        </a:xfrm>
                      </p:grpSpPr>
                      <p:sp>
                        <p:nvSpPr>
                          <p:cNvPr id="86166" name="Line 62"/>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67" name="Line 63"/>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68" name="Line 64"/>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nvGrpSpPr>
                      <p:cNvPr id="26" name="Group 65"/>
                      <p:cNvGrpSpPr>
                        <a:grpSpLocks/>
                      </p:cNvGrpSpPr>
                      <p:nvPr/>
                    </p:nvGrpSpPr>
                    <p:grpSpPr bwMode="auto">
                      <a:xfrm>
                        <a:off x="1124" y="932"/>
                        <a:ext cx="167" cy="1501"/>
                        <a:chOff x="1129" y="2554"/>
                        <a:chExt cx="167" cy="1501"/>
                      </a:xfrm>
                    </p:grpSpPr>
                    <p:grpSp>
                      <p:nvGrpSpPr>
                        <p:cNvPr id="27" name="Group 66"/>
                        <p:cNvGrpSpPr>
                          <a:grpSpLocks/>
                        </p:cNvGrpSpPr>
                        <p:nvPr/>
                      </p:nvGrpSpPr>
                      <p:grpSpPr bwMode="auto">
                        <a:xfrm>
                          <a:off x="1134" y="2554"/>
                          <a:ext cx="162" cy="285"/>
                          <a:chOff x="2343" y="3041"/>
                          <a:chExt cx="162" cy="285"/>
                        </a:xfrm>
                      </p:grpSpPr>
                      <p:sp>
                        <p:nvSpPr>
                          <p:cNvPr id="86159" name="Line 67"/>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60" name="Line 68"/>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61" name="Line 69"/>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8" name="Group 70"/>
                        <p:cNvGrpSpPr>
                          <a:grpSpLocks/>
                        </p:cNvGrpSpPr>
                        <p:nvPr/>
                      </p:nvGrpSpPr>
                      <p:grpSpPr bwMode="auto">
                        <a:xfrm>
                          <a:off x="1129" y="2958"/>
                          <a:ext cx="162" cy="285"/>
                          <a:chOff x="2343" y="3041"/>
                          <a:chExt cx="162" cy="285"/>
                        </a:xfrm>
                      </p:grpSpPr>
                      <p:sp>
                        <p:nvSpPr>
                          <p:cNvPr id="86156" name="Line 71"/>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57" name="Line 72"/>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58" name="Line 73"/>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29" name="Group 74"/>
                        <p:cNvGrpSpPr>
                          <a:grpSpLocks/>
                        </p:cNvGrpSpPr>
                        <p:nvPr/>
                      </p:nvGrpSpPr>
                      <p:grpSpPr bwMode="auto">
                        <a:xfrm>
                          <a:off x="1131" y="3362"/>
                          <a:ext cx="162" cy="285"/>
                          <a:chOff x="2343" y="3041"/>
                          <a:chExt cx="162" cy="285"/>
                        </a:xfrm>
                      </p:grpSpPr>
                      <p:sp>
                        <p:nvSpPr>
                          <p:cNvPr id="86153" name="Line 75"/>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54" name="Line 76"/>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55" name="Line 77"/>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30" name="Group 78"/>
                        <p:cNvGrpSpPr>
                          <a:grpSpLocks/>
                        </p:cNvGrpSpPr>
                        <p:nvPr/>
                      </p:nvGrpSpPr>
                      <p:grpSpPr bwMode="auto">
                        <a:xfrm>
                          <a:off x="1134" y="3770"/>
                          <a:ext cx="162" cy="285"/>
                          <a:chOff x="2343" y="3041"/>
                          <a:chExt cx="162" cy="285"/>
                        </a:xfrm>
                      </p:grpSpPr>
                      <p:sp>
                        <p:nvSpPr>
                          <p:cNvPr id="86150" name="Line 79"/>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51" name="Line 80"/>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52" name="Line 81"/>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grpSp>
              <p:grpSp>
                <p:nvGrpSpPr>
                  <p:cNvPr id="31" name="Group 82"/>
                  <p:cNvGrpSpPr>
                    <a:grpSpLocks/>
                  </p:cNvGrpSpPr>
                  <p:nvPr/>
                </p:nvGrpSpPr>
                <p:grpSpPr bwMode="auto">
                  <a:xfrm flipH="1">
                    <a:off x="5073" y="529"/>
                    <a:ext cx="172" cy="3528"/>
                    <a:chOff x="1124" y="527"/>
                    <a:chExt cx="172" cy="3528"/>
                  </a:xfrm>
                </p:grpSpPr>
                <p:grpSp>
                  <p:nvGrpSpPr>
                    <p:cNvPr id="86016" name="Group 83"/>
                    <p:cNvGrpSpPr>
                      <a:grpSpLocks/>
                    </p:cNvGrpSpPr>
                    <p:nvPr/>
                  </p:nvGrpSpPr>
                  <p:grpSpPr bwMode="auto">
                    <a:xfrm>
                      <a:off x="1127" y="527"/>
                      <a:ext cx="162" cy="285"/>
                      <a:chOff x="2343" y="3041"/>
                      <a:chExt cx="162" cy="285"/>
                    </a:xfrm>
                  </p:grpSpPr>
                  <p:sp>
                    <p:nvSpPr>
                      <p:cNvPr id="86139" name="Line 84"/>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40" name="Line 85"/>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41" name="Line 86"/>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17" name="Group 87"/>
                    <p:cNvGrpSpPr>
                      <a:grpSpLocks/>
                    </p:cNvGrpSpPr>
                    <p:nvPr/>
                  </p:nvGrpSpPr>
                  <p:grpSpPr bwMode="auto">
                    <a:xfrm>
                      <a:off x="1124" y="932"/>
                      <a:ext cx="172" cy="3123"/>
                      <a:chOff x="1124" y="932"/>
                      <a:chExt cx="172" cy="3123"/>
                    </a:xfrm>
                  </p:grpSpPr>
                  <p:grpSp>
                    <p:nvGrpSpPr>
                      <p:cNvPr id="86018" name="Group 88"/>
                      <p:cNvGrpSpPr>
                        <a:grpSpLocks/>
                      </p:cNvGrpSpPr>
                      <p:nvPr/>
                    </p:nvGrpSpPr>
                    <p:grpSpPr bwMode="auto">
                      <a:xfrm>
                        <a:off x="1129" y="2554"/>
                        <a:ext cx="167" cy="1501"/>
                        <a:chOff x="1129" y="2554"/>
                        <a:chExt cx="167" cy="1501"/>
                      </a:xfrm>
                    </p:grpSpPr>
                    <p:grpSp>
                      <p:nvGrpSpPr>
                        <p:cNvPr id="86019" name="Group 89"/>
                        <p:cNvGrpSpPr>
                          <a:grpSpLocks/>
                        </p:cNvGrpSpPr>
                        <p:nvPr/>
                      </p:nvGrpSpPr>
                      <p:grpSpPr bwMode="auto">
                        <a:xfrm>
                          <a:off x="1134" y="2554"/>
                          <a:ext cx="162" cy="285"/>
                          <a:chOff x="2343" y="3041"/>
                          <a:chExt cx="162" cy="285"/>
                        </a:xfrm>
                      </p:grpSpPr>
                      <p:sp>
                        <p:nvSpPr>
                          <p:cNvPr id="86136" name="Line 90"/>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37" name="Line 91"/>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38" name="Line 92"/>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20" name="Group 93"/>
                        <p:cNvGrpSpPr>
                          <a:grpSpLocks/>
                        </p:cNvGrpSpPr>
                        <p:nvPr/>
                      </p:nvGrpSpPr>
                      <p:grpSpPr bwMode="auto">
                        <a:xfrm>
                          <a:off x="1129" y="2958"/>
                          <a:ext cx="162" cy="285"/>
                          <a:chOff x="2343" y="3041"/>
                          <a:chExt cx="162" cy="285"/>
                        </a:xfrm>
                      </p:grpSpPr>
                      <p:sp>
                        <p:nvSpPr>
                          <p:cNvPr id="86133" name="Line 94"/>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34" name="Line 95"/>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35" name="Line 96"/>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21" name="Group 97"/>
                        <p:cNvGrpSpPr>
                          <a:grpSpLocks/>
                        </p:cNvGrpSpPr>
                        <p:nvPr/>
                      </p:nvGrpSpPr>
                      <p:grpSpPr bwMode="auto">
                        <a:xfrm>
                          <a:off x="1131" y="3362"/>
                          <a:ext cx="162" cy="285"/>
                          <a:chOff x="2343" y="3041"/>
                          <a:chExt cx="162" cy="285"/>
                        </a:xfrm>
                      </p:grpSpPr>
                      <p:sp>
                        <p:nvSpPr>
                          <p:cNvPr id="86130" name="Line 98"/>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31" name="Line 99"/>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32" name="Line 100"/>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22" name="Group 101"/>
                        <p:cNvGrpSpPr>
                          <a:grpSpLocks/>
                        </p:cNvGrpSpPr>
                        <p:nvPr/>
                      </p:nvGrpSpPr>
                      <p:grpSpPr bwMode="auto">
                        <a:xfrm>
                          <a:off x="1134" y="3770"/>
                          <a:ext cx="162" cy="285"/>
                          <a:chOff x="2343" y="3041"/>
                          <a:chExt cx="162" cy="285"/>
                        </a:xfrm>
                      </p:grpSpPr>
                      <p:sp>
                        <p:nvSpPr>
                          <p:cNvPr id="86127" name="Line 102"/>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28" name="Line 103"/>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29" name="Line 104"/>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nvGrpSpPr>
                      <p:cNvPr id="86023" name="Group 105"/>
                      <p:cNvGrpSpPr>
                        <a:grpSpLocks/>
                      </p:cNvGrpSpPr>
                      <p:nvPr/>
                    </p:nvGrpSpPr>
                    <p:grpSpPr bwMode="auto">
                      <a:xfrm>
                        <a:off x="1124" y="932"/>
                        <a:ext cx="167" cy="1501"/>
                        <a:chOff x="1129" y="2554"/>
                        <a:chExt cx="167" cy="1501"/>
                      </a:xfrm>
                    </p:grpSpPr>
                    <p:grpSp>
                      <p:nvGrpSpPr>
                        <p:cNvPr id="86024" name="Group 106"/>
                        <p:cNvGrpSpPr>
                          <a:grpSpLocks/>
                        </p:cNvGrpSpPr>
                        <p:nvPr/>
                      </p:nvGrpSpPr>
                      <p:grpSpPr bwMode="auto">
                        <a:xfrm>
                          <a:off x="1134" y="2554"/>
                          <a:ext cx="162" cy="285"/>
                          <a:chOff x="2343" y="3041"/>
                          <a:chExt cx="162" cy="285"/>
                        </a:xfrm>
                      </p:grpSpPr>
                      <p:sp>
                        <p:nvSpPr>
                          <p:cNvPr id="86120" name="Line 107"/>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21" name="Line 108"/>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22" name="Line 109"/>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38" name="Group 110"/>
                        <p:cNvGrpSpPr>
                          <a:grpSpLocks/>
                        </p:cNvGrpSpPr>
                        <p:nvPr/>
                      </p:nvGrpSpPr>
                      <p:grpSpPr bwMode="auto">
                        <a:xfrm>
                          <a:off x="1129" y="2958"/>
                          <a:ext cx="162" cy="285"/>
                          <a:chOff x="2343" y="3041"/>
                          <a:chExt cx="162" cy="285"/>
                        </a:xfrm>
                      </p:grpSpPr>
                      <p:sp>
                        <p:nvSpPr>
                          <p:cNvPr id="86117" name="Line 111"/>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18" name="Line 112"/>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19" name="Line 113"/>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39" name="Group 114"/>
                        <p:cNvGrpSpPr>
                          <a:grpSpLocks/>
                        </p:cNvGrpSpPr>
                        <p:nvPr/>
                      </p:nvGrpSpPr>
                      <p:grpSpPr bwMode="auto">
                        <a:xfrm>
                          <a:off x="1131" y="3362"/>
                          <a:ext cx="162" cy="285"/>
                          <a:chOff x="2343" y="3041"/>
                          <a:chExt cx="162" cy="285"/>
                        </a:xfrm>
                      </p:grpSpPr>
                      <p:sp>
                        <p:nvSpPr>
                          <p:cNvPr id="86114" name="Line 115"/>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15" name="Line 116"/>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16" name="Line 117"/>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44" name="Group 118"/>
                        <p:cNvGrpSpPr>
                          <a:grpSpLocks/>
                        </p:cNvGrpSpPr>
                        <p:nvPr/>
                      </p:nvGrpSpPr>
                      <p:grpSpPr bwMode="auto">
                        <a:xfrm>
                          <a:off x="1134" y="3770"/>
                          <a:ext cx="162" cy="285"/>
                          <a:chOff x="2343" y="3041"/>
                          <a:chExt cx="162" cy="285"/>
                        </a:xfrm>
                      </p:grpSpPr>
                      <p:sp>
                        <p:nvSpPr>
                          <p:cNvPr id="86111" name="Line 119"/>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112" name="Line 120"/>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113" name="Line 121"/>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grpSp>
            </p:grpSp>
            <p:grpSp>
              <p:nvGrpSpPr>
                <p:cNvPr id="86045" name="Group 122"/>
                <p:cNvGrpSpPr>
                  <a:grpSpLocks/>
                </p:cNvGrpSpPr>
                <p:nvPr/>
              </p:nvGrpSpPr>
              <p:grpSpPr bwMode="auto">
                <a:xfrm rot="-5400000" flipH="1" flipV="1">
                  <a:off x="2717" y="-1768"/>
                  <a:ext cx="172" cy="4510"/>
                  <a:chOff x="1124" y="932"/>
                  <a:chExt cx="172" cy="3123"/>
                </a:xfrm>
              </p:grpSpPr>
              <p:grpSp>
                <p:nvGrpSpPr>
                  <p:cNvPr id="86050" name="Group 123"/>
                  <p:cNvGrpSpPr>
                    <a:grpSpLocks/>
                  </p:cNvGrpSpPr>
                  <p:nvPr/>
                </p:nvGrpSpPr>
                <p:grpSpPr bwMode="auto">
                  <a:xfrm>
                    <a:off x="1129" y="2554"/>
                    <a:ext cx="167" cy="1501"/>
                    <a:chOff x="1129" y="2554"/>
                    <a:chExt cx="167" cy="1501"/>
                  </a:xfrm>
                </p:grpSpPr>
                <p:grpSp>
                  <p:nvGrpSpPr>
                    <p:cNvPr id="86057" name="Group 124"/>
                    <p:cNvGrpSpPr>
                      <a:grpSpLocks/>
                    </p:cNvGrpSpPr>
                    <p:nvPr/>
                  </p:nvGrpSpPr>
                  <p:grpSpPr bwMode="auto">
                    <a:xfrm>
                      <a:off x="1134" y="2554"/>
                      <a:ext cx="162" cy="285"/>
                      <a:chOff x="2343" y="3041"/>
                      <a:chExt cx="162" cy="285"/>
                    </a:xfrm>
                  </p:grpSpPr>
                  <p:sp>
                    <p:nvSpPr>
                      <p:cNvPr id="86097" name="Line 125"/>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98" name="Line 126"/>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99" name="Line 127"/>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63" name="Group 128"/>
                    <p:cNvGrpSpPr>
                      <a:grpSpLocks/>
                    </p:cNvGrpSpPr>
                    <p:nvPr/>
                  </p:nvGrpSpPr>
                  <p:grpSpPr bwMode="auto">
                    <a:xfrm>
                      <a:off x="1129" y="2958"/>
                      <a:ext cx="162" cy="285"/>
                      <a:chOff x="2343" y="3041"/>
                      <a:chExt cx="162" cy="285"/>
                    </a:xfrm>
                  </p:grpSpPr>
                  <p:sp>
                    <p:nvSpPr>
                      <p:cNvPr id="86094" name="Line 129"/>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95" name="Line 130"/>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96" name="Line 131"/>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64" name="Group 132"/>
                    <p:cNvGrpSpPr>
                      <a:grpSpLocks/>
                    </p:cNvGrpSpPr>
                    <p:nvPr/>
                  </p:nvGrpSpPr>
                  <p:grpSpPr bwMode="auto">
                    <a:xfrm>
                      <a:off x="1131" y="3362"/>
                      <a:ext cx="162" cy="285"/>
                      <a:chOff x="2343" y="3041"/>
                      <a:chExt cx="162" cy="285"/>
                    </a:xfrm>
                  </p:grpSpPr>
                  <p:sp>
                    <p:nvSpPr>
                      <p:cNvPr id="86091" name="Line 133"/>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92" name="Line 134"/>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93" name="Line 135"/>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65" name="Group 136"/>
                    <p:cNvGrpSpPr>
                      <a:grpSpLocks/>
                    </p:cNvGrpSpPr>
                    <p:nvPr/>
                  </p:nvGrpSpPr>
                  <p:grpSpPr bwMode="auto">
                    <a:xfrm>
                      <a:off x="1134" y="3770"/>
                      <a:ext cx="162" cy="285"/>
                      <a:chOff x="2343" y="3041"/>
                      <a:chExt cx="162" cy="285"/>
                    </a:xfrm>
                  </p:grpSpPr>
                  <p:sp>
                    <p:nvSpPr>
                      <p:cNvPr id="86088" name="Line 137"/>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89" name="Line 138"/>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90" name="Line 139"/>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nvGrpSpPr>
                  <p:cNvPr id="86066" name="Group 140"/>
                  <p:cNvGrpSpPr>
                    <a:grpSpLocks/>
                  </p:cNvGrpSpPr>
                  <p:nvPr/>
                </p:nvGrpSpPr>
                <p:grpSpPr bwMode="auto">
                  <a:xfrm>
                    <a:off x="1124" y="932"/>
                    <a:ext cx="167" cy="1501"/>
                    <a:chOff x="1129" y="2554"/>
                    <a:chExt cx="167" cy="1501"/>
                  </a:xfrm>
                </p:grpSpPr>
                <p:grpSp>
                  <p:nvGrpSpPr>
                    <p:cNvPr id="86067" name="Group 141"/>
                    <p:cNvGrpSpPr>
                      <a:grpSpLocks/>
                    </p:cNvGrpSpPr>
                    <p:nvPr/>
                  </p:nvGrpSpPr>
                  <p:grpSpPr bwMode="auto">
                    <a:xfrm>
                      <a:off x="1134" y="2554"/>
                      <a:ext cx="162" cy="285"/>
                      <a:chOff x="2343" y="3041"/>
                      <a:chExt cx="162" cy="285"/>
                    </a:xfrm>
                  </p:grpSpPr>
                  <p:sp>
                    <p:nvSpPr>
                      <p:cNvPr id="86081" name="Line 142"/>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82" name="Line 143"/>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83" name="Line 144"/>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68" name="Group 145"/>
                    <p:cNvGrpSpPr>
                      <a:grpSpLocks/>
                    </p:cNvGrpSpPr>
                    <p:nvPr/>
                  </p:nvGrpSpPr>
                  <p:grpSpPr bwMode="auto">
                    <a:xfrm>
                      <a:off x="1129" y="2958"/>
                      <a:ext cx="162" cy="285"/>
                      <a:chOff x="2343" y="3041"/>
                      <a:chExt cx="162" cy="285"/>
                    </a:xfrm>
                  </p:grpSpPr>
                  <p:sp>
                    <p:nvSpPr>
                      <p:cNvPr id="86078" name="Line 146"/>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79" name="Line 147"/>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80" name="Line 148"/>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69" name="Group 149"/>
                    <p:cNvGrpSpPr>
                      <a:grpSpLocks/>
                    </p:cNvGrpSpPr>
                    <p:nvPr/>
                  </p:nvGrpSpPr>
                  <p:grpSpPr bwMode="auto">
                    <a:xfrm>
                      <a:off x="1131" y="3362"/>
                      <a:ext cx="162" cy="285"/>
                      <a:chOff x="2343" y="3041"/>
                      <a:chExt cx="162" cy="285"/>
                    </a:xfrm>
                  </p:grpSpPr>
                  <p:sp>
                    <p:nvSpPr>
                      <p:cNvPr id="86075" name="Line 150"/>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76" name="Line 151"/>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77" name="Line 152"/>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nvGrpSpPr>
                    <p:cNvPr id="86070" name="Group 153"/>
                    <p:cNvGrpSpPr>
                      <a:grpSpLocks/>
                    </p:cNvGrpSpPr>
                    <p:nvPr/>
                  </p:nvGrpSpPr>
                  <p:grpSpPr bwMode="auto">
                    <a:xfrm>
                      <a:off x="1134" y="3770"/>
                      <a:ext cx="162" cy="285"/>
                      <a:chOff x="2343" y="3041"/>
                      <a:chExt cx="162" cy="285"/>
                    </a:xfrm>
                  </p:grpSpPr>
                  <p:sp>
                    <p:nvSpPr>
                      <p:cNvPr id="86072" name="Line 154"/>
                      <p:cNvSpPr>
                        <a:spLocks noChangeShapeType="1"/>
                      </p:cNvSpPr>
                      <p:nvPr/>
                    </p:nvSpPr>
                    <p:spPr bwMode="auto">
                      <a:xfrm>
                        <a:off x="2348" y="3203"/>
                        <a:ext cx="89" cy="0"/>
                      </a:xfrm>
                      <a:prstGeom prst="line">
                        <a:avLst/>
                      </a:prstGeom>
                      <a:noFill/>
                      <a:ln w="19050">
                        <a:solidFill>
                          <a:schemeClr val="tx1"/>
                        </a:solidFill>
                        <a:round/>
                        <a:headEnd/>
                        <a:tailEnd/>
                      </a:ln>
                    </p:spPr>
                    <p:txBody>
                      <a:bodyPr wrap="none" anchor="ctr"/>
                      <a:lstStyle/>
                      <a:p>
                        <a:endParaRPr lang="en-GB"/>
                      </a:p>
                    </p:txBody>
                  </p:sp>
                  <p:sp>
                    <p:nvSpPr>
                      <p:cNvPr id="86073" name="Line 155"/>
                      <p:cNvSpPr>
                        <a:spLocks noChangeShapeType="1"/>
                      </p:cNvSpPr>
                      <p:nvPr/>
                    </p:nvSpPr>
                    <p:spPr bwMode="auto">
                      <a:xfrm>
                        <a:off x="2343" y="3041"/>
                        <a:ext cx="124" cy="0"/>
                      </a:xfrm>
                      <a:prstGeom prst="line">
                        <a:avLst/>
                      </a:prstGeom>
                      <a:noFill/>
                      <a:ln w="19050">
                        <a:solidFill>
                          <a:schemeClr val="tx1"/>
                        </a:solidFill>
                        <a:round/>
                        <a:headEnd/>
                        <a:tailEnd/>
                      </a:ln>
                    </p:spPr>
                    <p:txBody>
                      <a:bodyPr wrap="none" anchor="ctr"/>
                      <a:lstStyle/>
                      <a:p>
                        <a:endParaRPr lang="en-GB"/>
                      </a:p>
                    </p:txBody>
                  </p:sp>
                  <p:sp>
                    <p:nvSpPr>
                      <p:cNvPr id="86074" name="Line 156"/>
                      <p:cNvSpPr>
                        <a:spLocks noChangeShapeType="1"/>
                      </p:cNvSpPr>
                      <p:nvPr/>
                    </p:nvSpPr>
                    <p:spPr bwMode="auto">
                      <a:xfrm flipV="1">
                        <a:off x="2345" y="3326"/>
                        <a:ext cx="160" cy="0"/>
                      </a:xfrm>
                      <a:prstGeom prst="line">
                        <a:avLst/>
                      </a:prstGeom>
                      <a:noFill/>
                      <a:ln w="19050">
                        <a:solidFill>
                          <a:schemeClr val="tx1"/>
                        </a:solidFill>
                        <a:round/>
                        <a:headEnd/>
                        <a:tailEnd/>
                      </a:ln>
                    </p:spPr>
                    <p:txBody>
                      <a:bodyPr wrap="none" anchor="ctr"/>
                      <a:lstStyle/>
                      <a:p>
                        <a:endParaRPr lang="en-GB"/>
                      </a:p>
                    </p:txBody>
                  </p:sp>
                </p:grpSp>
              </p:grpSp>
            </p:grpSp>
          </p:grpSp>
          <p:sp>
            <p:nvSpPr>
              <p:cNvPr id="86058" name="Rectangle 157"/>
              <p:cNvSpPr>
                <a:spLocks noChangeArrowheads="1"/>
              </p:cNvSpPr>
              <p:nvPr/>
            </p:nvSpPr>
            <p:spPr bwMode="auto">
              <a:xfrm>
                <a:off x="623" y="3300"/>
                <a:ext cx="365" cy="212"/>
              </a:xfrm>
              <a:prstGeom prst="rect">
                <a:avLst/>
              </a:prstGeom>
              <a:noFill/>
              <a:ln w="9525">
                <a:noFill/>
                <a:miter lim="800000"/>
                <a:headEnd/>
                <a:tailEnd/>
              </a:ln>
            </p:spPr>
            <p:txBody>
              <a:bodyPr wrap="none">
                <a:spAutoFit/>
              </a:bodyPr>
              <a:lstStyle/>
              <a:p>
                <a:r>
                  <a:rPr lang="en-US" b="0"/>
                  <a:t>10</a:t>
                </a:r>
                <a:r>
                  <a:rPr lang="en-US" sz="1800" b="0" baseline="30000"/>
                  <a:t>–6</a:t>
                </a:r>
                <a:endParaRPr lang="en-US"/>
              </a:p>
            </p:txBody>
          </p:sp>
          <p:sp>
            <p:nvSpPr>
              <p:cNvPr id="86059" name="Rectangle 158"/>
              <p:cNvSpPr>
                <a:spLocks noChangeArrowheads="1"/>
              </p:cNvSpPr>
              <p:nvPr/>
            </p:nvSpPr>
            <p:spPr bwMode="auto">
              <a:xfrm>
                <a:off x="1342" y="3295"/>
                <a:ext cx="365" cy="212"/>
              </a:xfrm>
              <a:prstGeom prst="rect">
                <a:avLst/>
              </a:prstGeom>
              <a:noFill/>
              <a:ln w="9525">
                <a:noFill/>
                <a:miter lim="800000"/>
                <a:headEnd/>
                <a:tailEnd/>
              </a:ln>
            </p:spPr>
            <p:txBody>
              <a:bodyPr wrap="none">
                <a:spAutoFit/>
              </a:bodyPr>
              <a:lstStyle/>
              <a:p>
                <a:r>
                  <a:rPr lang="en-US" b="0"/>
                  <a:t>10</a:t>
                </a:r>
                <a:r>
                  <a:rPr lang="en-US" sz="1800" b="0" baseline="30000"/>
                  <a:t>–4</a:t>
                </a:r>
                <a:endParaRPr lang="en-US"/>
              </a:p>
            </p:txBody>
          </p:sp>
          <p:sp>
            <p:nvSpPr>
              <p:cNvPr id="86060" name="Rectangle 159"/>
              <p:cNvSpPr>
                <a:spLocks noChangeArrowheads="1"/>
              </p:cNvSpPr>
              <p:nvPr/>
            </p:nvSpPr>
            <p:spPr bwMode="auto">
              <a:xfrm>
                <a:off x="2060" y="3296"/>
                <a:ext cx="365" cy="212"/>
              </a:xfrm>
              <a:prstGeom prst="rect">
                <a:avLst/>
              </a:prstGeom>
              <a:noFill/>
              <a:ln w="9525">
                <a:noFill/>
                <a:miter lim="800000"/>
                <a:headEnd/>
                <a:tailEnd/>
              </a:ln>
            </p:spPr>
            <p:txBody>
              <a:bodyPr wrap="none">
                <a:spAutoFit/>
              </a:bodyPr>
              <a:lstStyle/>
              <a:p>
                <a:r>
                  <a:rPr lang="en-US" b="0"/>
                  <a:t>10</a:t>
                </a:r>
                <a:r>
                  <a:rPr lang="en-US" sz="1800" b="0" baseline="30000"/>
                  <a:t>–2</a:t>
                </a:r>
                <a:endParaRPr lang="en-US"/>
              </a:p>
            </p:txBody>
          </p:sp>
          <p:sp>
            <p:nvSpPr>
              <p:cNvPr id="86061" name="Rectangle 160"/>
              <p:cNvSpPr>
                <a:spLocks noChangeArrowheads="1"/>
              </p:cNvSpPr>
              <p:nvPr/>
            </p:nvSpPr>
            <p:spPr bwMode="auto">
              <a:xfrm>
                <a:off x="2796" y="3292"/>
                <a:ext cx="312" cy="212"/>
              </a:xfrm>
              <a:prstGeom prst="rect">
                <a:avLst/>
              </a:prstGeom>
              <a:noFill/>
              <a:ln w="9525">
                <a:noFill/>
                <a:miter lim="800000"/>
                <a:headEnd/>
                <a:tailEnd/>
              </a:ln>
            </p:spPr>
            <p:txBody>
              <a:bodyPr wrap="none">
                <a:spAutoFit/>
              </a:bodyPr>
              <a:lstStyle/>
              <a:p>
                <a:r>
                  <a:rPr lang="en-US" b="0"/>
                  <a:t>10</a:t>
                </a:r>
                <a:r>
                  <a:rPr lang="en-US" sz="1800" b="0" baseline="30000"/>
                  <a:t>0</a:t>
                </a:r>
                <a:endParaRPr lang="en-US"/>
              </a:p>
            </p:txBody>
          </p:sp>
          <p:sp>
            <p:nvSpPr>
              <p:cNvPr id="86062" name="Rectangle 161"/>
              <p:cNvSpPr>
                <a:spLocks noChangeArrowheads="1"/>
              </p:cNvSpPr>
              <p:nvPr/>
            </p:nvSpPr>
            <p:spPr bwMode="auto">
              <a:xfrm>
                <a:off x="2244" y="3412"/>
                <a:ext cx="685" cy="252"/>
              </a:xfrm>
              <a:prstGeom prst="rect">
                <a:avLst/>
              </a:prstGeom>
              <a:noFill/>
              <a:ln w="9525">
                <a:noFill/>
                <a:miter lim="800000"/>
                <a:headEnd/>
                <a:tailEnd/>
              </a:ln>
            </p:spPr>
            <p:txBody>
              <a:bodyPr wrap="none">
                <a:spAutoFit/>
              </a:bodyPr>
              <a:lstStyle/>
              <a:p>
                <a:r>
                  <a:rPr lang="en-US"/>
                  <a:t>m</a:t>
                </a:r>
                <a:r>
                  <a:rPr lang="en-US" sz="1800" baseline="-25000"/>
                  <a:t>a</a:t>
                </a:r>
                <a:r>
                  <a:rPr lang="en-US"/>
                  <a:t> [eV]</a:t>
                </a:r>
              </a:p>
            </p:txBody>
          </p:sp>
        </p:grpSp>
        <p:sp>
          <p:nvSpPr>
            <p:cNvPr id="86051" name="Rectangle 163"/>
            <p:cNvSpPr>
              <a:spLocks noChangeArrowheads="1"/>
            </p:cNvSpPr>
            <p:nvPr/>
          </p:nvSpPr>
          <p:spPr bwMode="auto">
            <a:xfrm>
              <a:off x="162" y="2927"/>
              <a:ext cx="419" cy="212"/>
            </a:xfrm>
            <a:prstGeom prst="rect">
              <a:avLst/>
            </a:prstGeom>
            <a:noFill/>
            <a:ln w="9525">
              <a:noFill/>
              <a:miter lim="800000"/>
              <a:headEnd/>
              <a:tailEnd/>
            </a:ln>
          </p:spPr>
          <p:txBody>
            <a:bodyPr wrap="none">
              <a:spAutoFit/>
            </a:bodyPr>
            <a:lstStyle/>
            <a:p>
              <a:r>
                <a:rPr lang="en-US" b="0"/>
                <a:t>10</a:t>
              </a:r>
              <a:r>
                <a:rPr lang="en-US" sz="1800" b="0" baseline="30000"/>
                <a:t>–16</a:t>
              </a:r>
              <a:endParaRPr lang="en-US" b="0"/>
            </a:p>
          </p:txBody>
        </p:sp>
        <p:sp>
          <p:nvSpPr>
            <p:cNvPr id="86052" name="Rectangle 164"/>
            <p:cNvSpPr>
              <a:spLocks noChangeArrowheads="1"/>
            </p:cNvSpPr>
            <p:nvPr/>
          </p:nvSpPr>
          <p:spPr bwMode="auto">
            <a:xfrm>
              <a:off x="168" y="2395"/>
              <a:ext cx="419" cy="212"/>
            </a:xfrm>
            <a:prstGeom prst="rect">
              <a:avLst/>
            </a:prstGeom>
            <a:noFill/>
            <a:ln w="9525">
              <a:noFill/>
              <a:miter lim="800000"/>
              <a:headEnd/>
              <a:tailEnd/>
            </a:ln>
          </p:spPr>
          <p:txBody>
            <a:bodyPr wrap="none">
              <a:spAutoFit/>
            </a:bodyPr>
            <a:lstStyle/>
            <a:p>
              <a:r>
                <a:rPr lang="en-US" b="0"/>
                <a:t>10</a:t>
              </a:r>
              <a:r>
                <a:rPr lang="en-US" sz="1800" b="0" baseline="30000"/>
                <a:t>–14</a:t>
              </a:r>
              <a:endParaRPr lang="en-US" b="0"/>
            </a:p>
          </p:txBody>
        </p:sp>
        <p:sp>
          <p:nvSpPr>
            <p:cNvPr id="86053" name="Rectangle 165"/>
            <p:cNvSpPr>
              <a:spLocks noChangeArrowheads="1"/>
            </p:cNvSpPr>
            <p:nvPr/>
          </p:nvSpPr>
          <p:spPr bwMode="auto">
            <a:xfrm>
              <a:off x="169" y="1857"/>
              <a:ext cx="419" cy="212"/>
            </a:xfrm>
            <a:prstGeom prst="rect">
              <a:avLst/>
            </a:prstGeom>
            <a:noFill/>
            <a:ln w="9525">
              <a:noFill/>
              <a:miter lim="800000"/>
              <a:headEnd/>
              <a:tailEnd/>
            </a:ln>
          </p:spPr>
          <p:txBody>
            <a:bodyPr wrap="none">
              <a:spAutoFit/>
            </a:bodyPr>
            <a:lstStyle/>
            <a:p>
              <a:r>
                <a:rPr lang="en-US" b="0"/>
                <a:t>10</a:t>
              </a:r>
              <a:r>
                <a:rPr lang="en-US" sz="1800" b="0" baseline="30000"/>
                <a:t>–12</a:t>
              </a:r>
              <a:endParaRPr lang="en-US" b="0"/>
            </a:p>
          </p:txBody>
        </p:sp>
        <p:sp>
          <p:nvSpPr>
            <p:cNvPr id="86054" name="Rectangle 166"/>
            <p:cNvSpPr>
              <a:spLocks noChangeArrowheads="1"/>
            </p:cNvSpPr>
            <p:nvPr/>
          </p:nvSpPr>
          <p:spPr bwMode="auto">
            <a:xfrm>
              <a:off x="170" y="792"/>
              <a:ext cx="365" cy="212"/>
            </a:xfrm>
            <a:prstGeom prst="rect">
              <a:avLst/>
            </a:prstGeom>
            <a:noFill/>
            <a:ln w="9525">
              <a:noFill/>
              <a:miter lim="800000"/>
              <a:headEnd/>
              <a:tailEnd/>
            </a:ln>
          </p:spPr>
          <p:txBody>
            <a:bodyPr wrap="none">
              <a:spAutoFit/>
            </a:bodyPr>
            <a:lstStyle/>
            <a:p>
              <a:r>
                <a:rPr lang="en-US" b="0"/>
                <a:t>10</a:t>
              </a:r>
              <a:r>
                <a:rPr lang="en-US" sz="1800" b="0" baseline="30000"/>
                <a:t>–8</a:t>
              </a:r>
              <a:endParaRPr lang="en-US" b="0"/>
            </a:p>
          </p:txBody>
        </p:sp>
        <p:sp>
          <p:nvSpPr>
            <p:cNvPr id="86055" name="Rectangle 167"/>
            <p:cNvSpPr>
              <a:spLocks noChangeArrowheads="1"/>
            </p:cNvSpPr>
            <p:nvPr/>
          </p:nvSpPr>
          <p:spPr bwMode="auto">
            <a:xfrm>
              <a:off x="166" y="1321"/>
              <a:ext cx="419" cy="212"/>
            </a:xfrm>
            <a:prstGeom prst="rect">
              <a:avLst/>
            </a:prstGeom>
            <a:noFill/>
            <a:ln w="9525">
              <a:noFill/>
              <a:miter lim="800000"/>
              <a:headEnd/>
              <a:tailEnd/>
            </a:ln>
          </p:spPr>
          <p:txBody>
            <a:bodyPr wrap="none">
              <a:spAutoFit/>
            </a:bodyPr>
            <a:lstStyle/>
            <a:p>
              <a:r>
                <a:rPr lang="en-US" b="0"/>
                <a:t>10</a:t>
              </a:r>
              <a:r>
                <a:rPr lang="en-US" sz="1800" b="0" baseline="30000"/>
                <a:t>–10</a:t>
              </a:r>
              <a:endParaRPr lang="en-US" b="0"/>
            </a:p>
          </p:txBody>
        </p:sp>
        <p:sp>
          <p:nvSpPr>
            <p:cNvPr id="86056" name="Rectangle 168"/>
            <p:cNvSpPr>
              <a:spLocks noChangeArrowheads="1"/>
            </p:cNvSpPr>
            <p:nvPr/>
          </p:nvSpPr>
          <p:spPr bwMode="auto">
            <a:xfrm rot="-5400000">
              <a:off x="-397" y="1659"/>
              <a:ext cx="936" cy="252"/>
            </a:xfrm>
            <a:prstGeom prst="rect">
              <a:avLst/>
            </a:prstGeom>
            <a:noFill/>
            <a:ln w="9525">
              <a:noFill/>
              <a:miter lim="800000"/>
              <a:headEnd/>
              <a:tailEnd/>
            </a:ln>
          </p:spPr>
          <p:txBody>
            <a:bodyPr wrap="none">
              <a:spAutoFit/>
            </a:bodyPr>
            <a:lstStyle/>
            <a:p>
              <a:r>
                <a:rPr lang="en-US"/>
                <a:t>g</a:t>
              </a:r>
              <a:r>
                <a:rPr lang="en-US" sz="1800" baseline="-25000"/>
                <a:t>a</a:t>
              </a:r>
              <a:r>
                <a:rPr lang="en-US" sz="1800" baseline="-25000">
                  <a:latin typeface="Symbol" pitchFamily="18" charset="2"/>
                  <a:sym typeface="Symbol" pitchFamily="18" charset="2"/>
                </a:rPr>
                <a:t></a:t>
              </a:r>
              <a:r>
                <a:rPr lang="en-US"/>
                <a:t> (GeV</a:t>
              </a:r>
              <a:r>
                <a:rPr lang="en-US" sz="1800" baseline="30000"/>
                <a:t>–1</a:t>
              </a:r>
              <a:r>
                <a:rPr lang="en-US" b="0"/>
                <a:t>)</a:t>
              </a:r>
            </a:p>
          </p:txBody>
        </p:sp>
      </p:grpSp>
      <p:grpSp>
        <p:nvGrpSpPr>
          <p:cNvPr id="86071" name="Group 200"/>
          <p:cNvGrpSpPr>
            <a:grpSpLocks/>
          </p:cNvGrpSpPr>
          <p:nvPr/>
        </p:nvGrpSpPr>
        <p:grpSpPr bwMode="auto">
          <a:xfrm>
            <a:off x="5764213" y="762000"/>
            <a:ext cx="2940050" cy="2298700"/>
            <a:chOff x="3662" y="724"/>
            <a:chExt cx="1852" cy="1448"/>
          </a:xfrm>
        </p:grpSpPr>
        <p:sp>
          <p:nvSpPr>
            <p:cNvPr id="86037" name="Rectangle 170"/>
            <p:cNvSpPr>
              <a:spLocks noChangeArrowheads="1"/>
            </p:cNvSpPr>
            <p:nvPr/>
          </p:nvSpPr>
          <p:spPr bwMode="auto">
            <a:xfrm>
              <a:off x="3662" y="724"/>
              <a:ext cx="1852" cy="288"/>
            </a:xfrm>
            <a:prstGeom prst="rect">
              <a:avLst/>
            </a:prstGeom>
            <a:noFill/>
            <a:ln w="9525">
              <a:noFill/>
              <a:miter lim="800000"/>
              <a:headEnd/>
              <a:tailEnd/>
            </a:ln>
          </p:spPr>
          <p:txBody>
            <a:bodyPr wrap="none">
              <a:spAutoFit/>
            </a:bodyPr>
            <a:lstStyle/>
            <a:p>
              <a:r>
                <a:rPr lang="en-US" sz="1800" b="0"/>
                <a:t>Light cousin of  </a:t>
              </a:r>
              <a:r>
                <a:rPr lang="en-US" sz="2400" b="0">
                  <a:latin typeface="Symbol" pitchFamily="18" charset="2"/>
                  <a:sym typeface="Symbol" pitchFamily="18" charset="2"/>
                </a:rPr>
                <a:t></a:t>
              </a:r>
              <a:r>
                <a:rPr lang="en-US" sz="2400" b="0" baseline="30000"/>
                <a:t>0</a:t>
              </a:r>
              <a:r>
                <a:rPr lang="en-US" sz="1800" b="0"/>
                <a:t>:  J</a:t>
              </a:r>
              <a:r>
                <a:rPr lang="en-US" sz="2800" b="0" baseline="30000">
                  <a:latin typeface="Symbol" pitchFamily="18" charset="2"/>
                  <a:sym typeface="Symbol" pitchFamily="18" charset="2"/>
                </a:rPr>
                <a:t></a:t>
              </a:r>
              <a:r>
                <a:rPr lang="en-US" sz="1800" b="0"/>
                <a:t>= 0</a:t>
              </a:r>
              <a:r>
                <a:rPr lang="en-US" sz="2400" b="0" baseline="30000"/>
                <a:t>–</a:t>
              </a:r>
              <a:endParaRPr lang="en-US" b="0"/>
            </a:p>
          </p:txBody>
        </p:sp>
        <p:grpSp>
          <p:nvGrpSpPr>
            <p:cNvPr id="86084" name="Group 199"/>
            <p:cNvGrpSpPr>
              <a:grpSpLocks/>
            </p:cNvGrpSpPr>
            <p:nvPr/>
          </p:nvGrpSpPr>
          <p:grpSpPr bwMode="auto">
            <a:xfrm>
              <a:off x="4104" y="934"/>
              <a:ext cx="1083" cy="1238"/>
              <a:chOff x="4104" y="934"/>
              <a:chExt cx="1083" cy="1238"/>
            </a:xfrm>
          </p:grpSpPr>
          <p:grpSp>
            <p:nvGrpSpPr>
              <p:cNvPr id="86085" name="Group 186"/>
              <p:cNvGrpSpPr>
                <a:grpSpLocks/>
              </p:cNvGrpSpPr>
              <p:nvPr/>
            </p:nvGrpSpPr>
            <p:grpSpPr bwMode="auto">
              <a:xfrm>
                <a:off x="4104" y="934"/>
                <a:ext cx="1083" cy="1238"/>
                <a:chOff x="3858" y="935"/>
                <a:chExt cx="1245" cy="1420"/>
              </a:xfrm>
            </p:grpSpPr>
            <p:sp>
              <p:nvSpPr>
                <p:cNvPr id="86042" name="Line 171"/>
                <p:cNvSpPr>
                  <a:spLocks noChangeShapeType="1"/>
                </p:cNvSpPr>
                <p:nvPr/>
              </p:nvSpPr>
              <p:spPr bwMode="auto">
                <a:xfrm>
                  <a:off x="3858" y="1648"/>
                  <a:ext cx="652" cy="0"/>
                </a:xfrm>
                <a:prstGeom prst="line">
                  <a:avLst/>
                </a:prstGeom>
                <a:noFill/>
                <a:ln w="28575">
                  <a:solidFill>
                    <a:schemeClr val="tx1"/>
                  </a:solidFill>
                  <a:prstDash val="dash"/>
                  <a:round/>
                  <a:headEnd/>
                  <a:tailEnd/>
                </a:ln>
              </p:spPr>
              <p:txBody>
                <a:bodyPr wrap="none" anchor="ctr"/>
                <a:lstStyle/>
                <a:p>
                  <a:endParaRPr lang="en-GB"/>
                </a:p>
              </p:txBody>
            </p:sp>
            <p:sp>
              <p:nvSpPr>
                <p:cNvPr id="86043" name="Oval 175"/>
                <p:cNvSpPr>
                  <a:spLocks noChangeArrowheads="1"/>
                </p:cNvSpPr>
                <p:nvPr/>
              </p:nvSpPr>
              <p:spPr bwMode="auto">
                <a:xfrm>
                  <a:off x="4498" y="1612"/>
                  <a:ext cx="81" cy="82"/>
                </a:xfrm>
                <a:prstGeom prst="ellipse">
                  <a:avLst/>
                </a:prstGeom>
                <a:solidFill>
                  <a:schemeClr val="tx1"/>
                </a:solidFill>
                <a:ln w="9525">
                  <a:solidFill>
                    <a:schemeClr val="tx1"/>
                  </a:solidFill>
                  <a:round/>
                  <a:headEnd/>
                  <a:tailEnd/>
                </a:ln>
              </p:spPr>
              <p:txBody>
                <a:bodyPr wrap="none" anchor="ctr"/>
                <a:lstStyle/>
                <a:p>
                  <a:pPr algn="ctr"/>
                  <a:endParaRPr lang="en-US"/>
                </a:p>
              </p:txBody>
            </p:sp>
            <p:grpSp>
              <p:nvGrpSpPr>
                <p:cNvPr id="86086" name="Group 178"/>
                <p:cNvGrpSpPr>
                  <a:grpSpLocks/>
                </p:cNvGrpSpPr>
                <p:nvPr/>
              </p:nvGrpSpPr>
              <p:grpSpPr bwMode="auto">
                <a:xfrm rot="5161219">
                  <a:off x="4540" y="1793"/>
                  <a:ext cx="779" cy="346"/>
                  <a:chOff x="4462" y="1099"/>
                  <a:chExt cx="779" cy="346"/>
                </a:xfrm>
              </p:grpSpPr>
              <p:pic>
                <p:nvPicPr>
                  <p:cNvPr id="86048" name="Picture 174" descr="Black_Arrow"/>
                  <p:cNvPicPr>
                    <a:picLocks noChangeAspect="1" noChangeArrowheads="1"/>
                  </p:cNvPicPr>
                  <p:nvPr/>
                </p:nvPicPr>
                <p:blipFill>
                  <a:blip r:embed="rId3" cstate="print"/>
                  <a:srcRect/>
                  <a:stretch>
                    <a:fillRect/>
                  </a:stretch>
                </p:blipFill>
                <p:spPr bwMode="auto">
                  <a:xfrm rot="-2393289">
                    <a:off x="4462" y="1347"/>
                    <a:ext cx="779" cy="98"/>
                  </a:xfrm>
                  <a:prstGeom prst="rect">
                    <a:avLst/>
                  </a:prstGeom>
                  <a:noFill/>
                  <a:ln w="9525">
                    <a:noFill/>
                    <a:miter lim="800000"/>
                    <a:headEnd/>
                    <a:tailEnd/>
                  </a:ln>
                </p:spPr>
              </p:pic>
              <p:sp>
                <p:nvSpPr>
                  <p:cNvPr id="86049" name="Oval 177"/>
                  <p:cNvSpPr>
                    <a:spLocks noChangeArrowheads="1"/>
                  </p:cNvSpPr>
                  <p:nvPr/>
                </p:nvSpPr>
                <p:spPr bwMode="auto">
                  <a:xfrm>
                    <a:off x="5023" y="1099"/>
                    <a:ext cx="170" cy="165"/>
                  </a:xfrm>
                  <a:prstGeom prst="ellipse">
                    <a:avLst/>
                  </a:prstGeom>
                  <a:solidFill>
                    <a:schemeClr val="bg1"/>
                  </a:solidFill>
                  <a:ln w="9525">
                    <a:noFill/>
                    <a:round/>
                    <a:headEnd/>
                    <a:tailEnd/>
                  </a:ln>
                </p:spPr>
                <p:txBody>
                  <a:bodyPr rot="10800000" vert="eaVert" wrap="none" anchor="ctr"/>
                  <a:lstStyle/>
                  <a:p>
                    <a:pPr algn="ctr"/>
                    <a:endParaRPr lang="en-US"/>
                  </a:p>
                </p:txBody>
              </p:sp>
            </p:grpSp>
            <p:grpSp>
              <p:nvGrpSpPr>
                <p:cNvPr id="86087" name="Group 183"/>
                <p:cNvGrpSpPr>
                  <a:grpSpLocks/>
                </p:cNvGrpSpPr>
                <p:nvPr/>
              </p:nvGrpSpPr>
              <p:grpSpPr bwMode="auto">
                <a:xfrm rot="16384167" flipV="1">
                  <a:off x="4539" y="1152"/>
                  <a:ext cx="779" cy="346"/>
                  <a:chOff x="4462" y="1099"/>
                  <a:chExt cx="779" cy="346"/>
                </a:xfrm>
              </p:grpSpPr>
              <p:pic>
                <p:nvPicPr>
                  <p:cNvPr id="86046" name="Picture 184" descr="Black_Arrow"/>
                  <p:cNvPicPr>
                    <a:picLocks noChangeAspect="1" noChangeArrowheads="1"/>
                  </p:cNvPicPr>
                  <p:nvPr/>
                </p:nvPicPr>
                <p:blipFill>
                  <a:blip r:embed="rId3" cstate="print"/>
                  <a:srcRect/>
                  <a:stretch>
                    <a:fillRect/>
                  </a:stretch>
                </p:blipFill>
                <p:spPr bwMode="auto">
                  <a:xfrm rot="-2393289">
                    <a:off x="4462" y="1347"/>
                    <a:ext cx="779" cy="98"/>
                  </a:xfrm>
                  <a:prstGeom prst="rect">
                    <a:avLst/>
                  </a:prstGeom>
                  <a:noFill/>
                  <a:ln w="9525">
                    <a:noFill/>
                    <a:miter lim="800000"/>
                    <a:headEnd/>
                    <a:tailEnd/>
                  </a:ln>
                </p:spPr>
              </p:pic>
              <p:sp>
                <p:nvSpPr>
                  <p:cNvPr id="86047" name="Oval 185"/>
                  <p:cNvSpPr>
                    <a:spLocks noChangeArrowheads="1"/>
                  </p:cNvSpPr>
                  <p:nvPr/>
                </p:nvSpPr>
                <p:spPr bwMode="auto">
                  <a:xfrm>
                    <a:off x="5023" y="1099"/>
                    <a:ext cx="170" cy="165"/>
                  </a:xfrm>
                  <a:prstGeom prst="ellipse">
                    <a:avLst/>
                  </a:prstGeom>
                  <a:solidFill>
                    <a:schemeClr val="bg1"/>
                  </a:solidFill>
                  <a:ln w="9525">
                    <a:noFill/>
                    <a:round/>
                    <a:headEnd/>
                    <a:tailEnd/>
                  </a:ln>
                </p:spPr>
                <p:txBody>
                  <a:bodyPr rot="10800000" vert="eaVert" wrap="none" anchor="ctr"/>
                  <a:lstStyle/>
                  <a:p>
                    <a:pPr algn="ctr"/>
                    <a:endParaRPr lang="en-US"/>
                  </a:p>
                </p:txBody>
              </p:sp>
            </p:grpSp>
          </p:grpSp>
          <p:sp>
            <p:nvSpPr>
              <p:cNvPr id="86040" name="Rectangle 187"/>
              <p:cNvSpPr>
                <a:spLocks noChangeArrowheads="1"/>
              </p:cNvSpPr>
              <p:nvPr/>
            </p:nvSpPr>
            <p:spPr bwMode="auto">
              <a:xfrm>
                <a:off x="4335" y="1350"/>
                <a:ext cx="196" cy="231"/>
              </a:xfrm>
              <a:prstGeom prst="rect">
                <a:avLst/>
              </a:prstGeom>
              <a:noFill/>
              <a:ln w="9525">
                <a:noFill/>
                <a:miter lim="800000"/>
                <a:headEnd/>
                <a:tailEnd/>
              </a:ln>
            </p:spPr>
            <p:txBody>
              <a:bodyPr wrap="none">
                <a:spAutoFit/>
              </a:bodyPr>
              <a:lstStyle/>
              <a:p>
                <a:r>
                  <a:rPr lang="en-US" sz="1800" b="0"/>
                  <a:t>a</a:t>
                </a:r>
                <a:endParaRPr lang="en-US" b="0"/>
              </a:p>
            </p:txBody>
          </p:sp>
          <p:sp>
            <p:nvSpPr>
              <p:cNvPr id="86041" name="Rectangle 188"/>
              <p:cNvSpPr>
                <a:spLocks noChangeArrowheads="1"/>
              </p:cNvSpPr>
              <p:nvPr/>
            </p:nvSpPr>
            <p:spPr bwMode="auto">
              <a:xfrm>
                <a:off x="4737" y="1092"/>
                <a:ext cx="182" cy="250"/>
              </a:xfrm>
              <a:prstGeom prst="rect">
                <a:avLst/>
              </a:prstGeom>
              <a:noFill/>
              <a:ln w="9525">
                <a:noFill/>
                <a:miter lim="800000"/>
                <a:headEnd/>
                <a:tailEnd/>
              </a:ln>
            </p:spPr>
            <p:txBody>
              <a:bodyPr wrap="none">
                <a:spAutoFit/>
              </a:bodyPr>
              <a:lstStyle/>
              <a:p>
                <a:r>
                  <a:rPr lang="en-US">
                    <a:latin typeface="Symbol" pitchFamily="18" charset="2"/>
                    <a:sym typeface="Symbol" pitchFamily="18" charset="2"/>
                  </a:rPr>
                  <a:t></a:t>
                </a:r>
                <a:endParaRPr lang="en-US" b="0"/>
              </a:p>
            </p:txBody>
          </p:sp>
        </p:grpSp>
      </p:grpSp>
      <p:grpSp>
        <p:nvGrpSpPr>
          <p:cNvPr id="86101" name="Group 210"/>
          <p:cNvGrpSpPr>
            <a:grpSpLocks/>
          </p:cNvGrpSpPr>
          <p:nvPr/>
        </p:nvGrpSpPr>
        <p:grpSpPr bwMode="auto">
          <a:xfrm>
            <a:off x="1195388" y="1241425"/>
            <a:ext cx="7834312" cy="3810000"/>
            <a:chOff x="753" y="782"/>
            <a:chExt cx="4935" cy="2400"/>
          </a:xfrm>
        </p:grpSpPr>
        <p:sp>
          <p:nvSpPr>
            <p:cNvPr id="86034" name="Rectangle 197"/>
            <p:cNvSpPr>
              <a:spLocks noChangeArrowheads="1"/>
            </p:cNvSpPr>
            <p:nvPr/>
          </p:nvSpPr>
          <p:spPr bwMode="auto">
            <a:xfrm>
              <a:off x="753" y="782"/>
              <a:ext cx="355" cy="2400"/>
            </a:xfrm>
            <a:prstGeom prst="rect">
              <a:avLst/>
            </a:prstGeom>
            <a:solidFill>
              <a:srgbClr val="F9FF64">
                <a:alpha val="65097"/>
              </a:srgbClr>
            </a:solidFill>
            <a:ln w="9525">
              <a:noFill/>
              <a:miter lim="800000"/>
              <a:headEnd/>
              <a:tailEnd/>
            </a:ln>
          </p:spPr>
          <p:txBody>
            <a:bodyPr wrap="none" anchor="ctr"/>
            <a:lstStyle/>
            <a:p>
              <a:endParaRPr lang="en-US"/>
            </a:p>
          </p:txBody>
        </p:sp>
        <p:sp>
          <p:nvSpPr>
            <p:cNvPr id="86035" name="Rectangle 198"/>
            <p:cNvSpPr>
              <a:spLocks noChangeArrowheads="1"/>
            </p:cNvSpPr>
            <p:nvPr/>
          </p:nvSpPr>
          <p:spPr bwMode="auto">
            <a:xfrm>
              <a:off x="3773" y="2580"/>
              <a:ext cx="1915" cy="252"/>
            </a:xfrm>
            <a:prstGeom prst="rect">
              <a:avLst/>
            </a:prstGeom>
            <a:noFill/>
            <a:ln w="9525">
              <a:noFill/>
              <a:miter lim="800000"/>
              <a:headEnd/>
              <a:tailEnd/>
            </a:ln>
          </p:spPr>
          <p:txBody>
            <a:bodyPr>
              <a:spAutoFit/>
            </a:bodyPr>
            <a:lstStyle/>
            <a:p>
              <a:r>
                <a:rPr lang="en-US" b="0">
                  <a:latin typeface="Symbol" pitchFamily="18" charset="2"/>
                  <a:sym typeface="Symbol" pitchFamily="18" charset="2"/>
                </a:rPr>
                <a:t></a:t>
              </a:r>
              <a:r>
                <a:rPr lang="en-US" sz="2400" b="0" baseline="-25000"/>
                <a:t>a</a:t>
              </a:r>
              <a:r>
                <a:rPr lang="en-US" sz="1800" b="0"/>
                <a:t> </a:t>
              </a:r>
              <a:r>
                <a:rPr lang="en-US" sz="1800" b="0">
                  <a:sym typeface="Symbol" pitchFamily="18" charset="2"/>
                </a:rPr>
                <a:t></a:t>
              </a:r>
              <a:r>
                <a:rPr lang="en-US" b="0">
                  <a:sym typeface="Symbol" pitchFamily="18" charset="2"/>
                </a:rPr>
                <a:t> </a:t>
              </a:r>
              <a:r>
                <a:rPr lang="en-US" sz="1800" b="0"/>
                <a:t>f</a:t>
              </a:r>
              <a:r>
                <a:rPr lang="en-US" b="0" baseline="-25000"/>
                <a:t>a</a:t>
              </a:r>
              <a:r>
                <a:rPr lang="en-US" b="0" baseline="30000"/>
                <a:t>7/6</a:t>
              </a:r>
              <a:r>
                <a:rPr lang="en-US" b="0" baseline="-25000"/>
                <a:t>  </a:t>
              </a:r>
              <a:r>
                <a:rPr lang="en-US" b="0">
                  <a:sym typeface="Symbol" pitchFamily="18" charset="2"/>
                </a:rPr>
                <a:t> </a:t>
              </a:r>
              <a:r>
                <a:rPr lang="en-US" b="0"/>
                <a:t> </a:t>
              </a:r>
              <a:r>
                <a:rPr lang="en-US" sz="1800" b="0"/>
                <a:t>m</a:t>
              </a:r>
              <a:r>
                <a:rPr lang="en-US" b="0" baseline="-25000"/>
                <a:t>a</a:t>
              </a:r>
              <a:r>
                <a:rPr lang="en-US" b="0"/>
                <a:t> &gt; 1 </a:t>
              </a:r>
              <a:r>
                <a:rPr lang="en-US" b="0">
                  <a:latin typeface="Symbol" pitchFamily="18" charset="2"/>
                  <a:sym typeface="Symbol" pitchFamily="18" charset="2"/>
                </a:rPr>
                <a:t></a:t>
              </a:r>
              <a:r>
                <a:rPr lang="en-US" b="0"/>
                <a:t>eV</a:t>
              </a:r>
            </a:p>
          </p:txBody>
        </p:sp>
        <p:sp>
          <p:nvSpPr>
            <p:cNvPr id="86036" name="Rectangle 201"/>
            <p:cNvSpPr>
              <a:spLocks noChangeArrowheads="1"/>
            </p:cNvSpPr>
            <p:nvPr/>
          </p:nvSpPr>
          <p:spPr bwMode="auto">
            <a:xfrm>
              <a:off x="825" y="2007"/>
              <a:ext cx="532" cy="250"/>
            </a:xfrm>
            <a:prstGeom prst="rect">
              <a:avLst/>
            </a:prstGeom>
            <a:noFill/>
            <a:ln w="9525">
              <a:noFill/>
              <a:miter lim="800000"/>
              <a:headEnd/>
              <a:tailEnd/>
            </a:ln>
          </p:spPr>
          <p:txBody>
            <a:bodyPr wrap="none">
              <a:spAutoFit/>
            </a:bodyPr>
            <a:lstStyle/>
            <a:p>
              <a:r>
                <a:rPr lang="en-US" b="0">
                  <a:latin typeface="Symbol" pitchFamily="18" charset="2"/>
                  <a:sym typeface="Symbol" pitchFamily="18" charset="2"/>
                </a:rPr>
                <a:t></a:t>
              </a:r>
              <a:r>
                <a:rPr lang="en-US" sz="2400" b="0" baseline="-25000"/>
                <a:t>a</a:t>
              </a:r>
              <a:r>
                <a:rPr lang="en-US" sz="1800" b="0"/>
                <a:t> </a:t>
              </a:r>
              <a:r>
                <a:rPr lang="en-US" b="0"/>
                <a:t>&gt; 1</a:t>
              </a:r>
            </a:p>
          </p:txBody>
        </p:sp>
      </p:grpSp>
      <p:grpSp>
        <p:nvGrpSpPr>
          <p:cNvPr id="86102" name="Group 212"/>
          <p:cNvGrpSpPr>
            <a:grpSpLocks/>
          </p:cNvGrpSpPr>
          <p:nvPr/>
        </p:nvGrpSpPr>
        <p:grpSpPr bwMode="auto">
          <a:xfrm>
            <a:off x="4065588" y="1250950"/>
            <a:ext cx="5535612" cy="4146550"/>
            <a:chOff x="2561" y="788"/>
            <a:chExt cx="3487" cy="2612"/>
          </a:xfrm>
        </p:grpSpPr>
        <p:sp>
          <p:nvSpPr>
            <p:cNvPr id="86031" name="Rectangle 203"/>
            <p:cNvSpPr>
              <a:spLocks noChangeArrowheads="1"/>
            </p:cNvSpPr>
            <p:nvPr/>
          </p:nvSpPr>
          <p:spPr bwMode="auto">
            <a:xfrm>
              <a:off x="3648" y="2954"/>
              <a:ext cx="2400" cy="446"/>
            </a:xfrm>
            <a:prstGeom prst="rect">
              <a:avLst/>
            </a:prstGeom>
            <a:noFill/>
            <a:ln w="9525">
              <a:noFill/>
              <a:miter lim="800000"/>
              <a:headEnd/>
              <a:tailEnd/>
            </a:ln>
          </p:spPr>
          <p:txBody>
            <a:bodyPr>
              <a:spAutoFit/>
            </a:bodyPr>
            <a:lstStyle/>
            <a:p>
              <a:r>
                <a:rPr lang="en-US" b="0"/>
                <a:t>Sn1987a </a:t>
              </a:r>
              <a:r>
                <a:rPr lang="en-US" b="0">
                  <a:latin typeface="Symbol" pitchFamily="18" charset="2"/>
                  <a:sym typeface="Symbol" pitchFamily="18" charset="2"/>
                </a:rPr>
                <a:t></a:t>
              </a:r>
              <a:r>
                <a:rPr lang="en-US" b="0"/>
                <a:t> pulse </a:t>
              </a:r>
              <a:r>
                <a:rPr lang="en-US" b="0">
                  <a:sym typeface="Symbol" pitchFamily="18" charset="2"/>
                </a:rPr>
                <a:t>precludes </a:t>
              </a:r>
            </a:p>
            <a:p>
              <a:r>
                <a:rPr lang="en-US" b="0">
                  <a:sym typeface="Symbol" pitchFamily="18" charset="2"/>
                </a:rPr>
                <a:t>NNNNa  for  </a:t>
              </a:r>
              <a:r>
                <a:rPr lang="en-US" sz="1800" b="0"/>
                <a:t>m</a:t>
              </a:r>
              <a:r>
                <a:rPr lang="en-US" b="0" baseline="-25000"/>
                <a:t>a</a:t>
              </a:r>
              <a:r>
                <a:rPr lang="en-US" b="0">
                  <a:sym typeface="Symbol" pitchFamily="18" charset="2"/>
                </a:rPr>
                <a:t>~10</a:t>
              </a:r>
              <a:r>
                <a:rPr lang="en-US" sz="1800" b="0" baseline="30000">
                  <a:sym typeface="Symbol" pitchFamily="18" charset="2"/>
                </a:rPr>
                <a:t>–(2–0)</a:t>
              </a:r>
              <a:r>
                <a:rPr lang="en-US" b="0">
                  <a:sym typeface="Symbol" pitchFamily="18" charset="2"/>
                </a:rPr>
                <a:t>eV</a:t>
              </a:r>
            </a:p>
          </p:txBody>
        </p:sp>
        <p:sp>
          <p:nvSpPr>
            <p:cNvPr id="86032" name="Rectangle 204"/>
            <p:cNvSpPr>
              <a:spLocks noChangeArrowheads="1"/>
            </p:cNvSpPr>
            <p:nvPr/>
          </p:nvSpPr>
          <p:spPr bwMode="auto">
            <a:xfrm>
              <a:off x="2561" y="788"/>
              <a:ext cx="720" cy="2388"/>
            </a:xfrm>
            <a:prstGeom prst="rect">
              <a:avLst/>
            </a:prstGeom>
            <a:solidFill>
              <a:schemeClr val="accent1">
                <a:alpha val="79999"/>
              </a:schemeClr>
            </a:solidFill>
            <a:ln w="9525">
              <a:noFill/>
              <a:miter lim="800000"/>
              <a:headEnd/>
              <a:tailEnd/>
            </a:ln>
          </p:spPr>
          <p:txBody>
            <a:bodyPr wrap="none" anchor="ctr"/>
            <a:lstStyle/>
            <a:p>
              <a:endParaRPr lang="en-US"/>
            </a:p>
          </p:txBody>
        </p:sp>
        <p:sp>
          <p:nvSpPr>
            <p:cNvPr id="86033" name="Rectangle 205"/>
            <p:cNvSpPr>
              <a:spLocks noChangeArrowheads="1"/>
            </p:cNvSpPr>
            <p:nvPr/>
          </p:nvSpPr>
          <p:spPr bwMode="auto">
            <a:xfrm>
              <a:off x="2587" y="2145"/>
              <a:ext cx="629" cy="212"/>
            </a:xfrm>
            <a:prstGeom prst="rect">
              <a:avLst/>
            </a:prstGeom>
            <a:noFill/>
            <a:ln w="9525">
              <a:noFill/>
              <a:miter lim="800000"/>
              <a:headEnd/>
              <a:tailEnd/>
            </a:ln>
          </p:spPr>
          <p:txBody>
            <a:bodyPr wrap="none">
              <a:spAutoFit/>
            </a:bodyPr>
            <a:lstStyle/>
            <a:p>
              <a:r>
                <a:rPr lang="en-US" b="0"/>
                <a:t>Sn1987a</a:t>
              </a:r>
            </a:p>
          </p:txBody>
        </p:sp>
      </p:grpSp>
      <p:grpSp>
        <p:nvGrpSpPr>
          <p:cNvPr id="86103" name="Group 213"/>
          <p:cNvGrpSpPr>
            <a:grpSpLocks/>
          </p:cNvGrpSpPr>
          <p:nvPr/>
        </p:nvGrpSpPr>
        <p:grpSpPr bwMode="auto">
          <a:xfrm>
            <a:off x="1187450" y="1241425"/>
            <a:ext cx="7951788" cy="5548313"/>
            <a:chOff x="753" y="782"/>
            <a:chExt cx="5009" cy="3495"/>
          </a:xfrm>
        </p:grpSpPr>
        <p:sp>
          <p:nvSpPr>
            <p:cNvPr id="86028" name="Rectangle 206"/>
            <p:cNvSpPr>
              <a:spLocks noChangeArrowheads="1"/>
            </p:cNvSpPr>
            <p:nvPr/>
          </p:nvSpPr>
          <p:spPr bwMode="auto">
            <a:xfrm>
              <a:off x="753" y="782"/>
              <a:ext cx="2874" cy="534"/>
            </a:xfrm>
            <a:prstGeom prst="rect">
              <a:avLst/>
            </a:prstGeom>
            <a:solidFill>
              <a:srgbClr val="FF1512">
                <a:alpha val="50195"/>
              </a:srgbClr>
            </a:solidFill>
            <a:ln w="9525">
              <a:noFill/>
              <a:miter lim="800000"/>
              <a:headEnd/>
              <a:tailEnd/>
            </a:ln>
          </p:spPr>
          <p:txBody>
            <a:bodyPr wrap="none" anchor="ctr"/>
            <a:lstStyle/>
            <a:p>
              <a:endParaRPr lang="en-US"/>
            </a:p>
          </p:txBody>
        </p:sp>
        <p:sp>
          <p:nvSpPr>
            <p:cNvPr id="86029" name="Rectangle 207"/>
            <p:cNvSpPr>
              <a:spLocks noChangeArrowheads="1"/>
            </p:cNvSpPr>
            <p:nvPr/>
          </p:nvSpPr>
          <p:spPr bwMode="auto">
            <a:xfrm>
              <a:off x="1073" y="1304"/>
              <a:ext cx="1133" cy="366"/>
            </a:xfrm>
            <a:prstGeom prst="rect">
              <a:avLst/>
            </a:prstGeom>
            <a:noFill/>
            <a:ln w="9525">
              <a:noFill/>
              <a:miter lim="800000"/>
              <a:headEnd/>
              <a:tailEnd/>
            </a:ln>
          </p:spPr>
          <p:txBody>
            <a:bodyPr wrap="none">
              <a:spAutoFit/>
            </a:bodyPr>
            <a:lstStyle/>
            <a:p>
              <a:pPr algn="ctr"/>
              <a:r>
                <a:rPr lang="en-US" b="0"/>
                <a:t>Horizontal Branch</a:t>
              </a:r>
            </a:p>
            <a:p>
              <a:pPr algn="ctr"/>
              <a:r>
                <a:rPr lang="en-US" b="0"/>
                <a:t>Star limit</a:t>
              </a:r>
            </a:p>
          </p:txBody>
        </p:sp>
        <p:sp>
          <p:nvSpPr>
            <p:cNvPr id="86030" name="Rectangle 208"/>
            <p:cNvSpPr>
              <a:spLocks noChangeArrowheads="1"/>
            </p:cNvSpPr>
            <p:nvPr/>
          </p:nvSpPr>
          <p:spPr bwMode="auto">
            <a:xfrm>
              <a:off x="3771" y="3443"/>
              <a:ext cx="1991" cy="834"/>
            </a:xfrm>
            <a:prstGeom prst="rect">
              <a:avLst/>
            </a:prstGeom>
            <a:noFill/>
            <a:ln w="9525">
              <a:noFill/>
              <a:miter lim="800000"/>
              <a:headEnd/>
              <a:tailEnd/>
            </a:ln>
          </p:spPr>
          <p:txBody>
            <a:bodyPr wrap="none">
              <a:spAutoFit/>
            </a:bodyPr>
            <a:lstStyle/>
            <a:p>
              <a:r>
                <a:rPr lang="en-US" b="0"/>
                <a:t>Horizontal Branch Stars</a:t>
              </a:r>
            </a:p>
            <a:p>
              <a:r>
                <a:rPr lang="en-US" b="0"/>
                <a:t>preclude</a:t>
              </a:r>
              <a:r>
                <a:rPr lang="en-US" sz="1800" b="0"/>
                <a:t> g</a:t>
              </a:r>
              <a:r>
                <a:rPr lang="en-US" b="0" baseline="-25000"/>
                <a:t>a</a:t>
              </a:r>
              <a:r>
                <a:rPr lang="en-US" b="0" baseline="-25000">
                  <a:latin typeface="Symbol" pitchFamily="18" charset="2"/>
                  <a:sym typeface="Symbol" pitchFamily="18" charset="2"/>
                </a:rPr>
                <a:t></a:t>
              </a:r>
              <a:r>
                <a:rPr lang="en-US" b="0"/>
                <a:t> &gt; </a:t>
              </a:r>
              <a:r>
                <a:rPr lang="en-US" b="0">
                  <a:sym typeface="Symbol" pitchFamily="18" charset="2"/>
                </a:rPr>
                <a:t>10</a:t>
              </a:r>
              <a:r>
                <a:rPr lang="en-US" sz="1800" b="0" baseline="30000">
                  <a:sym typeface="Symbol" pitchFamily="18" charset="2"/>
                </a:rPr>
                <a:t>–10</a:t>
              </a:r>
              <a:r>
                <a:rPr lang="en-US" b="0">
                  <a:sym typeface="Symbol" pitchFamily="18" charset="2"/>
                </a:rPr>
                <a:t> GeV</a:t>
              </a:r>
              <a:r>
                <a:rPr lang="en-US" sz="1800" b="0" baseline="30000">
                  <a:sym typeface="Symbol" pitchFamily="18" charset="2"/>
                </a:rPr>
                <a:t>–1</a:t>
              </a:r>
              <a:r>
                <a:rPr lang="en-US" b="0">
                  <a:sym typeface="Symbol" pitchFamily="18" charset="2"/>
                </a:rPr>
                <a:t> </a:t>
              </a:r>
            </a:p>
            <a:p>
              <a:endParaRPr lang="en-US" b="0">
                <a:sym typeface="Symbol" pitchFamily="18" charset="2"/>
              </a:endParaRPr>
            </a:p>
            <a:p>
              <a:r>
                <a:rPr lang="en-US" sz="1000" b="0">
                  <a:sym typeface="Symbol" pitchFamily="18" charset="2"/>
                </a:rPr>
                <a:t>G.G. Raffelt      </a:t>
              </a:r>
              <a:r>
                <a:rPr lang="en-US" sz="1000" b="0" i="1">
                  <a:sym typeface="Symbol" pitchFamily="18" charset="2"/>
                </a:rPr>
                <a:t>“Stars as Laboratories for </a:t>
              </a:r>
            </a:p>
            <a:p>
              <a:r>
                <a:rPr lang="en-US" sz="1000" b="0" i="1">
                  <a:sym typeface="Symbol" pitchFamily="18" charset="2"/>
                </a:rPr>
                <a:t>Fundamental Physics”</a:t>
              </a:r>
              <a:r>
                <a:rPr lang="en-US" sz="1000" b="0">
                  <a:sym typeface="Symbol" pitchFamily="18" charset="2"/>
                </a:rPr>
                <a:t>  U. Chicago Press (1996)</a:t>
              </a:r>
            </a:p>
          </p:txBody>
        </p:sp>
      </p:grpSp>
      <p:grpSp>
        <p:nvGrpSpPr>
          <p:cNvPr id="86104" name="Group 218"/>
          <p:cNvGrpSpPr>
            <a:grpSpLocks/>
          </p:cNvGrpSpPr>
          <p:nvPr/>
        </p:nvGrpSpPr>
        <p:grpSpPr bwMode="auto">
          <a:xfrm>
            <a:off x="231775" y="3092450"/>
            <a:ext cx="5521325" cy="3308350"/>
            <a:chOff x="146" y="1948"/>
            <a:chExt cx="3478" cy="2084"/>
          </a:xfrm>
        </p:grpSpPr>
        <p:sp>
          <p:nvSpPr>
            <p:cNvPr id="86026" name="Rectangle 209"/>
            <p:cNvSpPr>
              <a:spLocks noChangeArrowheads="1"/>
            </p:cNvSpPr>
            <p:nvPr/>
          </p:nvSpPr>
          <p:spPr bwMode="auto">
            <a:xfrm>
              <a:off x="146" y="3625"/>
              <a:ext cx="3478" cy="407"/>
            </a:xfrm>
            <a:prstGeom prst="rect">
              <a:avLst/>
            </a:prstGeom>
            <a:solidFill>
              <a:srgbClr val="F5FF3D"/>
            </a:solidFill>
            <a:ln w="9525">
              <a:solidFill>
                <a:schemeClr val="tx1"/>
              </a:solidFill>
              <a:miter lim="800000"/>
              <a:headEnd/>
              <a:tailEnd/>
            </a:ln>
          </p:spPr>
          <p:txBody>
            <a:bodyPr>
              <a:spAutoFit/>
            </a:bodyPr>
            <a:lstStyle/>
            <a:p>
              <a:r>
                <a:rPr lang="en-US" sz="1800" b="0"/>
                <a:t>Good news – Parameter space is bounded</a:t>
              </a:r>
            </a:p>
            <a:p>
              <a:r>
                <a:rPr lang="en-US" sz="1800" b="0"/>
                <a:t>Bad news – All couplings are extraordinarily  weak</a:t>
              </a:r>
              <a:endParaRPr lang="en-US"/>
            </a:p>
          </p:txBody>
        </p:sp>
        <p:sp>
          <p:nvSpPr>
            <p:cNvPr id="86027" name="Oval 214"/>
            <p:cNvSpPr>
              <a:spLocks noChangeArrowheads="1"/>
            </p:cNvSpPr>
            <p:nvPr/>
          </p:nvSpPr>
          <p:spPr bwMode="auto">
            <a:xfrm rot="-2226044">
              <a:off x="736" y="1948"/>
              <a:ext cx="2211" cy="545"/>
            </a:xfrm>
            <a:prstGeom prst="ellipse">
              <a:avLst/>
            </a:prstGeom>
            <a:noFill/>
            <a:ln w="28575">
              <a:solidFill>
                <a:srgbClr val="FF1512"/>
              </a:solidFill>
              <a:round/>
              <a:headEnd/>
              <a:tailEnd/>
            </a:ln>
          </p:spPr>
          <p:txBody>
            <a:bodyPr wrap="none" anchor="ctr"/>
            <a:lstStyle/>
            <a:p>
              <a:endParaRPr lang="en-US"/>
            </a:p>
          </p:txBody>
        </p:sp>
      </p:grpSp>
      <p:sp>
        <p:nvSpPr>
          <p:cNvPr id="86025" name="Rectangle 2"/>
          <p:cNvSpPr>
            <a:spLocks noGrp="1" noChangeArrowheads="1"/>
          </p:cNvSpPr>
          <p:nvPr>
            <p:ph type="title"/>
          </p:nvPr>
        </p:nvSpPr>
        <p:spPr>
          <a:xfrm>
            <a:off x="76200" y="76200"/>
            <a:ext cx="1905000" cy="533400"/>
          </a:xfrm>
          <a:solidFill>
            <a:srgbClr val="FFFF00"/>
          </a:solidFill>
        </p:spPr>
        <p:txBody>
          <a:bodyPr/>
          <a:lstStyle/>
          <a:p>
            <a:r>
              <a:rPr lang="en-US" sz="2400" b="1" i="0" smtClean="0">
                <a:solidFill>
                  <a:srgbClr val="0000CC"/>
                </a:solidFill>
                <a:latin typeface="Calibri" pitchFamily="34" charset="0"/>
              </a:rPr>
              <a:t>Axion basics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6101"/>
                                        </p:tgtEl>
                                        <p:attrNameLst>
                                          <p:attrName>style.visibility</p:attrName>
                                        </p:attrNameLst>
                                      </p:cBhvr>
                                      <p:to>
                                        <p:strVal val="visible"/>
                                      </p:to>
                                    </p:set>
                                    <p:animEffect transition="in" filter="fade">
                                      <p:cBhvr>
                                        <p:cTn id="21" dur="1000"/>
                                        <p:tgtEl>
                                          <p:spTgt spid="8610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6102"/>
                                        </p:tgtEl>
                                        <p:attrNameLst>
                                          <p:attrName>style.visibility</p:attrName>
                                        </p:attrNameLst>
                                      </p:cBhvr>
                                      <p:to>
                                        <p:strVal val="visible"/>
                                      </p:to>
                                    </p:set>
                                    <p:animEffect transition="in" filter="fade">
                                      <p:cBhvr>
                                        <p:cTn id="26" dur="1000"/>
                                        <p:tgtEl>
                                          <p:spTgt spid="8610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6103"/>
                                        </p:tgtEl>
                                        <p:attrNameLst>
                                          <p:attrName>style.visibility</p:attrName>
                                        </p:attrNameLst>
                                      </p:cBhvr>
                                      <p:to>
                                        <p:strVal val="visible"/>
                                      </p:to>
                                    </p:set>
                                    <p:animEffect transition="in" filter="fade">
                                      <p:cBhvr>
                                        <p:cTn id="31" dur="1000"/>
                                        <p:tgtEl>
                                          <p:spTgt spid="8610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6104"/>
                                        </p:tgtEl>
                                        <p:attrNameLst>
                                          <p:attrName>style.visibility</p:attrName>
                                        </p:attrNameLst>
                                      </p:cBhvr>
                                      <p:to>
                                        <p:strVal val="visible"/>
                                      </p:to>
                                    </p:set>
                                    <p:animEffect transition="in" filter="fade">
                                      <p:cBhvr>
                                        <p:cTn id="36" dur="1000"/>
                                        <p:tgtEl>
                                          <p:spTgt spid="86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457200" y="381000"/>
            <a:ext cx="8374063" cy="5786438"/>
          </a:xfrm>
          <a:prstGeom prst="rect">
            <a:avLst/>
          </a:prstGeom>
          <a:noFill/>
          <a:ln w="9525">
            <a:noFill/>
            <a:miter lim="800000"/>
            <a:headEnd/>
            <a:tailEnd/>
          </a:ln>
        </p:spPr>
        <p:txBody>
          <a:bodyPr wrap="none">
            <a:spAutoFit/>
          </a:bodyPr>
          <a:lstStyle/>
          <a:p>
            <a:r>
              <a:rPr lang="en-GB" sz="3600">
                <a:solidFill>
                  <a:srgbClr val="FF0000"/>
                </a:solidFill>
              </a:rPr>
              <a:t>With axion:</a:t>
            </a:r>
          </a:p>
          <a:p>
            <a:endParaRPr lang="en-GB" sz="3600">
              <a:solidFill>
                <a:srgbClr val="FF0000"/>
              </a:solidFill>
            </a:endParaRPr>
          </a:p>
          <a:p>
            <a:pPr>
              <a:buFont typeface="Arial" pitchFamily="34" charset="0"/>
              <a:buChar char="•"/>
            </a:pPr>
            <a:r>
              <a:rPr lang="en-GB" sz="3600"/>
              <a:t> New elementary particle</a:t>
            </a:r>
          </a:p>
          <a:p>
            <a:endParaRPr lang="en-GB" sz="1400"/>
          </a:p>
          <a:p>
            <a:pPr>
              <a:buFont typeface="Arial" pitchFamily="34" charset="0"/>
              <a:buChar char="•"/>
            </a:pPr>
            <a:r>
              <a:rPr lang="en-GB" sz="3600"/>
              <a:t> Solves the strong CP problem</a:t>
            </a:r>
          </a:p>
          <a:p>
            <a:endParaRPr lang="en-GB" sz="1800"/>
          </a:p>
          <a:p>
            <a:pPr>
              <a:buFont typeface="Arial" pitchFamily="34" charset="0"/>
              <a:buChar char="•"/>
            </a:pPr>
            <a:r>
              <a:rPr lang="en-GB" sz="3600"/>
              <a:t> New solar physics</a:t>
            </a:r>
          </a:p>
          <a:p>
            <a:endParaRPr lang="en-GB" sz="1400"/>
          </a:p>
          <a:p>
            <a:r>
              <a:rPr lang="en-GB" sz="3600"/>
              <a:t>     </a:t>
            </a:r>
            <a:r>
              <a:rPr lang="en-GB" sz="3600">
                <a:sym typeface="Wingdings" pitchFamily="2" charset="2"/>
              </a:rPr>
              <a:t> solar mysteries</a:t>
            </a:r>
          </a:p>
          <a:p>
            <a:endParaRPr lang="en-GB" sz="3600">
              <a:sym typeface="Wingdings" pitchFamily="2" charset="2"/>
            </a:endParaRPr>
          </a:p>
          <a:p>
            <a:r>
              <a:rPr lang="en-GB" sz="3600">
                <a:sym typeface="Wingdings" pitchFamily="2" charset="2"/>
              </a:rPr>
              <a:t>         </a:t>
            </a:r>
            <a:r>
              <a:rPr lang="en-GB" sz="3600">
                <a:solidFill>
                  <a:srgbClr val="FF0000"/>
                </a:solidFill>
                <a:sym typeface="Wingdings" pitchFamily="2" charset="2"/>
              </a:rPr>
              <a:t>how to detect the axion</a:t>
            </a:r>
            <a:r>
              <a:rPr lang="en-GB" sz="3600">
                <a:sym typeface="Wingdings" pitchFamily="2" charset="2"/>
              </a:rPr>
              <a:t>?</a:t>
            </a:r>
            <a:r>
              <a:rPr lang="en-GB" sz="3600"/>
              <a:t> </a:t>
            </a:r>
          </a:p>
          <a:p>
            <a:endParaRPr lang="en-GB" sz="360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6200" y="55563"/>
            <a:ext cx="8991600" cy="2916237"/>
            <a:chOff x="76200" y="56022"/>
            <a:chExt cx="8991600" cy="2915778"/>
          </a:xfrm>
        </p:grpSpPr>
        <p:grpSp>
          <p:nvGrpSpPr>
            <p:cNvPr id="3" name="Group 4"/>
            <p:cNvGrpSpPr>
              <a:grpSpLocks/>
            </p:cNvGrpSpPr>
            <p:nvPr/>
          </p:nvGrpSpPr>
          <p:grpSpPr bwMode="auto">
            <a:xfrm>
              <a:off x="76200" y="56022"/>
              <a:ext cx="8991600" cy="2915778"/>
              <a:chOff x="76200" y="56022"/>
              <a:chExt cx="8991600" cy="2915778"/>
            </a:xfrm>
          </p:grpSpPr>
          <p:pic>
            <p:nvPicPr>
              <p:cNvPr id="88072" name="Picture 2"/>
              <p:cNvPicPr>
                <a:picLocks noChangeAspect="1" noChangeArrowheads="1"/>
              </p:cNvPicPr>
              <p:nvPr/>
            </p:nvPicPr>
            <p:blipFill>
              <a:blip r:embed="rId2" cstate="print"/>
              <a:srcRect/>
              <a:stretch>
                <a:fillRect/>
              </a:stretch>
            </p:blipFill>
            <p:spPr bwMode="auto">
              <a:xfrm>
                <a:off x="76200" y="664093"/>
                <a:ext cx="8991600" cy="2307707"/>
              </a:xfrm>
              <a:prstGeom prst="rect">
                <a:avLst/>
              </a:prstGeom>
              <a:noFill/>
              <a:ln w="9525" algn="ctr">
                <a:noFill/>
                <a:miter lim="800000"/>
                <a:headEnd/>
                <a:tailEnd/>
              </a:ln>
            </p:spPr>
          </p:pic>
          <p:pic>
            <p:nvPicPr>
              <p:cNvPr id="88073" name="Picture 3"/>
              <p:cNvPicPr>
                <a:picLocks noChangeAspect="1" noChangeArrowheads="1"/>
              </p:cNvPicPr>
              <p:nvPr/>
            </p:nvPicPr>
            <p:blipFill>
              <a:blip r:embed="rId3" cstate="print"/>
              <a:srcRect/>
              <a:stretch>
                <a:fillRect/>
              </a:stretch>
            </p:blipFill>
            <p:spPr bwMode="auto">
              <a:xfrm>
                <a:off x="76200" y="56022"/>
                <a:ext cx="8991600" cy="602961"/>
              </a:xfrm>
              <a:prstGeom prst="rect">
                <a:avLst/>
              </a:prstGeom>
              <a:noFill/>
              <a:ln w="9525" algn="ctr">
                <a:noFill/>
                <a:miter lim="800000"/>
                <a:headEnd/>
                <a:tailEnd/>
              </a:ln>
            </p:spPr>
          </p:pic>
        </p:grpSp>
        <p:sp>
          <p:nvSpPr>
            <p:cNvPr id="88071" name="Rectangle 5"/>
            <p:cNvSpPr>
              <a:spLocks noChangeArrowheads="1"/>
            </p:cNvSpPr>
            <p:nvPr/>
          </p:nvSpPr>
          <p:spPr bwMode="auto">
            <a:xfrm>
              <a:off x="4495800" y="2664023"/>
              <a:ext cx="4572000" cy="307777"/>
            </a:xfrm>
            <a:prstGeom prst="rect">
              <a:avLst/>
            </a:prstGeom>
            <a:noFill/>
            <a:ln w="9525">
              <a:noFill/>
              <a:miter lim="800000"/>
              <a:headEnd/>
              <a:tailEnd/>
            </a:ln>
          </p:spPr>
          <p:txBody>
            <a:bodyPr>
              <a:spAutoFit/>
            </a:bodyPr>
            <a:lstStyle/>
            <a:p>
              <a:r>
                <a:rPr lang="en-GB" sz="1400">
                  <a:hlinkClick r:id="rId4"/>
                </a:rPr>
                <a:t>http://prl.aps.org/pdf/PRL/v38/i25/p1440_1</a:t>
              </a:r>
              <a:r>
                <a:rPr lang="en-GB" sz="1400"/>
                <a:t> </a:t>
              </a:r>
            </a:p>
          </p:txBody>
        </p:sp>
      </p:grpSp>
      <p:grpSp>
        <p:nvGrpSpPr>
          <p:cNvPr id="4" name="Group 9"/>
          <p:cNvGrpSpPr>
            <a:grpSpLocks/>
          </p:cNvGrpSpPr>
          <p:nvPr/>
        </p:nvGrpSpPr>
        <p:grpSpPr bwMode="auto">
          <a:xfrm>
            <a:off x="28575" y="3221038"/>
            <a:ext cx="9039225" cy="2570162"/>
            <a:chOff x="29076" y="3221535"/>
            <a:chExt cx="9038724" cy="2569665"/>
          </a:xfrm>
        </p:grpSpPr>
        <p:pic>
          <p:nvPicPr>
            <p:cNvPr id="88068" name="Picture 4"/>
            <p:cNvPicPr>
              <a:picLocks noChangeAspect="1" noChangeArrowheads="1"/>
            </p:cNvPicPr>
            <p:nvPr/>
          </p:nvPicPr>
          <p:blipFill>
            <a:blip r:embed="rId5" cstate="print"/>
            <a:srcRect/>
            <a:stretch>
              <a:fillRect/>
            </a:stretch>
          </p:blipFill>
          <p:spPr bwMode="auto">
            <a:xfrm>
              <a:off x="29076" y="3221535"/>
              <a:ext cx="9038724" cy="2507091"/>
            </a:xfrm>
            <a:prstGeom prst="rect">
              <a:avLst/>
            </a:prstGeom>
            <a:noFill/>
            <a:ln w="9525" algn="ctr">
              <a:noFill/>
              <a:miter lim="800000"/>
              <a:headEnd/>
              <a:tailEnd/>
            </a:ln>
          </p:spPr>
        </p:pic>
        <p:sp>
          <p:nvSpPr>
            <p:cNvPr id="88069" name="Rectangle 8"/>
            <p:cNvSpPr>
              <a:spLocks noChangeArrowheads="1"/>
            </p:cNvSpPr>
            <p:nvPr/>
          </p:nvSpPr>
          <p:spPr bwMode="auto">
            <a:xfrm>
              <a:off x="4876800" y="5483423"/>
              <a:ext cx="4191000" cy="307777"/>
            </a:xfrm>
            <a:prstGeom prst="rect">
              <a:avLst/>
            </a:prstGeom>
            <a:noFill/>
            <a:ln w="9525">
              <a:noFill/>
              <a:miter lim="800000"/>
              <a:headEnd/>
              <a:tailEnd/>
            </a:ln>
          </p:spPr>
          <p:txBody>
            <a:bodyPr>
              <a:spAutoFit/>
            </a:bodyPr>
            <a:lstStyle/>
            <a:p>
              <a:r>
                <a:rPr lang="en-GB" sz="1400">
                  <a:hlinkClick r:id="rId6"/>
                </a:rPr>
                <a:t>http://prd.aps.org/pdf/PRD/v16/i6/p1791_1</a:t>
              </a:r>
              <a:r>
                <a:rPr lang="en-GB" sz="1400"/>
                <a:t> </a:t>
              </a:r>
            </a:p>
          </p:txBody>
        </p:sp>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3541713"/>
            <a:ext cx="9144000" cy="2935287"/>
            <a:chOff x="-1" y="2947966"/>
            <a:chExt cx="9143999" cy="2934776"/>
          </a:xfrm>
        </p:grpSpPr>
        <p:pic>
          <p:nvPicPr>
            <p:cNvPr id="89094" name="Picture 3"/>
            <p:cNvPicPr>
              <a:picLocks noChangeAspect="1" noChangeArrowheads="1"/>
            </p:cNvPicPr>
            <p:nvPr/>
          </p:nvPicPr>
          <p:blipFill>
            <a:blip r:embed="rId2" cstate="print"/>
            <a:srcRect/>
            <a:stretch>
              <a:fillRect/>
            </a:stretch>
          </p:blipFill>
          <p:spPr bwMode="auto">
            <a:xfrm>
              <a:off x="-1" y="2947966"/>
              <a:ext cx="9143999" cy="2934776"/>
            </a:xfrm>
            <a:prstGeom prst="rect">
              <a:avLst/>
            </a:prstGeom>
            <a:noFill/>
            <a:ln w="9525" algn="ctr">
              <a:noFill/>
              <a:miter lim="800000"/>
              <a:headEnd/>
              <a:tailEnd/>
            </a:ln>
          </p:spPr>
        </p:pic>
        <p:sp>
          <p:nvSpPr>
            <p:cNvPr id="89095" name="Rectangle 4"/>
            <p:cNvSpPr>
              <a:spLocks noChangeArrowheads="1"/>
            </p:cNvSpPr>
            <p:nvPr/>
          </p:nvSpPr>
          <p:spPr bwMode="auto">
            <a:xfrm>
              <a:off x="4571998" y="5544188"/>
              <a:ext cx="4572000" cy="338554"/>
            </a:xfrm>
            <a:prstGeom prst="rect">
              <a:avLst/>
            </a:prstGeom>
            <a:noFill/>
            <a:ln w="9525">
              <a:noFill/>
              <a:miter lim="800000"/>
              <a:headEnd/>
              <a:tailEnd/>
            </a:ln>
          </p:spPr>
          <p:txBody>
            <a:bodyPr>
              <a:spAutoFit/>
            </a:bodyPr>
            <a:lstStyle/>
            <a:p>
              <a:r>
                <a:rPr lang="en-GB" sz="1600">
                  <a:hlinkClick r:id="rId3"/>
                </a:rPr>
                <a:t>http://prl.aps.org/pdf/PRL/v40/i5/p279_1</a:t>
              </a:r>
              <a:r>
                <a:rPr lang="en-GB" sz="1600"/>
                <a:t> </a:t>
              </a:r>
            </a:p>
          </p:txBody>
        </p:sp>
      </p:grpSp>
      <p:grpSp>
        <p:nvGrpSpPr>
          <p:cNvPr id="3" name="Group 7"/>
          <p:cNvGrpSpPr>
            <a:grpSpLocks/>
          </p:cNvGrpSpPr>
          <p:nvPr/>
        </p:nvGrpSpPr>
        <p:grpSpPr bwMode="auto">
          <a:xfrm>
            <a:off x="0" y="46038"/>
            <a:ext cx="9144000" cy="2852737"/>
            <a:chOff x="0" y="46436"/>
            <a:chExt cx="9143999" cy="2852141"/>
          </a:xfrm>
        </p:grpSpPr>
        <p:pic>
          <p:nvPicPr>
            <p:cNvPr id="89092" name="Picture 2"/>
            <p:cNvPicPr>
              <a:picLocks noChangeAspect="1" noChangeArrowheads="1"/>
            </p:cNvPicPr>
            <p:nvPr/>
          </p:nvPicPr>
          <p:blipFill>
            <a:blip r:embed="rId4" cstate="print"/>
            <a:srcRect/>
            <a:stretch>
              <a:fillRect/>
            </a:stretch>
          </p:blipFill>
          <p:spPr bwMode="auto">
            <a:xfrm>
              <a:off x="0" y="46436"/>
              <a:ext cx="9143999" cy="2620564"/>
            </a:xfrm>
            <a:prstGeom prst="rect">
              <a:avLst/>
            </a:prstGeom>
            <a:noFill/>
            <a:ln w="9525" algn="ctr">
              <a:noFill/>
              <a:miter lim="800000"/>
              <a:headEnd/>
              <a:tailEnd/>
            </a:ln>
          </p:spPr>
        </p:pic>
        <p:sp>
          <p:nvSpPr>
            <p:cNvPr id="89093" name="Rectangle 6"/>
            <p:cNvSpPr>
              <a:spLocks noChangeArrowheads="1"/>
            </p:cNvSpPr>
            <p:nvPr/>
          </p:nvSpPr>
          <p:spPr bwMode="auto">
            <a:xfrm>
              <a:off x="4571998" y="2590800"/>
              <a:ext cx="4572000" cy="307777"/>
            </a:xfrm>
            <a:prstGeom prst="rect">
              <a:avLst/>
            </a:prstGeom>
            <a:solidFill>
              <a:srgbClr val="FFFFFF"/>
            </a:solidFill>
            <a:ln w="9525">
              <a:noFill/>
              <a:miter lim="800000"/>
              <a:headEnd/>
              <a:tailEnd/>
            </a:ln>
          </p:spPr>
          <p:txBody>
            <a:bodyPr>
              <a:spAutoFit/>
            </a:bodyPr>
            <a:lstStyle/>
            <a:p>
              <a:r>
                <a:rPr lang="en-GB" sz="1400">
                  <a:hlinkClick r:id="rId5"/>
                </a:rPr>
                <a:t>http://prl.aps.org/abstract/PRL/v40/i4/p223_1</a:t>
              </a:r>
              <a:r>
                <a:rPr lang="en-GB" sz="1400"/>
                <a:t> </a:t>
              </a:r>
            </a:p>
          </p:txBody>
        </p:sp>
      </p:gr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0" y="1295400"/>
            <a:ext cx="6096000" cy="4876800"/>
          </a:xfrm>
        </p:spPr>
        <p:txBody>
          <a:bodyPr/>
          <a:lstStyle/>
          <a:p>
            <a:pPr eaLnBrk="1" hangingPunct="1">
              <a:lnSpc>
                <a:spcPct val="90000"/>
              </a:lnSpc>
            </a:pPr>
            <a:r>
              <a:rPr lang="en-US" sz="2200" b="1" smtClean="0">
                <a:sym typeface="Wingdings" pitchFamily="2" charset="2"/>
              </a:rPr>
              <a:t>A zero neutron electric dipole moment implies </a:t>
            </a:r>
            <a:r>
              <a:rPr lang="en-US" sz="2200" smtClean="0">
                <a:sym typeface="Wingdings" pitchFamily="2" charset="2"/>
              </a:rPr>
              <a:t>lack of </a:t>
            </a:r>
            <a:r>
              <a:rPr lang="en-US" sz="2200" b="1" i="1" smtClean="0">
                <a:sym typeface="Wingdings" pitchFamily="2" charset="2"/>
              </a:rPr>
              <a:t>CP</a:t>
            </a:r>
            <a:r>
              <a:rPr lang="en-US" sz="2200" smtClean="0">
                <a:sym typeface="Wingdings" pitchFamily="2" charset="2"/>
              </a:rPr>
              <a:t>-violation in QCD </a:t>
            </a:r>
            <a:r>
              <a:rPr lang="en-US" sz="2000" i="1" smtClean="0">
                <a:sym typeface="Wingdings" pitchFamily="2" charset="2"/>
              </a:rPr>
              <a:t>(has been measured)</a:t>
            </a:r>
          </a:p>
          <a:p>
            <a:pPr eaLnBrk="1" hangingPunct="1">
              <a:lnSpc>
                <a:spcPct val="90000"/>
              </a:lnSpc>
            </a:pPr>
            <a:endParaRPr lang="en-US" sz="2600" smtClean="0">
              <a:sym typeface="Wingdings" pitchFamily="2" charset="2"/>
            </a:endParaRPr>
          </a:p>
          <a:p>
            <a:pPr eaLnBrk="1" hangingPunct="1">
              <a:lnSpc>
                <a:spcPct val="90000"/>
              </a:lnSpc>
            </a:pPr>
            <a:r>
              <a:rPr lang="en-US" sz="2200" smtClean="0">
                <a:sym typeface="Wingdings" pitchFamily="2" charset="2"/>
              </a:rPr>
              <a:t>This anomalous result needs a cause, since there is </a:t>
            </a:r>
            <a:r>
              <a:rPr lang="en-US" sz="2200" b="1" i="1" smtClean="0">
                <a:sym typeface="Wingdings" pitchFamily="2" charset="2"/>
              </a:rPr>
              <a:t>NO</a:t>
            </a:r>
            <a:r>
              <a:rPr lang="en-US" sz="2200" smtClean="0">
                <a:sym typeface="Wingdings" pitchFamily="2" charset="2"/>
              </a:rPr>
              <a:t> reason </a:t>
            </a:r>
            <a:r>
              <a:rPr lang="en-US" sz="2200" b="1" i="1" smtClean="0">
                <a:sym typeface="Wingdings" pitchFamily="2" charset="2"/>
              </a:rPr>
              <a:t>NOT</a:t>
            </a:r>
            <a:r>
              <a:rPr lang="en-US" sz="2200" smtClean="0">
                <a:sym typeface="Wingdings" pitchFamily="2" charset="2"/>
              </a:rPr>
              <a:t> to have </a:t>
            </a:r>
            <a:r>
              <a:rPr lang="en-US" sz="2200" b="1" i="1" smtClean="0">
                <a:sym typeface="Wingdings" pitchFamily="2" charset="2"/>
              </a:rPr>
              <a:t>CP</a:t>
            </a:r>
            <a:r>
              <a:rPr lang="en-US" sz="2200" smtClean="0">
                <a:sym typeface="Wingdings" pitchFamily="2" charset="2"/>
              </a:rPr>
              <a:t>-violation in QCD</a:t>
            </a:r>
          </a:p>
          <a:p>
            <a:pPr eaLnBrk="1" hangingPunct="1">
              <a:lnSpc>
                <a:spcPct val="90000"/>
              </a:lnSpc>
            </a:pPr>
            <a:endParaRPr lang="en-US" sz="2200" smtClean="0">
              <a:sym typeface="Wingdings" pitchFamily="2" charset="2"/>
            </a:endParaRPr>
          </a:p>
          <a:p>
            <a:pPr eaLnBrk="1" hangingPunct="1">
              <a:lnSpc>
                <a:spcPct val="90000"/>
              </a:lnSpc>
            </a:pPr>
            <a:r>
              <a:rPr lang="en-US" sz="2200" smtClean="0">
                <a:sym typeface="Wingdings" pitchFamily="2" charset="2"/>
              </a:rPr>
              <a:t>Roberto Peccei &amp; Helen Quinn proposed a symmetry which gives an origin for the lack of CP-violation in QCD</a:t>
            </a:r>
          </a:p>
          <a:p>
            <a:pPr eaLnBrk="1" hangingPunct="1">
              <a:lnSpc>
                <a:spcPct val="90000"/>
              </a:lnSpc>
            </a:pPr>
            <a:endParaRPr lang="en-US" sz="2200" smtClean="0">
              <a:sym typeface="Wingdings" pitchFamily="2" charset="2"/>
            </a:endParaRPr>
          </a:p>
          <a:p>
            <a:pPr eaLnBrk="1" hangingPunct="1">
              <a:lnSpc>
                <a:spcPct val="90000"/>
              </a:lnSpc>
            </a:pPr>
            <a:r>
              <a:rPr lang="en-US" sz="2200" smtClean="0">
                <a:sym typeface="Wingdings" pitchFamily="2" charset="2"/>
              </a:rPr>
              <a:t>Wilczek and Weinberg then noticed this symmetry leads to a new pseudoscalar boson:  the </a:t>
            </a:r>
            <a:r>
              <a:rPr lang="en-US" sz="2200" b="1" i="1" smtClean="0">
                <a:sym typeface="Wingdings" pitchFamily="2" charset="2"/>
              </a:rPr>
              <a:t>AXION</a:t>
            </a:r>
            <a:r>
              <a:rPr lang="en-US" sz="2200" smtClean="0">
                <a:sym typeface="Wingdings" pitchFamily="2" charset="2"/>
              </a:rPr>
              <a:t> (named after a laundry detergent)</a:t>
            </a:r>
          </a:p>
        </p:txBody>
      </p:sp>
      <p:pic>
        <p:nvPicPr>
          <p:cNvPr id="90115" name="Picture 4" descr="axion_box"/>
          <p:cNvPicPr>
            <a:picLocks noChangeAspect="1" noChangeArrowheads="1"/>
          </p:cNvPicPr>
          <p:nvPr>
            <p:ph sz="quarter" idx="2"/>
          </p:nvPr>
        </p:nvPicPr>
        <p:blipFill>
          <a:blip r:embed="rId2" cstate="print"/>
          <a:srcRect/>
          <a:stretch>
            <a:fillRect/>
          </a:stretch>
        </p:blipFill>
        <p:spPr>
          <a:xfrm>
            <a:off x="6172200" y="1143000"/>
            <a:ext cx="2295525" cy="2295525"/>
          </a:xfrm>
          <a:noFill/>
        </p:spPr>
      </p:pic>
      <p:pic>
        <p:nvPicPr>
          <p:cNvPr id="90116" name="Picture 5" descr="axion_soap2"/>
          <p:cNvPicPr>
            <a:picLocks noChangeAspect="1" noChangeArrowheads="1"/>
          </p:cNvPicPr>
          <p:nvPr>
            <p:ph sz="quarter" idx="3"/>
          </p:nvPr>
        </p:nvPicPr>
        <p:blipFill>
          <a:blip r:embed="rId3" cstate="print"/>
          <a:srcRect/>
          <a:stretch>
            <a:fillRect/>
          </a:stretch>
        </p:blipFill>
        <p:spPr>
          <a:xfrm>
            <a:off x="6019800" y="3352800"/>
            <a:ext cx="2540000" cy="2146300"/>
          </a:xfrm>
          <a:noFill/>
        </p:spPr>
      </p:pic>
      <p:sp>
        <p:nvSpPr>
          <p:cNvPr id="90117" name="Text Box 6"/>
          <p:cNvSpPr txBox="1">
            <a:spLocks noChangeArrowheads="1"/>
          </p:cNvSpPr>
          <p:nvPr/>
        </p:nvSpPr>
        <p:spPr bwMode="auto">
          <a:xfrm>
            <a:off x="2895600" y="6096000"/>
            <a:ext cx="6145213" cy="708025"/>
          </a:xfrm>
          <a:prstGeom prst="rect">
            <a:avLst/>
          </a:prstGeom>
          <a:solidFill>
            <a:srgbClr val="FFFFFF"/>
          </a:solidFill>
          <a:ln w="9525">
            <a:noFill/>
            <a:miter lim="800000"/>
            <a:headEnd/>
            <a:tailEnd/>
          </a:ln>
        </p:spPr>
        <p:txBody>
          <a:bodyPr wrap="none">
            <a:spAutoFit/>
          </a:bodyPr>
          <a:lstStyle/>
          <a:p>
            <a:r>
              <a:rPr lang="en-US">
                <a:solidFill>
                  <a:srgbClr val="C00000"/>
                </a:solidFill>
              </a:rPr>
              <a:t>“One needed a particle to clean up a problem…”</a:t>
            </a:r>
          </a:p>
          <a:p>
            <a:r>
              <a:rPr lang="en-US"/>
              <a:t>			-- Frank Wilczek</a:t>
            </a:r>
          </a:p>
        </p:txBody>
      </p:sp>
      <p:sp>
        <p:nvSpPr>
          <p:cNvPr id="90118" name="Rectangle 8"/>
          <p:cNvSpPr>
            <a:spLocks noGrp="1" noChangeArrowheads="1"/>
          </p:cNvSpPr>
          <p:nvPr>
            <p:ph type="title"/>
          </p:nvPr>
        </p:nvSpPr>
        <p:spPr>
          <a:xfrm>
            <a:off x="76200" y="76200"/>
            <a:ext cx="3048000" cy="457200"/>
          </a:xfrm>
          <a:solidFill>
            <a:srgbClr val="FFFF00"/>
          </a:solidFill>
        </p:spPr>
        <p:txBody>
          <a:bodyPr/>
          <a:lstStyle/>
          <a:p>
            <a:pPr eaLnBrk="1" hangingPunct="1"/>
            <a:r>
              <a:rPr lang="en-US" sz="2400" b="1" i="0" smtClean="0">
                <a:solidFill>
                  <a:srgbClr val="0000CC"/>
                </a:solidFill>
                <a:latin typeface="Calibri" pitchFamily="34" charset="0"/>
              </a:rPr>
              <a:t>The story of the axion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 y="76200"/>
            <a:ext cx="7696200" cy="457200"/>
          </a:xfrm>
          <a:solidFill>
            <a:srgbClr val="FFFF00"/>
          </a:solidFill>
        </p:spPr>
        <p:txBody>
          <a:bodyPr/>
          <a:lstStyle/>
          <a:p>
            <a:r>
              <a:rPr lang="en-US" sz="2400" b="1" i="0" smtClean="0">
                <a:solidFill>
                  <a:srgbClr val="0000CC"/>
                </a:solidFill>
                <a:latin typeface="Calibri" pitchFamily="34" charset="0"/>
              </a:rPr>
              <a:t>Evidence for dark matter: Rotation curves of spiral galaxies</a:t>
            </a:r>
          </a:p>
        </p:txBody>
      </p:sp>
      <p:pic>
        <p:nvPicPr>
          <p:cNvPr id="53251" name="Picture 3"/>
          <p:cNvPicPr>
            <a:picLocks noChangeAspect="1" noChangeArrowheads="1"/>
          </p:cNvPicPr>
          <p:nvPr/>
        </p:nvPicPr>
        <p:blipFill>
          <a:blip r:embed="rId3" cstate="print"/>
          <a:srcRect/>
          <a:stretch>
            <a:fillRect/>
          </a:stretch>
        </p:blipFill>
        <p:spPr bwMode="auto">
          <a:xfrm>
            <a:off x="304800" y="838200"/>
            <a:ext cx="8542338" cy="5627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9"/>
          <p:cNvSpPr txBox="1">
            <a:spLocks noChangeArrowheads="1"/>
          </p:cNvSpPr>
          <p:nvPr/>
        </p:nvSpPr>
        <p:spPr bwMode="auto">
          <a:xfrm>
            <a:off x="2286000" y="2206625"/>
            <a:ext cx="4025900" cy="461963"/>
          </a:xfrm>
          <a:prstGeom prst="rect">
            <a:avLst/>
          </a:prstGeom>
          <a:solidFill>
            <a:srgbClr val="FFFF00"/>
          </a:solidFill>
          <a:ln w="9525">
            <a:noFill/>
            <a:miter lim="800000"/>
            <a:headEnd/>
            <a:tailEnd/>
          </a:ln>
        </p:spPr>
        <p:txBody>
          <a:bodyPr wrap="none">
            <a:spAutoFit/>
          </a:bodyPr>
          <a:lstStyle/>
          <a:p>
            <a:pPr eaLnBrk="1" hangingPunct="1">
              <a:spcBef>
                <a:spcPct val="20000"/>
              </a:spcBef>
            </a:pPr>
            <a:r>
              <a:rPr lang="en-GB" sz="2400">
                <a:solidFill>
                  <a:srgbClr val="0000FF"/>
                </a:solidFill>
              </a:rPr>
              <a:t>άξιον</a:t>
            </a:r>
            <a:r>
              <a:rPr lang="en-GB" sz="2400"/>
              <a:t> = worthy, deserving</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52388"/>
            <a:ext cx="9144000" cy="2770187"/>
            <a:chOff x="-1" y="52062"/>
            <a:chExt cx="9144001" cy="2770315"/>
          </a:xfrm>
        </p:grpSpPr>
        <p:pic>
          <p:nvPicPr>
            <p:cNvPr id="92163" name="Picture 2"/>
            <p:cNvPicPr>
              <a:picLocks noChangeAspect="1" noChangeArrowheads="1"/>
            </p:cNvPicPr>
            <p:nvPr/>
          </p:nvPicPr>
          <p:blipFill>
            <a:blip r:embed="rId2" cstate="print"/>
            <a:srcRect/>
            <a:stretch>
              <a:fillRect/>
            </a:stretch>
          </p:blipFill>
          <p:spPr bwMode="auto">
            <a:xfrm>
              <a:off x="-1" y="52062"/>
              <a:ext cx="9144001" cy="2462538"/>
            </a:xfrm>
            <a:prstGeom prst="rect">
              <a:avLst/>
            </a:prstGeom>
            <a:noFill/>
            <a:ln w="9525" algn="ctr">
              <a:noFill/>
              <a:miter lim="800000"/>
              <a:headEnd/>
              <a:tailEnd/>
            </a:ln>
          </p:spPr>
        </p:pic>
        <p:sp>
          <p:nvSpPr>
            <p:cNvPr id="92164" name="Rectangle 4"/>
            <p:cNvSpPr>
              <a:spLocks noChangeArrowheads="1"/>
            </p:cNvSpPr>
            <p:nvPr/>
          </p:nvSpPr>
          <p:spPr bwMode="auto">
            <a:xfrm>
              <a:off x="4572000" y="2514600"/>
              <a:ext cx="4572000" cy="307777"/>
            </a:xfrm>
            <a:prstGeom prst="rect">
              <a:avLst/>
            </a:prstGeom>
            <a:solidFill>
              <a:srgbClr val="FFFFFF"/>
            </a:solidFill>
            <a:ln w="9525">
              <a:noFill/>
              <a:miter lim="800000"/>
              <a:headEnd/>
              <a:tailEnd/>
            </a:ln>
          </p:spPr>
          <p:txBody>
            <a:bodyPr>
              <a:spAutoFit/>
            </a:bodyPr>
            <a:lstStyle/>
            <a:p>
              <a:r>
                <a:rPr lang="en-GB" sz="1400">
                  <a:hlinkClick r:id="rId3"/>
                </a:rPr>
                <a:t>http://prl.aps.org/pdf/PRL/v51/i16/p1415_1</a:t>
              </a:r>
              <a:r>
                <a:rPr lang="en-GB" sz="1400"/>
                <a:t> </a:t>
              </a:r>
            </a:p>
          </p:txBody>
        </p:sp>
      </p:gr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81000" y="1243013"/>
            <a:ext cx="8697913" cy="2947987"/>
          </a:xfrm>
          <a:prstGeom prst="rect">
            <a:avLst/>
          </a:prstGeom>
          <a:noFill/>
          <a:ln w="9525" algn="ctr">
            <a:noFill/>
            <a:miter lim="800000"/>
            <a:headEnd/>
            <a:tailEnd/>
          </a:ln>
        </p:spPr>
        <p:txBody>
          <a:bodyPr wrap="none">
            <a:spAutoFit/>
          </a:bodyPr>
          <a:lstStyle/>
          <a:p>
            <a:pPr marL="231775" indent="-231775">
              <a:spcBef>
                <a:spcPct val="20000"/>
              </a:spcBef>
              <a:buFont typeface="Wingdings" pitchFamily="2" charset="2"/>
              <a:buNone/>
              <a:defRPr/>
            </a:pPr>
            <a:r>
              <a:rPr lang="en-US" sz="3200" dirty="0">
                <a:solidFill>
                  <a:srgbClr val="CC0000"/>
                </a:solidFill>
                <a:latin typeface="Times New Roman" pitchFamily="18" charset="0"/>
              </a:rPr>
              <a:t>         </a:t>
            </a:r>
            <a:r>
              <a:rPr lang="en-US" sz="3200" dirty="0">
                <a:solidFill>
                  <a:srgbClr val="CC0000"/>
                </a:solidFill>
                <a:latin typeface="Times New Roman" pitchFamily="18" charset="0"/>
                <a:sym typeface="Wingdings" pitchFamily="2" charset="2"/>
              </a:rPr>
              <a:t>  </a:t>
            </a:r>
            <a:r>
              <a:rPr lang="en-US" sz="3200" b="0" dirty="0">
                <a:latin typeface="Times New Roman" pitchFamily="18" charset="0"/>
                <a:sym typeface="Wingdings" pitchFamily="2" charset="2"/>
              </a:rPr>
              <a:t>BNL </a:t>
            </a:r>
            <a:r>
              <a:rPr lang="en-US" sz="3200" dirty="0">
                <a:solidFill>
                  <a:srgbClr val="CC00CC"/>
                </a:solidFill>
                <a:latin typeface="Times New Roman" pitchFamily="18" charset="0"/>
                <a:sym typeface="Wingdings" pitchFamily="2" charset="2"/>
              </a:rPr>
              <a:t>&amp;</a:t>
            </a:r>
            <a:r>
              <a:rPr lang="en-US" sz="3200" b="0" dirty="0">
                <a:latin typeface="Times New Roman" pitchFamily="18" charset="0"/>
                <a:sym typeface="Wingdings" pitchFamily="2" charset="2"/>
              </a:rPr>
              <a:t> Tokyo (</a:t>
            </a:r>
            <a:r>
              <a:rPr lang="en-US" sz="3200" b="0" dirty="0" err="1">
                <a:latin typeface="Times New Roman" pitchFamily="18" charset="0"/>
                <a:sym typeface="Wingdings" pitchFamily="2" charset="2"/>
              </a:rPr>
              <a:t>Sumico</a:t>
            </a:r>
            <a:r>
              <a:rPr lang="en-US" sz="3200" b="0" dirty="0">
                <a:latin typeface="Times New Roman" pitchFamily="18" charset="0"/>
                <a:sym typeface="Wingdings" pitchFamily="2" charset="2"/>
              </a:rPr>
              <a:t>)   </a:t>
            </a:r>
            <a:r>
              <a:rPr lang="en-US" sz="2400" dirty="0">
                <a:solidFill>
                  <a:srgbClr val="0000CC"/>
                </a:solidFill>
                <a:effectLst>
                  <a:outerShdw blurRad="38100" dist="38100" dir="2700000" algn="tl">
                    <a:srgbClr val="000000">
                      <a:alpha val="43137"/>
                    </a:srgbClr>
                  </a:outerShdw>
                </a:effectLst>
                <a:latin typeface="Times New Roman" pitchFamily="18" charset="0"/>
                <a:sym typeface="Wingdings" pitchFamily="2" charset="2"/>
              </a:rPr>
              <a:t>&gt;&gt;&gt;   CAST (…1/X)</a:t>
            </a:r>
            <a:endParaRPr lang="en-US" sz="3200" dirty="0">
              <a:solidFill>
                <a:srgbClr val="0000CC"/>
              </a:solidFill>
              <a:effectLst>
                <a:outerShdw blurRad="38100" dist="38100" dir="2700000" algn="tl">
                  <a:srgbClr val="000000">
                    <a:alpha val="43137"/>
                  </a:srgbClr>
                </a:outerShdw>
              </a:effectLst>
              <a:latin typeface="Times New Roman" pitchFamily="18" charset="0"/>
              <a:sym typeface="Wingdings" pitchFamily="2" charset="2"/>
            </a:endParaRPr>
          </a:p>
          <a:p>
            <a:pPr marL="231775" indent="-231775">
              <a:spcBef>
                <a:spcPct val="20000"/>
              </a:spcBef>
              <a:buFont typeface="Wingdings" pitchFamily="2" charset="2"/>
              <a:buNone/>
              <a:defRPr/>
            </a:pPr>
            <a:endParaRPr lang="en-US" sz="3200" b="0" dirty="0">
              <a:latin typeface="Times New Roman" pitchFamily="18" charset="0"/>
              <a:sym typeface="Wingdings" pitchFamily="2" charset="2"/>
            </a:endParaRPr>
          </a:p>
          <a:p>
            <a:pPr marL="231775" indent="-231775">
              <a:spcBef>
                <a:spcPct val="20000"/>
              </a:spcBef>
              <a:buFont typeface="Wingdings" pitchFamily="2" charset="2"/>
              <a:buNone/>
              <a:defRPr/>
            </a:pPr>
            <a:r>
              <a:rPr lang="en-US" sz="3200" dirty="0">
                <a:solidFill>
                  <a:srgbClr val="CC0000"/>
                </a:solidFill>
                <a:latin typeface="Times New Roman" pitchFamily="18" charset="0"/>
                <a:sym typeface="Wingdings" pitchFamily="2" charset="2"/>
              </a:rPr>
              <a:t>   	  </a:t>
            </a:r>
            <a:r>
              <a:rPr lang="en-US" sz="3200" b="0" dirty="0">
                <a:latin typeface="Times New Roman" pitchFamily="18" charset="0"/>
                <a:sym typeface="Wingdings" pitchFamily="2" charset="2"/>
              </a:rPr>
              <a:t>solar axion-Bragg</a:t>
            </a:r>
            <a:r>
              <a:rPr lang="en-US" sz="3200" dirty="0">
                <a:latin typeface="Times New Roman" pitchFamily="18" charset="0"/>
                <a:sym typeface="Wingdings" pitchFamily="2" charset="2"/>
              </a:rPr>
              <a:t> </a:t>
            </a:r>
            <a:r>
              <a:rPr lang="en-US" sz="3200" dirty="0">
                <a:solidFill>
                  <a:srgbClr val="CC0000"/>
                </a:solidFill>
                <a:latin typeface="Times New Roman" pitchFamily="18" charset="0"/>
                <a:sym typeface="Wingdings" pitchFamily="2" charset="2"/>
              </a:rPr>
              <a:t>@ </a:t>
            </a:r>
            <a:r>
              <a:rPr lang="en-US" sz="3200" b="0" dirty="0" err="1">
                <a:latin typeface="Times New Roman" pitchFamily="18" charset="0"/>
                <a:sym typeface="Wingdings" pitchFamily="2" charset="2"/>
              </a:rPr>
              <a:t>Ge</a:t>
            </a:r>
            <a:r>
              <a:rPr lang="en-US" sz="3200" b="0" dirty="0">
                <a:latin typeface="Times New Roman" pitchFamily="18" charset="0"/>
                <a:sym typeface="Wingdings" pitchFamily="2" charset="2"/>
              </a:rPr>
              <a:t>, </a:t>
            </a:r>
            <a:r>
              <a:rPr lang="en-US" sz="3200" b="0" dirty="0" err="1">
                <a:latin typeface="Times New Roman" pitchFamily="18" charset="0"/>
                <a:sym typeface="Wingdings" pitchFamily="2" charset="2"/>
              </a:rPr>
              <a:t>NaI</a:t>
            </a:r>
            <a:r>
              <a:rPr lang="en-US" sz="3200" b="0" dirty="0">
                <a:latin typeface="Times New Roman" pitchFamily="18" charset="0"/>
                <a:sym typeface="Wingdings" pitchFamily="2" charset="2"/>
              </a:rPr>
              <a:t>, …</a:t>
            </a:r>
          </a:p>
          <a:p>
            <a:pPr marL="231775" indent="-231775">
              <a:spcBef>
                <a:spcPct val="20000"/>
              </a:spcBef>
              <a:buFont typeface="Wingdings" pitchFamily="2" charset="2"/>
              <a:buNone/>
              <a:defRPr/>
            </a:pPr>
            <a:endParaRPr lang="en-US" sz="3200" b="0" dirty="0">
              <a:latin typeface="Times New Roman" pitchFamily="18" charset="0"/>
              <a:sym typeface="Wingdings" pitchFamily="2" charset="2"/>
            </a:endParaRPr>
          </a:p>
          <a:p>
            <a:pPr marL="231775" indent="-231775">
              <a:spcBef>
                <a:spcPct val="20000"/>
              </a:spcBef>
              <a:buFont typeface="Wingdings" pitchFamily="2" charset="2"/>
              <a:buNone/>
              <a:defRPr/>
            </a:pPr>
            <a:r>
              <a:rPr lang="en-US" sz="3200" b="0" dirty="0">
                <a:latin typeface="Times New Roman" pitchFamily="18" charset="0"/>
                <a:sym typeface="Wingdings" pitchFamily="2" charset="2"/>
              </a:rPr>
              <a:t>          by-product from… </a:t>
            </a:r>
          </a:p>
        </p:txBody>
      </p:sp>
      <p:sp>
        <p:nvSpPr>
          <p:cNvPr id="3" name="Rectangle 2"/>
          <p:cNvSpPr>
            <a:spLocks noChangeArrowheads="1"/>
          </p:cNvSpPr>
          <p:nvPr/>
        </p:nvSpPr>
        <p:spPr bwMode="auto">
          <a:xfrm>
            <a:off x="3124200" y="4953000"/>
            <a:ext cx="5581650" cy="523875"/>
          </a:xfrm>
          <a:prstGeom prst="rect">
            <a:avLst/>
          </a:prstGeom>
          <a:solidFill>
            <a:srgbClr val="FFFFFF"/>
          </a:solidFill>
          <a:ln w="9525">
            <a:noFill/>
            <a:miter lim="800000"/>
            <a:headEnd/>
            <a:tailEnd/>
          </a:ln>
        </p:spPr>
        <p:txBody>
          <a:bodyPr wrap="none">
            <a:spAutoFit/>
          </a:bodyPr>
          <a:lstStyle/>
          <a:p>
            <a:pPr algn="ctr">
              <a:defRPr/>
            </a:pPr>
            <a:r>
              <a:rPr lang="en-US" sz="2800" b="0" dirty="0">
                <a:latin typeface="Optima ExtraBlack" pitchFamily="1" charset="0"/>
              </a:rPr>
              <a:t>…cryogenic</a:t>
            </a:r>
            <a:r>
              <a:rPr lang="en-US" sz="2800" dirty="0">
                <a:latin typeface="Optima ExtraBlack" pitchFamily="1" charset="0"/>
              </a:rPr>
              <a:t> Dark Matter Search!</a:t>
            </a:r>
            <a:endParaRPr lang="en-US" sz="2800" dirty="0">
              <a:effectLst>
                <a:outerShdw blurRad="38100" dist="38100" dir="2700000" algn="tl">
                  <a:srgbClr val="C0C0C0"/>
                </a:outerShdw>
              </a:effectLst>
              <a:latin typeface="Times New Roman" pitchFamily="18" charset="0"/>
            </a:endParaRPr>
          </a:p>
        </p:txBody>
      </p:sp>
      <p:sp>
        <p:nvSpPr>
          <p:cNvPr id="93188" name="Rectangle 3"/>
          <p:cNvSpPr>
            <a:spLocks noChangeArrowheads="1"/>
          </p:cNvSpPr>
          <p:nvPr/>
        </p:nvSpPr>
        <p:spPr bwMode="auto">
          <a:xfrm>
            <a:off x="76200" y="76200"/>
            <a:ext cx="1876425" cy="461963"/>
          </a:xfrm>
          <a:prstGeom prst="rect">
            <a:avLst/>
          </a:prstGeom>
          <a:solidFill>
            <a:srgbClr val="FFFF00"/>
          </a:solidFill>
          <a:ln w="9525">
            <a:noFill/>
            <a:miter lim="800000"/>
            <a:headEnd/>
            <a:tailEnd/>
          </a:ln>
        </p:spPr>
        <p:txBody>
          <a:bodyPr wrap="none">
            <a:spAutoFit/>
          </a:bodyPr>
          <a:lstStyle/>
          <a:p>
            <a:pPr marL="231775" indent="-231775">
              <a:spcBef>
                <a:spcPct val="20000"/>
              </a:spcBef>
              <a:buFont typeface="Wingdings" pitchFamily="2" charset="2"/>
              <a:buNone/>
            </a:pPr>
            <a:r>
              <a:rPr lang="en-US" sz="2400">
                <a:solidFill>
                  <a:srgbClr val="0000CC"/>
                </a:solidFill>
                <a:latin typeface="Calibri" pitchFamily="34" charset="0"/>
              </a:rPr>
              <a:t>before  CAST: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144463" y="655638"/>
            <a:ext cx="8847137" cy="4906962"/>
          </a:xfrm>
          <a:prstGeom prst="rect">
            <a:avLst/>
          </a:prstGeom>
          <a:noFill/>
          <a:ln w="9525" algn="ctr">
            <a:solidFill>
              <a:srgbClr val="FF0000"/>
            </a:solidFill>
            <a:miter lim="800000"/>
            <a:headEnd/>
            <a:tailEnd/>
          </a:ln>
        </p:spPr>
      </p:pic>
      <p:sp>
        <p:nvSpPr>
          <p:cNvPr id="94211" name="Rectangle 4"/>
          <p:cNvSpPr>
            <a:spLocks noChangeArrowheads="1"/>
          </p:cNvSpPr>
          <p:nvPr/>
        </p:nvSpPr>
        <p:spPr bwMode="auto">
          <a:xfrm>
            <a:off x="2286000" y="6581775"/>
            <a:ext cx="6858000" cy="276225"/>
          </a:xfrm>
          <a:prstGeom prst="rect">
            <a:avLst/>
          </a:prstGeom>
          <a:noFill/>
          <a:ln w="9525">
            <a:noFill/>
            <a:miter lim="800000"/>
            <a:headEnd/>
            <a:tailEnd/>
          </a:ln>
        </p:spPr>
        <p:txBody>
          <a:bodyPr>
            <a:spAutoFit/>
          </a:bodyPr>
          <a:lstStyle/>
          <a:p>
            <a:r>
              <a:rPr lang="en-GB" sz="1200">
                <a:hlinkClick r:id="rId3"/>
              </a:rPr>
              <a:t>http://www.mpi-hd.mpg.de/gerda/lngs08/lngs08_slides/wednes/LNGS08axionsearch.pdf</a:t>
            </a:r>
            <a:r>
              <a:rPr lang="en-GB" sz="1200"/>
              <a:t> </a:t>
            </a:r>
          </a:p>
        </p:txBody>
      </p:sp>
      <p:sp>
        <p:nvSpPr>
          <p:cNvPr id="94212" name="TextBox 3"/>
          <p:cNvSpPr txBox="1">
            <a:spLocks noChangeArrowheads="1"/>
          </p:cNvSpPr>
          <p:nvPr/>
        </p:nvSpPr>
        <p:spPr bwMode="auto">
          <a:xfrm>
            <a:off x="76200" y="76200"/>
            <a:ext cx="1720850" cy="461963"/>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Solar axions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ChangeArrowheads="1"/>
          </p:cNvSpPr>
          <p:nvPr/>
        </p:nvSpPr>
        <p:spPr bwMode="auto">
          <a:xfrm>
            <a:off x="152400" y="76200"/>
            <a:ext cx="5849938" cy="461963"/>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Solar Axion analog spectrum:   </a:t>
            </a:r>
            <a:r>
              <a:rPr lang="en-US" sz="2400" b="0" dirty="0" err="1">
                <a:latin typeface="Optima ExtraBlack" pitchFamily="1" charset="0"/>
              </a:rPr>
              <a:t>g</a:t>
            </a:r>
            <a:r>
              <a:rPr lang="en-US" sz="2800" i="1" baseline="-25000" dirty="0" err="1">
                <a:latin typeface="+mn-lt"/>
              </a:rPr>
              <a:t>a</a:t>
            </a:r>
            <a:r>
              <a:rPr lang="en-US" sz="2400" baseline="-25000" dirty="0">
                <a:latin typeface="Optima ExtraBlack" pitchFamily="1" charset="0"/>
                <a:sym typeface="Symbol" pitchFamily="18" charset="2"/>
              </a:rPr>
              <a:t></a:t>
            </a:r>
            <a:r>
              <a:rPr lang="en-US" sz="2400" baseline="-25000" dirty="0">
                <a:latin typeface="Optima ExtraBlack" pitchFamily="1" charset="0"/>
              </a:rPr>
              <a:t>  </a:t>
            </a:r>
            <a:r>
              <a:rPr lang="en-US" sz="2400" b="0" dirty="0">
                <a:latin typeface="Optima ExtraBlack" pitchFamily="1" charset="0"/>
              </a:rPr>
              <a:t>coupling</a:t>
            </a:r>
            <a:endParaRPr lang="en-US" sz="3200" b="0" dirty="0">
              <a:effectLst>
                <a:outerShdw blurRad="38100" dist="38100" dir="2700000" algn="tl">
                  <a:srgbClr val="C0C0C0"/>
                </a:outerShdw>
              </a:effectLst>
              <a:latin typeface="Times New Roman" pitchFamily="18" charset="0"/>
            </a:endParaRPr>
          </a:p>
        </p:txBody>
      </p:sp>
      <p:pic>
        <p:nvPicPr>
          <p:cNvPr id="95235" name="Picture 1025"/>
          <p:cNvPicPr>
            <a:picLocks noChangeAspect="1" noChangeArrowheads="1"/>
          </p:cNvPicPr>
          <p:nvPr/>
        </p:nvPicPr>
        <p:blipFill>
          <a:blip r:embed="rId3" cstate="print"/>
          <a:srcRect/>
          <a:stretch>
            <a:fillRect/>
          </a:stretch>
        </p:blipFill>
        <p:spPr bwMode="auto">
          <a:xfrm>
            <a:off x="142875" y="765175"/>
            <a:ext cx="8848725" cy="5248275"/>
          </a:xfrm>
          <a:prstGeom prst="rect">
            <a:avLst/>
          </a:prstGeom>
          <a:noFill/>
          <a:ln w="9525">
            <a:noFill/>
            <a:miter lim="800000"/>
            <a:headEnd/>
            <a:tailEnd/>
          </a:ln>
        </p:spPr>
      </p:pic>
      <p:sp>
        <p:nvSpPr>
          <p:cNvPr id="95236" name="Footer Placeholder 3"/>
          <p:cNvSpPr txBox="1">
            <a:spLocks/>
          </p:cNvSpPr>
          <p:nvPr/>
        </p:nvSpPr>
        <p:spPr bwMode="auto">
          <a:xfrm>
            <a:off x="142875" y="6510338"/>
            <a:ext cx="4986338"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ChangeArrowheads="1"/>
          </p:cNvSpPr>
          <p:nvPr/>
        </p:nvSpPr>
        <p:spPr bwMode="auto">
          <a:xfrm>
            <a:off x="76200" y="90488"/>
            <a:ext cx="5740400" cy="461962"/>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Axion-photon conversion : </a:t>
            </a:r>
            <a:r>
              <a:rPr lang="en-US" sz="2400" dirty="0" err="1">
                <a:latin typeface="Calibri" pitchFamily="34" charset="0"/>
              </a:rPr>
              <a:t>Primakoff</a:t>
            </a:r>
            <a:r>
              <a:rPr lang="en-US" sz="2400" dirty="0">
                <a:latin typeface="Calibri" pitchFamily="34" charset="0"/>
              </a:rPr>
              <a:t> effect </a:t>
            </a:r>
            <a:endParaRPr lang="en-US" sz="2800" dirty="0">
              <a:effectLst>
                <a:outerShdw blurRad="38100" dist="38100" dir="2700000" algn="tl">
                  <a:srgbClr val="C0C0C0"/>
                </a:outerShdw>
              </a:effectLst>
              <a:latin typeface="Calibri" pitchFamily="34" charset="0"/>
            </a:endParaRPr>
          </a:p>
        </p:txBody>
      </p:sp>
      <p:graphicFrame>
        <p:nvGraphicFramePr>
          <p:cNvPr id="10242" name="Object 2"/>
          <p:cNvGraphicFramePr>
            <a:graphicFrameLocks noChangeAspect="1"/>
          </p:cNvGraphicFramePr>
          <p:nvPr/>
        </p:nvGraphicFramePr>
        <p:xfrm>
          <a:off x="2133600" y="5094288"/>
          <a:ext cx="4648200" cy="392112"/>
        </p:xfrm>
        <a:graphic>
          <a:graphicData uri="http://schemas.openxmlformats.org/presentationml/2006/ole">
            <p:oleObj spid="_x0000_s10242" name="Equation" r:id="rId4" imgW="2717800" imgH="228600" progId="Equation.3">
              <p:embed/>
            </p:oleObj>
          </a:graphicData>
        </a:graphic>
      </p:graphicFrame>
      <p:pic>
        <p:nvPicPr>
          <p:cNvPr id="10244" name="Picture 1026"/>
          <p:cNvPicPr>
            <a:picLocks noChangeAspect="1" noChangeArrowheads="1"/>
          </p:cNvPicPr>
          <p:nvPr/>
        </p:nvPicPr>
        <p:blipFill>
          <a:blip r:embed="rId5" cstate="print"/>
          <a:srcRect/>
          <a:stretch>
            <a:fillRect/>
          </a:stretch>
        </p:blipFill>
        <p:spPr bwMode="auto">
          <a:xfrm>
            <a:off x="381000" y="695325"/>
            <a:ext cx="8382000" cy="5467350"/>
          </a:xfrm>
          <a:prstGeom prst="rect">
            <a:avLst/>
          </a:prstGeom>
          <a:noFill/>
          <a:ln w="9525">
            <a:noFill/>
            <a:miter lim="800000"/>
            <a:headEnd/>
            <a:tailEnd/>
          </a:ln>
        </p:spPr>
      </p:pic>
      <p:sp>
        <p:nvSpPr>
          <p:cNvPr id="10245"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2" cstate="print"/>
          <a:srcRect/>
          <a:stretch>
            <a:fillRect/>
          </a:stretch>
        </p:blipFill>
        <p:spPr bwMode="auto">
          <a:xfrm>
            <a:off x="676275" y="571500"/>
            <a:ext cx="7791450" cy="2476500"/>
          </a:xfrm>
          <a:prstGeom prst="rect">
            <a:avLst/>
          </a:prstGeom>
          <a:noFill/>
          <a:ln w="9525" algn="ctr">
            <a:noFill/>
            <a:miter lim="800000"/>
            <a:headEnd/>
            <a:tailEnd/>
          </a:ln>
        </p:spPr>
      </p:pic>
      <p:pic>
        <p:nvPicPr>
          <p:cNvPr id="96259" name="Picture 2"/>
          <p:cNvPicPr>
            <a:picLocks noChangeAspect="1" noChangeArrowheads="1"/>
          </p:cNvPicPr>
          <p:nvPr/>
        </p:nvPicPr>
        <p:blipFill>
          <a:blip r:embed="rId3" cstate="print"/>
          <a:srcRect/>
          <a:stretch>
            <a:fillRect/>
          </a:stretch>
        </p:blipFill>
        <p:spPr bwMode="auto">
          <a:xfrm>
            <a:off x="1438275" y="3133725"/>
            <a:ext cx="4048125" cy="2200275"/>
          </a:xfrm>
          <a:prstGeom prst="rect">
            <a:avLst/>
          </a:prstGeom>
          <a:noFill/>
          <a:ln w="9525" algn="ctr">
            <a:noFill/>
            <a:miter lim="800000"/>
            <a:headEnd/>
            <a:tailEnd/>
          </a:ln>
        </p:spPr>
      </p:pic>
      <p:pic>
        <p:nvPicPr>
          <p:cNvPr id="96260" name="Picture 4"/>
          <p:cNvPicPr>
            <a:picLocks noChangeAspect="1" noChangeArrowheads="1"/>
          </p:cNvPicPr>
          <p:nvPr/>
        </p:nvPicPr>
        <p:blipFill>
          <a:blip r:embed="rId4" cstate="print"/>
          <a:srcRect/>
          <a:stretch>
            <a:fillRect/>
          </a:stretch>
        </p:blipFill>
        <p:spPr bwMode="auto">
          <a:xfrm>
            <a:off x="5929313" y="3476625"/>
            <a:ext cx="2466975" cy="790575"/>
          </a:xfrm>
          <a:prstGeom prst="rect">
            <a:avLst/>
          </a:prstGeom>
          <a:noFill/>
          <a:ln w="9525" algn="ctr">
            <a:solidFill>
              <a:schemeClr val="tx1"/>
            </a:solidFill>
            <a:miter lim="800000"/>
            <a:headEnd/>
            <a:tailEnd/>
          </a:ln>
        </p:spPr>
      </p:pic>
      <p:sp>
        <p:nvSpPr>
          <p:cNvPr id="96261" name="Rectangle 5"/>
          <p:cNvSpPr>
            <a:spLocks noChangeArrowheads="1"/>
          </p:cNvSpPr>
          <p:nvPr/>
        </p:nvSpPr>
        <p:spPr bwMode="auto">
          <a:xfrm>
            <a:off x="3003550" y="5391150"/>
            <a:ext cx="5226050" cy="461963"/>
          </a:xfrm>
          <a:prstGeom prst="rect">
            <a:avLst/>
          </a:prstGeom>
          <a:noFill/>
          <a:ln w="9525">
            <a:noFill/>
            <a:miter lim="800000"/>
            <a:headEnd/>
            <a:tailEnd/>
          </a:ln>
        </p:spPr>
        <p:txBody>
          <a:bodyPr wrap="none">
            <a:spAutoFit/>
          </a:bodyPr>
          <a:lstStyle/>
          <a:p>
            <a:r>
              <a:rPr lang="en-GB" sz="2400"/>
              <a:t>Lab experiment:</a:t>
            </a:r>
            <a:r>
              <a:rPr lang="en-GB" sz="2400">
                <a:sym typeface="Wingdings" pitchFamily="2" charset="2"/>
              </a:rPr>
              <a:t> </a:t>
            </a:r>
            <a:r>
              <a:rPr lang="en-GB" sz="2400">
                <a:solidFill>
                  <a:srgbClr val="C00000"/>
                </a:solidFill>
                <a:sym typeface="Wingdings" pitchFamily="2" charset="2"/>
              </a:rPr>
              <a:t>still interesting</a:t>
            </a:r>
            <a:r>
              <a:rPr lang="en-GB" sz="2400">
                <a:sym typeface="Wingdings" pitchFamily="2" charset="2"/>
              </a:rPr>
              <a:t>!</a:t>
            </a:r>
            <a:r>
              <a:rPr lang="en-GB" sz="2400"/>
              <a:t> </a:t>
            </a:r>
          </a:p>
        </p:txBody>
      </p:sp>
      <p:sp>
        <p:nvSpPr>
          <p:cNvPr id="96262" name="TextBox 6"/>
          <p:cNvSpPr txBox="1">
            <a:spLocks noChangeArrowheads="1"/>
          </p:cNvSpPr>
          <p:nvPr/>
        </p:nvSpPr>
        <p:spPr bwMode="auto">
          <a:xfrm>
            <a:off x="76200" y="71438"/>
            <a:ext cx="2659063" cy="461962"/>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Bragg scattering  </a:t>
            </a:r>
            <a:r>
              <a:rPr lang="en-GB" sz="2400" b="0">
                <a:solidFill>
                  <a:srgbClr val="C00000"/>
                </a:solidFill>
                <a:latin typeface="Calibri" pitchFamily="34" charset="0"/>
              </a:rPr>
              <a:t>2x</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2" cstate="print"/>
          <a:srcRect/>
          <a:stretch>
            <a:fillRect/>
          </a:stretch>
        </p:blipFill>
        <p:spPr bwMode="auto">
          <a:xfrm>
            <a:off x="66675" y="390525"/>
            <a:ext cx="7629525" cy="3343275"/>
          </a:xfrm>
          <a:prstGeom prst="rect">
            <a:avLst/>
          </a:prstGeom>
          <a:noFill/>
          <a:ln w="9525" algn="ctr">
            <a:solidFill>
              <a:srgbClr val="3ACC41"/>
            </a:solidFill>
            <a:miter lim="800000"/>
            <a:headEnd/>
            <a:tailEnd/>
          </a:ln>
        </p:spPr>
      </p:pic>
      <p:pic>
        <p:nvPicPr>
          <p:cNvPr id="97283" name="Picture 5"/>
          <p:cNvPicPr>
            <a:picLocks noChangeAspect="1" noChangeArrowheads="1"/>
          </p:cNvPicPr>
          <p:nvPr/>
        </p:nvPicPr>
        <p:blipFill>
          <a:blip r:embed="rId3" cstate="print"/>
          <a:srcRect/>
          <a:stretch>
            <a:fillRect/>
          </a:stretch>
        </p:blipFill>
        <p:spPr bwMode="auto">
          <a:xfrm>
            <a:off x="6934200" y="3849688"/>
            <a:ext cx="2143125" cy="838200"/>
          </a:xfrm>
          <a:prstGeom prst="rect">
            <a:avLst/>
          </a:prstGeom>
          <a:noFill/>
          <a:ln w="9525" algn="ctr">
            <a:noFill/>
            <a:miter lim="800000"/>
            <a:headEnd/>
            <a:tailEnd/>
          </a:ln>
        </p:spPr>
      </p:pic>
      <p:grpSp>
        <p:nvGrpSpPr>
          <p:cNvPr id="2" name="Group 14"/>
          <p:cNvGrpSpPr>
            <a:grpSpLocks/>
          </p:cNvGrpSpPr>
          <p:nvPr/>
        </p:nvGrpSpPr>
        <p:grpSpPr bwMode="auto">
          <a:xfrm>
            <a:off x="6586538" y="4781550"/>
            <a:ext cx="2481262" cy="781050"/>
            <a:chOff x="5443554" y="4781490"/>
            <a:chExt cx="2481246" cy="781110"/>
          </a:xfrm>
        </p:grpSpPr>
        <p:sp>
          <p:nvSpPr>
            <p:cNvPr id="97302" name="Rectangle 9"/>
            <p:cNvSpPr>
              <a:spLocks noChangeArrowheads="1"/>
            </p:cNvSpPr>
            <p:nvPr/>
          </p:nvSpPr>
          <p:spPr bwMode="auto">
            <a:xfrm>
              <a:off x="5443554" y="4781490"/>
              <a:ext cx="2481246" cy="369332"/>
            </a:xfrm>
            <a:prstGeom prst="rect">
              <a:avLst/>
            </a:prstGeom>
            <a:solidFill>
              <a:srgbClr val="FFFFFF"/>
            </a:solidFill>
            <a:ln w="9525">
              <a:noFill/>
              <a:miter lim="800000"/>
              <a:headEnd/>
              <a:tailEnd/>
            </a:ln>
          </p:spPr>
          <p:txBody>
            <a:bodyPr>
              <a:spAutoFit/>
            </a:bodyPr>
            <a:lstStyle/>
            <a:p>
              <a:r>
                <a:rPr lang="el-GR" sz="1800">
                  <a:solidFill>
                    <a:srgbClr val="C00000"/>
                  </a:solidFill>
                </a:rPr>
                <a:t>σ =</a:t>
              </a:r>
              <a:r>
                <a:rPr lang="en-GB" sz="1800">
                  <a:solidFill>
                    <a:srgbClr val="C00000"/>
                  </a:solidFill>
                </a:rPr>
                <a:t> 1.46</a:t>
              </a:r>
              <a:r>
                <a:rPr lang="en-GB" sz="1800">
                  <a:solidFill>
                    <a:srgbClr val="C00000"/>
                  </a:solidFill>
                  <a:latin typeface="Arial" pitchFamily="34" charset="0"/>
                  <a:cs typeface="Arial" pitchFamily="34" charset="0"/>
                </a:rPr>
                <a:t>·</a:t>
              </a:r>
              <a:r>
                <a:rPr lang="en-GB" sz="1800">
                  <a:solidFill>
                    <a:srgbClr val="C00000"/>
                  </a:solidFill>
                </a:rPr>
                <a:t>10</a:t>
              </a:r>
              <a:r>
                <a:rPr lang="en-GB" sz="1800" baseline="30000">
                  <a:solidFill>
                    <a:srgbClr val="C00000"/>
                  </a:solidFill>
                </a:rPr>
                <a:t>-47</a:t>
              </a:r>
              <a:r>
                <a:rPr lang="en-GB" sz="1800">
                  <a:solidFill>
                    <a:srgbClr val="C00000"/>
                  </a:solidFill>
                </a:rPr>
                <a:t> cm</a:t>
              </a:r>
              <a:r>
                <a:rPr lang="en-GB" sz="1800" baseline="30000">
                  <a:solidFill>
                    <a:srgbClr val="C00000"/>
                  </a:solidFill>
                </a:rPr>
                <a:t>2</a:t>
              </a:r>
            </a:p>
          </p:txBody>
        </p:sp>
        <p:sp>
          <p:nvSpPr>
            <p:cNvPr id="11" name="Rectangle 10"/>
            <p:cNvSpPr/>
            <p:nvPr/>
          </p:nvSpPr>
          <p:spPr>
            <a:xfrm>
              <a:off x="5454666" y="5162519"/>
              <a:ext cx="2470134" cy="400081"/>
            </a:xfrm>
            <a:prstGeom prst="rect">
              <a:avLst/>
            </a:prstGeom>
            <a:solidFill>
              <a:srgbClr val="FFFFFF"/>
            </a:solidFill>
          </p:spPr>
          <p:txBody>
            <a:bodyPr wrap="none">
              <a:spAutoFit/>
            </a:bodyPr>
            <a:lstStyle/>
            <a:p>
              <a:pPr>
                <a:defRPr/>
              </a:pPr>
              <a:r>
                <a:rPr lang="en-GB" sz="800" b="0" dirty="0"/>
                <a:t> </a:t>
              </a:r>
              <a:r>
                <a:rPr lang="en-GB" b="0" dirty="0"/>
                <a:t>for </a:t>
              </a:r>
              <a:r>
                <a:rPr lang="en-GB" b="0" dirty="0" err="1"/>
                <a:t>g</a:t>
              </a:r>
              <a:r>
                <a:rPr lang="en-GB" b="0" baseline="-25000" dirty="0" err="1"/>
                <a:t>a</a:t>
              </a:r>
              <a:r>
                <a:rPr lang="el-GR" sz="2400" b="0" baseline="-25000" dirty="0" err="1">
                  <a:latin typeface="+mn-lt"/>
                </a:rPr>
                <a:t>γγ</a:t>
              </a:r>
              <a:r>
                <a:rPr lang="en-GB" sz="2400" b="0" baseline="-25000" dirty="0">
                  <a:latin typeface="+mn-lt"/>
                </a:rPr>
                <a:t> </a:t>
              </a:r>
              <a:r>
                <a:rPr lang="en-GB" b="0" dirty="0"/>
                <a:t>=10</a:t>
              </a:r>
              <a:r>
                <a:rPr lang="en-GB" b="0" baseline="30000" dirty="0"/>
                <a:t>-10</a:t>
              </a:r>
              <a:r>
                <a:rPr lang="en-GB" b="0" dirty="0"/>
                <a:t>GeV</a:t>
              </a:r>
              <a:r>
                <a:rPr lang="en-GB" b="0" baseline="30000" dirty="0"/>
                <a:t>-1</a:t>
              </a:r>
            </a:p>
          </p:txBody>
        </p:sp>
      </p:grpSp>
      <p:sp>
        <p:nvSpPr>
          <p:cNvPr id="97285" name="TextBox 11"/>
          <p:cNvSpPr txBox="1">
            <a:spLocks noChangeArrowheads="1"/>
          </p:cNvSpPr>
          <p:nvPr/>
        </p:nvSpPr>
        <p:spPr bwMode="auto">
          <a:xfrm>
            <a:off x="7308850" y="5757863"/>
            <a:ext cx="1262063" cy="523875"/>
          </a:xfrm>
          <a:prstGeom prst="rect">
            <a:avLst/>
          </a:prstGeom>
          <a:noFill/>
          <a:ln w="9525">
            <a:noFill/>
            <a:miter lim="800000"/>
            <a:headEnd/>
            <a:tailEnd/>
          </a:ln>
        </p:spPr>
        <p:txBody>
          <a:bodyPr wrap="none">
            <a:spAutoFit/>
          </a:bodyPr>
          <a:lstStyle/>
          <a:p>
            <a:r>
              <a:rPr lang="en-GB" sz="2800">
                <a:solidFill>
                  <a:srgbClr val="C00000"/>
                </a:solidFill>
              </a:rPr>
              <a:t>mfp=?</a:t>
            </a:r>
          </a:p>
        </p:txBody>
      </p:sp>
      <p:grpSp>
        <p:nvGrpSpPr>
          <p:cNvPr id="3" name="Group 13"/>
          <p:cNvGrpSpPr>
            <a:grpSpLocks/>
          </p:cNvGrpSpPr>
          <p:nvPr/>
        </p:nvGrpSpPr>
        <p:grpSpPr bwMode="auto">
          <a:xfrm>
            <a:off x="76200" y="3886200"/>
            <a:ext cx="6697663" cy="801688"/>
            <a:chOff x="0" y="3886200"/>
            <a:chExt cx="6697263" cy="802451"/>
          </a:xfrm>
        </p:grpSpPr>
        <p:pic>
          <p:nvPicPr>
            <p:cNvPr id="97300" name="Picture 7"/>
            <p:cNvPicPr>
              <a:picLocks noChangeAspect="1" noChangeArrowheads="1"/>
            </p:cNvPicPr>
            <p:nvPr/>
          </p:nvPicPr>
          <p:blipFill>
            <a:blip r:embed="rId4" cstate="print"/>
            <a:srcRect/>
            <a:stretch>
              <a:fillRect/>
            </a:stretch>
          </p:blipFill>
          <p:spPr bwMode="auto">
            <a:xfrm>
              <a:off x="0" y="3902839"/>
              <a:ext cx="3236480" cy="785812"/>
            </a:xfrm>
            <a:prstGeom prst="rect">
              <a:avLst/>
            </a:prstGeom>
            <a:noFill/>
            <a:ln w="9525" algn="ctr">
              <a:noFill/>
              <a:miter lim="800000"/>
              <a:headEnd/>
              <a:tailEnd/>
            </a:ln>
          </p:spPr>
        </p:pic>
        <p:pic>
          <p:nvPicPr>
            <p:cNvPr id="97301" name="Picture 8"/>
            <p:cNvPicPr>
              <a:picLocks noChangeAspect="1" noChangeArrowheads="1"/>
            </p:cNvPicPr>
            <p:nvPr/>
          </p:nvPicPr>
          <p:blipFill>
            <a:blip r:embed="rId5" cstate="print"/>
            <a:srcRect/>
            <a:stretch>
              <a:fillRect/>
            </a:stretch>
          </p:blipFill>
          <p:spPr bwMode="auto">
            <a:xfrm>
              <a:off x="3200400" y="3886200"/>
              <a:ext cx="3496863" cy="785812"/>
            </a:xfrm>
            <a:prstGeom prst="rect">
              <a:avLst/>
            </a:prstGeom>
            <a:noFill/>
            <a:ln w="9525" algn="ctr">
              <a:noFill/>
              <a:miter lim="800000"/>
              <a:headEnd/>
              <a:tailEnd/>
            </a:ln>
          </p:spPr>
        </p:pic>
      </p:grpSp>
      <p:sp>
        <p:nvSpPr>
          <p:cNvPr id="97287" name="Rectangle 15"/>
          <p:cNvSpPr>
            <a:spLocks noChangeArrowheads="1"/>
          </p:cNvSpPr>
          <p:nvPr/>
        </p:nvSpPr>
        <p:spPr bwMode="auto">
          <a:xfrm>
            <a:off x="0" y="6477000"/>
            <a:ext cx="9144000" cy="369888"/>
          </a:xfrm>
          <a:prstGeom prst="rect">
            <a:avLst/>
          </a:prstGeom>
          <a:noFill/>
          <a:ln w="9525">
            <a:noFill/>
            <a:miter lim="800000"/>
            <a:headEnd/>
            <a:tailEnd/>
          </a:ln>
        </p:spPr>
        <p:txBody>
          <a:bodyPr>
            <a:spAutoFit/>
          </a:bodyPr>
          <a:lstStyle/>
          <a:p>
            <a:r>
              <a:rPr lang="en-GB" sz="1600" b="0"/>
              <a:t>See R.J. Creswick et al., Phys. Lett.B427 (</a:t>
            </a:r>
            <a:r>
              <a:rPr lang="en-GB" sz="1600" b="0">
                <a:solidFill>
                  <a:srgbClr val="C00000"/>
                </a:solidFill>
              </a:rPr>
              <a:t>1998</a:t>
            </a:r>
            <a:r>
              <a:rPr lang="en-GB" sz="1600" b="0"/>
              <a:t>) 235 &gt;&gt; </a:t>
            </a:r>
            <a:r>
              <a:rPr lang="en-GB" sz="1600">
                <a:solidFill>
                  <a:srgbClr val="C00000"/>
                </a:solidFill>
              </a:rPr>
              <a:t>theory</a:t>
            </a:r>
            <a:r>
              <a:rPr lang="en-GB" sz="1600" b="0"/>
              <a:t>!</a:t>
            </a:r>
            <a:r>
              <a:rPr lang="en-GB" sz="1200">
                <a:hlinkClick r:id="rId6"/>
              </a:rPr>
              <a:t>doi:10.1016/S0370-2693(98)00183-X</a:t>
            </a:r>
            <a:r>
              <a:rPr lang="en-GB" sz="1200"/>
              <a:t> </a:t>
            </a:r>
            <a:r>
              <a:rPr lang="en-GB" sz="1800"/>
              <a:t> </a:t>
            </a:r>
            <a:endParaRPr lang="en-GB" sz="1800" b="0"/>
          </a:p>
        </p:txBody>
      </p:sp>
      <p:sp>
        <p:nvSpPr>
          <p:cNvPr id="97288" name="TextBox 13"/>
          <p:cNvSpPr txBox="1">
            <a:spLocks noChangeArrowheads="1"/>
          </p:cNvSpPr>
          <p:nvPr/>
        </p:nvSpPr>
        <p:spPr bwMode="auto">
          <a:xfrm flipH="1">
            <a:off x="304800" y="5334000"/>
            <a:ext cx="5181600" cy="400050"/>
          </a:xfrm>
          <a:prstGeom prst="rect">
            <a:avLst/>
          </a:prstGeom>
          <a:solidFill>
            <a:srgbClr val="FFFFFF"/>
          </a:solidFill>
          <a:ln w="9525">
            <a:solidFill>
              <a:srgbClr val="C00000"/>
            </a:solidFill>
            <a:miter lim="800000"/>
            <a:headEnd/>
            <a:tailEnd/>
          </a:ln>
        </p:spPr>
        <p:txBody>
          <a:bodyPr>
            <a:spAutoFit/>
          </a:bodyPr>
          <a:lstStyle/>
          <a:p>
            <a:r>
              <a:rPr lang="en-GB">
                <a:solidFill>
                  <a:srgbClr val="C00000"/>
                </a:solidFill>
              </a:rPr>
              <a:t>RE-evaluation of underground DM data</a:t>
            </a:r>
            <a:r>
              <a:rPr lang="en-GB"/>
              <a:t>!</a:t>
            </a:r>
          </a:p>
        </p:txBody>
      </p:sp>
      <p:sp>
        <p:nvSpPr>
          <p:cNvPr id="22" name="TextBox 21"/>
          <p:cNvSpPr txBox="1"/>
          <p:nvPr/>
        </p:nvSpPr>
        <p:spPr>
          <a:xfrm>
            <a:off x="6438900" y="1828800"/>
            <a:ext cx="723900" cy="369888"/>
          </a:xfrm>
          <a:prstGeom prst="rect">
            <a:avLst/>
          </a:prstGeom>
          <a:noFill/>
        </p:spPr>
        <p:txBody>
          <a:bodyPr wrap="none">
            <a:spAutoFit/>
          </a:bodyPr>
          <a:lstStyle/>
          <a:p>
            <a:pPr>
              <a:defRPr/>
            </a:pPr>
            <a:r>
              <a:rPr lang="en-GB" sz="1800" i="1" dirty="0">
                <a:latin typeface="+mn-lt"/>
              </a:rPr>
              <a:t>axion</a:t>
            </a:r>
          </a:p>
        </p:txBody>
      </p:sp>
      <p:grpSp>
        <p:nvGrpSpPr>
          <p:cNvPr id="4" name="Group 23"/>
          <p:cNvGrpSpPr>
            <a:grpSpLocks/>
          </p:cNvGrpSpPr>
          <p:nvPr/>
        </p:nvGrpSpPr>
        <p:grpSpPr bwMode="auto">
          <a:xfrm>
            <a:off x="4724400" y="1906588"/>
            <a:ext cx="4343400" cy="1827212"/>
            <a:chOff x="4724400" y="1906688"/>
            <a:chExt cx="4343400" cy="1827112"/>
          </a:xfrm>
        </p:grpSpPr>
        <p:grpSp>
          <p:nvGrpSpPr>
            <p:cNvPr id="5" name="Group 20"/>
            <p:cNvGrpSpPr>
              <a:grpSpLocks/>
            </p:cNvGrpSpPr>
            <p:nvPr/>
          </p:nvGrpSpPr>
          <p:grpSpPr bwMode="auto">
            <a:xfrm>
              <a:off x="4724400" y="1906688"/>
              <a:ext cx="4343400" cy="1827112"/>
              <a:chOff x="4648200" y="1906688"/>
              <a:chExt cx="4343400" cy="1827112"/>
            </a:xfrm>
          </p:grpSpPr>
          <p:grpSp>
            <p:nvGrpSpPr>
              <p:cNvPr id="6" name="Group 18"/>
              <p:cNvGrpSpPr>
                <a:grpSpLocks/>
              </p:cNvGrpSpPr>
              <p:nvPr/>
            </p:nvGrpSpPr>
            <p:grpSpPr bwMode="auto">
              <a:xfrm>
                <a:off x="4648200" y="1906688"/>
                <a:ext cx="4343400" cy="1827112"/>
                <a:chOff x="4648200" y="1906688"/>
                <a:chExt cx="4343400" cy="1827112"/>
              </a:xfrm>
            </p:grpSpPr>
            <p:grpSp>
              <p:nvGrpSpPr>
                <p:cNvPr id="7" name="Group 16"/>
                <p:cNvGrpSpPr>
                  <a:grpSpLocks/>
                </p:cNvGrpSpPr>
                <p:nvPr/>
              </p:nvGrpSpPr>
              <p:grpSpPr bwMode="auto">
                <a:xfrm>
                  <a:off x="4724400" y="1906688"/>
                  <a:ext cx="4267200" cy="1827112"/>
                  <a:chOff x="4724400" y="1906688"/>
                  <a:chExt cx="4267200" cy="1827112"/>
                </a:xfrm>
              </p:grpSpPr>
              <p:pic>
                <p:nvPicPr>
                  <p:cNvPr id="97298" name="Picture 6"/>
                  <p:cNvPicPr>
                    <a:picLocks noChangeAspect="1" noChangeArrowheads="1"/>
                  </p:cNvPicPr>
                  <p:nvPr/>
                </p:nvPicPr>
                <p:blipFill>
                  <a:blip r:embed="rId7" cstate="print"/>
                  <a:srcRect/>
                  <a:stretch>
                    <a:fillRect/>
                  </a:stretch>
                </p:blipFill>
                <p:spPr bwMode="auto">
                  <a:xfrm>
                    <a:off x="6015037" y="1906688"/>
                    <a:ext cx="2976563" cy="1827112"/>
                  </a:xfrm>
                  <a:prstGeom prst="rect">
                    <a:avLst/>
                  </a:prstGeom>
                  <a:noFill/>
                  <a:ln w="9525" algn="ctr">
                    <a:solidFill>
                      <a:srgbClr val="FFFFFF"/>
                    </a:solidFill>
                    <a:miter lim="800000"/>
                    <a:headEnd/>
                    <a:tailEnd/>
                  </a:ln>
                </p:spPr>
              </p:pic>
              <p:pic>
                <p:nvPicPr>
                  <p:cNvPr id="97299" name="Picture 1"/>
                  <p:cNvPicPr>
                    <a:picLocks noChangeAspect="1" noChangeArrowheads="1"/>
                  </p:cNvPicPr>
                  <p:nvPr/>
                </p:nvPicPr>
                <p:blipFill>
                  <a:blip r:embed="rId8" cstate="print"/>
                  <a:srcRect/>
                  <a:stretch>
                    <a:fillRect/>
                  </a:stretch>
                </p:blipFill>
                <p:spPr bwMode="auto">
                  <a:xfrm>
                    <a:off x="4724400" y="1965434"/>
                    <a:ext cx="1600200" cy="1158766"/>
                  </a:xfrm>
                  <a:prstGeom prst="rect">
                    <a:avLst/>
                  </a:prstGeom>
                  <a:noFill/>
                  <a:ln w="9525" algn="ctr">
                    <a:solidFill>
                      <a:srgbClr val="FFFFFF"/>
                    </a:solidFill>
                    <a:miter lim="800000"/>
                    <a:headEnd/>
                    <a:tailEnd/>
                  </a:ln>
                </p:spPr>
              </p:pic>
            </p:grpSp>
            <p:sp>
              <p:nvSpPr>
                <p:cNvPr id="18" name="TextBox 17"/>
                <p:cNvSpPr txBox="1"/>
                <p:nvPr/>
              </p:nvSpPr>
              <p:spPr>
                <a:xfrm>
                  <a:off x="4648200" y="1981296"/>
                  <a:ext cx="363538" cy="523846"/>
                </a:xfrm>
                <a:prstGeom prst="rect">
                  <a:avLst/>
                </a:prstGeom>
                <a:noFill/>
              </p:spPr>
              <p:txBody>
                <a:bodyPr wrap="none">
                  <a:spAutoFit/>
                </a:bodyPr>
                <a:lstStyle/>
                <a:p>
                  <a:pPr>
                    <a:defRPr/>
                  </a:pPr>
                  <a:r>
                    <a:rPr lang="en-GB" sz="2800" i="1" dirty="0">
                      <a:latin typeface="+mn-lt"/>
                    </a:rPr>
                    <a:t>a</a:t>
                  </a:r>
                </a:p>
              </p:txBody>
            </p:sp>
          </p:grpSp>
          <p:sp>
            <p:nvSpPr>
              <p:cNvPr id="20" name="TextBox 19"/>
              <p:cNvSpPr txBox="1"/>
              <p:nvPr/>
            </p:nvSpPr>
            <p:spPr>
              <a:xfrm>
                <a:off x="6015038" y="1981296"/>
                <a:ext cx="352425" cy="523846"/>
              </a:xfrm>
              <a:prstGeom prst="rect">
                <a:avLst/>
              </a:prstGeom>
              <a:noFill/>
            </p:spPr>
            <p:txBody>
              <a:bodyPr wrap="none">
                <a:spAutoFit/>
              </a:bodyPr>
              <a:lstStyle/>
              <a:p>
                <a:pPr>
                  <a:defRPr/>
                </a:pPr>
                <a:r>
                  <a:rPr lang="el-GR" sz="2800" dirty="0">
                    <a:solidFill>
                      <a:srgbClr val="CC0000"/>
                    </a:solidFill>
                    <a:latin typeface="+mn-lt"/>
                  </a:rPr>
                  <a:t>γ</a:t>
                </a:r>
                <a:endParaRPr lang="en-GB" sz="2800" dirty="0">
                  <a:solidFill>
                    <a:srgbClr val="CC0000"/>
                  </a:solidFill>
                  <a:latin typeface="+mn-lt"/>
                </a:endParaRPr>
              </a:p>
            </p:txBody>
          </p:sp>
        </p:grpSp>
        <p:sp>
          <p:nvSpPr>
            <p:cNvPr id="97293" name="TextBox 22"/>
            <p:cNvSpPr txBox="1">
              <a:spLocks noChangeArrowheads="1"/>
            </p:cNvSpPr>
            <p:nvPr/>
          </p:nvSpPr>
          <p:spPr bwMode="auto">
            <a:xfrm>
              <a:off x="5181600" y="3028890"/>
              <a:ext cx="1039067" cy="400110"/>
            </a:xfrm>
            <a:prstGeom prst="rect">
              <a:avLst/>
            </a:prstGeom>
            <a:noFill/>
            <a:ln w="9525">
              <a:noFill/>
              <a:miter lim="800000"/>
              <a:headEnd/>
              <a:tailEnd/>
            </a:ln>
          </p:spPr>
          <p:txBody>
            <a:bodyPr wrap="none">
              <a:spAutoFit/>
            </a:bodyPr>
            <a:lstStyle/>
            <a:p>
              <a:r>
                <a:rPr lang="en-GB">
                  <a:solidFill>
                    <a:srgbClr val="0000CC"/>
                  </a:solidFill>
                </a:rPr>
                <a:t>crystal</a:t>
              </a:r>
            </a:p>
          </p:txBody>
        </p:sp>
      </p:grpSp>
      <p:sp>
        <p:nvSpPr>
          <p:cNvPr id="97291" name="TextBox 4"/>
          <p:cNvSpPr txBox="1">
            <a:spLocks noChangeArrowheads="1"/>
          </p:cNvSpPr>
          <p:nvPr/>
        </p:nvSpPr>
        <p:spPr bwMode="auto">
          <a:xfrm>
            <a:off x="74613" y="71438"/>
            <a:ext cx="3455987" cy="461962"/>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sym typeface="Wingdings" pitchFamily="2" charset="2"/>
              </a:rPr>
              <a:t>Axion helioscope:  </a:t>
            </a:r>
            <a:r>
              <a:rPr lang="en-GB" sz="2400" i="1">
                <a:solidFill>
                  <a:srgbClr val="0000CC"/>
                </a:solidFill>
                <a:latin typeface="Calibri" pitchFamily="34" charset="0"/>
                <a:sym typeface="Wingdings" pitchFamily="2" charset="2"/>
              </a:rPr>
              <a:t>a</a:t>
            </a:r>
            <a:r>
              <a:rPr lang="en-GB" sz="2400">
                <a:solidFill>
                  <a:srgbClr val="0000CC"/>
                </a:solidFill>
                <a:latin typeface="Calibri" pitchFamily="34" charset="0"/>
                <a:sym typeface="Wingdings" pitchFamily="2" charset="2"/>
              </a:rPr>
              <a:t>Bragg</a:t>
            </a:r>
            <a:endParaRPr lang="en-GB" sz="2400">
              <a:solidFill>
                <a:srgbClr val="0000CC"/>
              </a:solidFill>
              <a:latin typeface="Calibri"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1026"/>
          <p:cNvSpPr>
            <a:spLocks noChangeArrowheads="1"/>
          </p:cNvSpPr>
          <p:nvPr/>
        </p:nvSpPr>
        <p:spPr bwMode="auto">
          <a:xfrm>
            <a:off x="76200" y="0"/>
            <a:ext cx="3744913" cy="461963"/>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Crystal and Bragg Scattering</a:t>
            </a:r>
            <a:endParaRPr lang="en-US" sz="2800" dirty="0">
              <a:solidFill>
                <a:srgbClr val="0000CC"/>
              </a:solidFill>
              <a:effectLst>
                <a:outerShdw blurRad="38100" dist="38100" dir="2700000" algn="tl">
                  <a:srgbClr val="C0C0C0"/>
                </a:outerShdw>
              </a:effectLst>
              <a:latin typeface="Calibri" pitchFamily="34" charset="0"/>
            </a:endParaRPr>
          </a:p>
        </p:txBody>
      </p:sp>
      <p:sp>
        <p:nvSpPr>
          <p:cNvPr id="98307" name="Rectangle 1031"/>
          <p:cNvSpPr>
            <a:spLocks noChangeArrowheads="1"/>
          </p:cNvSpPr>
          <p:nvPr/>
        </p:nvSpPr>
        <p:spPr bwMode="auto">
          <a:xfrm>
            <a:off x="228600" y="663575"/>
            <a:ext cx="4964113" cy="396875"/>
          </a:xfrm>
          <a:prstGeom prst="rect">
            <a:avLst/>
          </a:prstGeom>
          <a:noFill/>
          <a:ln w="9525">
            <a:noFill/>
            <a:miter lim="800000"/>
            <a:headEnd/>
            <a:tailEnd/>
          </a:ln>
        </p:spPr>
        <p:txBody>
          <a:bodyPr wrap="none">
            <a:spAutoFit/>
          </a:bodyPr>
          <a:lstStyle/>
          <a:p>
            <a:r>
              <a:rPr lang="en-US" u="sng"/>
              <a:t>Coherent scattering of an axion in a crystal</a:t>
            </a:r>
          </a:p>
        </p:txBody>
      </p:sp>
      <p:sp>
        <p:nvSpPr>
          <p:cNvPr id="98308" name="Rectangle 1032"/>
          <p:cNvSpPr>
            <a:spLocks noChangeArrowheads="1"/>
          </p:cNvSpPr>
          <p:nvPr/>
        </p:nvSpPr>
        <p:spPr bwMode="auto">
          <a:xfrm>
            <a:off x="285750" y="3254375"/>
            <a:ext cx="1949450" cy="396875"/>
          </a:xfrm>
          <a:prstGeom prst="rect">
            <a:avLst/>
          </a:prstGeom>
          <a:noFill/>
          <a:ln w="9525">
            <a:noFill/>
            <a:miter lim="800000"/>
            <a:headEnd/>
            <a:tailEnd/>
          </a:ln>
        </p:spPr>
        <p:txBody>
          <a:bodyPr wrap="none">
            <a:spAutoFit/>
          </a:bodyPr>
          <a:lstStyle/>
          <a:p>
            <a:r>
              <a:rPr lang="en-US" u="sng"/>
              <a:t>Bragg condition</a:t>
            </a:r>
          </a:p>
        </p:txBody>
      </p:sp>
      <p:pic>
        <p:nvPicPr>
          <p:cNvPr id="98309" name="Picture 1025"/>
          <p:cNvPicPr>
            <a:picLocks noChangeAspect="1" noChangeArrowheads="1"/>
          </p:cNvPicPr>
          <p:nvPr/>
        </p:nvPicPr>
        <p:blipFill>
          <a:blip r:embed="rId3" cstate="print"/>
          <a:srcRect/>
          <a:stretch>
            <a:fillRect/>
          </a:stretch>
        </p:blipFill>
        <p:spPr bwMode="auto">
          <a:xfrm>
            <a:off x="250825" y="3860800"/>
            <a:ext cx="8448675" cy="2619375"/>
          </a:xfrm>
          <a:prstGeom prst="rect">
            <a:avLst/>
          </a:prstGeom>
          <a:noFill/>
          <a:ln w="9525">
            <a:noFill/>
            <a:miter lim="800000"/>
            <a:headEnd/>
            <a:tailEnd/>
          </a:ln>
        </p:spPr>
      </p:pic>
      <p:pic>
        <p:nvPicPr>
          <p:cNvPr id="98310" name="Picture 1026"/>
          <p:cNvPicPr>
            <a:picLocks noChangeAspect="1" noChangeArrowheads="1"/>
          </p:cNvPicPr>
          <p:nvPr/>
        </p:nvPicPr>
        <p:blipFill>
          <a:blip r:embed="rId4" cstate="print"/>
          <a:srcRect/>
          <a:stretch>
            <a:fillRect/>
          </a:stretch>
        </p:blipFill>
        <p:spPr bwMode="auto">
          <a:xfrm>
            <a:off x="539750" y="1196975"/>
            <a:ext cx="7934325" cy="2076450"/>
          </a:xfrm>
          <a:prstGeom prst="rect">
            <a:avLst/>
          </a:prstGeom>
          <a:noFill/>
          <a:ln w="9525">
            <a:noFill/>
            <a:miter lim="800000"/>
            <a:headEnd/>
            <a:tailEnd/>
          </a:ln>
        </p:spPr>
      </p:pic>
      <p:sp>
        <p:nvSpPr>
          <p:cNvPr id="98311"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9144000" cy="6384925"/>
          </a:xfrm>
          <a:prstGeom prst="rect">
            <a:avLst/>
          </a:prstGeom>
          <a:noFill/>
          <a:ln w="9525" algn="ctr">
            <a:noFill/>
            <a:miter lim="800000"/>
            <a:headEnd/>
            <a:tailEnd/>
          </a:ln>
        </p:spPr>
      </p:pic>
      <p:sp>
        <p:nvSpPr>
          <p:cNvPr id="99331" name="Rectangle 4"/>
          <p:cNvSpPr>
            <a:spLocks noChangeArrowheads="1"/>
          </p:cNvSpPr>
          <p:nvPr/>
        </p:nvSpPr>
        <p:spPr bwMode="auto">
          <a:xfrm>
            <a:off x="2286000" y="6581775"/>
            <a:ext cx="6858000" cy="276225"/>
          </a:xfrm>
          <a:prstGeom prst="rect">
            <a:avLst/>
          </a:prstGeom>
          <a:noFill/>
          <a:ln w="9525">
            <a:noFill/>
            <a:miter lim="800000"/>
            <a:headEnd/>
            <a:tailEnd/>
          </a:ln>
        </p:spPr>
        <p:txBody>
          <a:bodyPr>
            <a:spAutoFit/>
          </a:bodyPr>
          <a:lstStyle/>
          <a:p>
            <a:r>
              <a:rPr lang="en-GB" sz="1200">
                <a:hlinkClick r:id="rId3"/>
              </a:rPr>
              <a:t>http://www.mpi-hd.mpg.de/gerda/lngs08/lngs08_slides/wednes/LNGS08axionsearch.pdf</a:t>
            </a:r>
            <a:r>
              <a:rPr lang="en-GB" sz="1200"/>
              <a:t> </a:t>
            </a:r>
          </a:p>
        </p:txBody>
      </p:sp>
      <p:sp>
        <p:nvSpPr>
          <p:cNvPr id="99332" name="TextBox 5"/>
          <p:cNvSpPr txBox="1">
            <a:spLocks noChangeArrowheads="1"/>
          </p:cNvSpPr>
          <p:nvPr/>
        </p:nvSpPr>
        <p:spPr bwMode="auto">
          <a:xfrm>
            <a:off x="2260600" y="76200"/>
            <a:ext cx="3506788" cy="461963"/>
          </a:xfrm>
          <a:prstGeom prst="rect">
            <a:avLst/>
          </a:prstGeom>
          <a:solidFill>
            <a:srgbClr val="FFFF00"/>
          </a:solidFill>
          <a:ln w="9525">
            <a:noFill/>
            <a:miter lim="800000"/>
            <a:headEnd/>
            <a:tailEnd/>
          </a:ln>
        </p:spPr>
        <p:txBody>
          <a:bodyPr wrap="none">
            <a:spAutoFit/>
          </a:bodyPr>
          <a:lstStyle/>
          <a:p>
            <a:r>
              <a:rPr lang="en-GB" sz="2400">
                <a:solidFill>
                  <a:srgbClr val="0000CC"/>
                </a:solidFill>
                <a:latin typeface="Calibri" pitchFamily="34" charset="0"/>
              </a:rPr>
              <a:t>Expected conversion rates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4294967295"/>
          </p:nvPr>
        </p:nvSpPr>
        <p:spPr bwMode="auto">
          <a:xfrm>
            <a:off x="3429000" y="6553200"/>
            <a:ext cx="5715000" cy="228600"/>
          </a:xfrm>
          <a:prstGeom prst="rect">
            <a:avLst/>
          </a:prstGeom>
          <a:noFill/>
          <a:ln>
            <a:miter lim="800000"/>
            <a:headEnd/>
            <a:tailEnd/>
          </a:ln>
        </p:spPr>
        <p:txBody>
          <a:bodyPr/>
          <a:lstStyle/>
          <a:p>
            <a:r>
              <a:rPr lang="en-US" sz="1600" b="0"/>
              <a:t>Particle Physics Seminar, CERN, Jonghee Yoo (Fermilab)</a:t>
            </a:r>
            <a:endParaRPr lang="en-US" sz="1600" b="0">
              <a:latin typeface="Arial" pitchFamily="34" charset="0"/>
            </a:endParaRPr>
          </a:p>
        </p:txBody>
      </p:sp>
      <p:sp>
        <p:nvSpPr>
          <p:cNvPr id="54275" name="Text Box 2"/>
          <p:cNvSpPr txBox="1">
            <a:spLocks noChangeArrowheads="1"/>
          </p:cNvSpPr>
          <p:nvPr/>
        </p:nvSpPr>
        <p:spPr bwMode="auto">
          <a:xfrm>
            <a:off x="76200" y="85725"/>
            <a:ext cx="6400800" cy="523875"/>
          </a:xfrm>
          <a:prstGeom prst="rect">
            <a:avLst/>
          </a:prstGeom>
          <a:solidFill>
            <a:srgbClr val="FFFF00"/>
          </a:solidFill>
          <a:ln w="9525">
            <a:noFill/>
            <a:miter lim="800000"/>
            <a:headEnd/>
            <a:tailEnd/>
          </a:ln>
        </p:spPr>
        <p:txBody>
          <a:bodyPr>
            <a:spAutoFit/>
          </a:bodyPr>
          <a:lstStyle/>
          <a:p>
            <a:pPr eaLnBrk="1" hangingPunct="1"/>
            <a:r>
              <a:rPr lang="it-IT" sz="2800">
                <a:solidFill>
                  <a:srgbClr val="0000FF"/>
                </a:solidFill>
                <a:latin typeface="Calibri" pitchFamily="34" charset="0"/>
              </a:rPr>
              <a:t>Astrophysics Observations of Dark Matter </a:t>
            </a:r>
          </a:p>
        </p:txBody>
      </p:sp>
      <p:sp>
        <p:nvSpPr>
          <p:cNvPr id="841731" name="Text Box 3"/>
          <p:cNvSpPr txBox="1">
            <a:spLocks noChangeArrowheads="1"/>
          </p:cNvSpPr>
          <p:nvPr/>
        </p:nvSpPr>
        <p:spPr bwMode="auto">
          <a:xfrm>
            <a:off x="838200" y="1035050"/>
            <a:ext cx="3124200" cy="336550"/>
          </a:xfrm>
          <a:prstGeom prst="rect">
            <a:avLst/>
          </a:prstGeom>
          <a:noFill/>
          <a:ln w="9525">
            <a:noFill/>
            <a:miter lim="800000"/>
            <a:headEnd/>
            <a:tailEnd/>
          </a:ln>
          <a:effectLst/>
        </p:spPr>
        <p:txBody>
          <a:bodyPr>
            <a:spAutoFit/>
          </a:bodyPr>
          <a:lstStyle/>
          <a:p>
            <a:pPr algn="just" eaLnBrk="1" hangingPunct="1">
              <a:defRPr/>
            </a:pPr>
            <a:r>
              <a:rPr lang="it-IT" sz="1600" dirty="0">
                <a:solidFill>
                  <a:srgbClr val="080799"/>
                </a:solidFill>
                <a:effectLst>
                  <a:outerShdw blurRad="38100" dist="38100" dir="2700000" algn="tl">
                    <a:srgbClr val="C0C0C0"/>
                  </a:outerShdw>
                </a:effectLst>
              </a:rPr>
              <a:t>Rotation Curves of Galaxies</a:t>
            </a:r>
            <a:endParaRPr lang="en-GB" sz="1600" dirty="0">
              <a:solidFill>
                <a:srgbClr val="080799"/>
              </a:solidFill>
              <a:effectLst>
                <a:outerShdw blurRad="38100" dist="38100" dir="2700000" algn="tl">
                  <a:srgbClr val="C0C0C0"/>
                </a:outerShdw>
              </a:effectLst>
            </a:endParaRPr>
          </a:p>
        </p:txBody>
      </p:sp>
      <p:sp>
        <p:nvSpPr>
          <p:cNvPr id="841733" name="Text Box 5"/>
          <p:cNvSpPr txBox="1">
            <a:spLocks noChangeArrowheads="1"/>
          </p:cNvSpPr>
          <p:nvPr/>
        </p:nvSpPr>
        <p:spPr bwMode="auto">
          <a:xfrm>
            <a:off x="3429000" y="3810000"/>
            <a:ext cx="2514600" cy="336550"/>
          </a:xfrm>
          <a:prstGeom prst="rect">
            <a:avLst/>
          </a:prstGeom>
          <a:noFill/>
          <a:ln w="9525">
            <a:noFill/>
            <a:miter lim="800000"/>
            <a:headEnd/>
            <a:tailEnd/>
          </a:ln>
          <a:effectLst/>
        </p:spPr>
        <p:txBody>
          <a:bodyPr>
            <a:spAutoFit/>
          </a:bodyPr>
          <a:lstStyle/>
          <a:p>
            <a:pPr algn="just" eaLnBrk="1" hangingPunct="1">
              <a:defRPr/>
            </a:pPr>
            <a:r>
              <a:rPr lang="it-IT" sz="1600" dirty="0">
                <a:solidFill>
                  <a:srgbClr val="080799"/>
                </a:solidFill>
                <a:effectLst>
                  <a:outerShdw blurRad="38100" dist="38100" dir="2700000" algn="tl">
                    <a:srgbClr val="C0C0C0"/>
                  </a:outerShdw>
                </a:effectLst>
              </a:rPr>
              <a:t>Large Scale Structure</a:t>
            </a:r>
          </a:p>
        </p:txBody>
      </p:sp>
      <p:sp>
        <p:nvSpPr>
          <p:cNvPr id="841734" name="Text Box 6"/>
          <p:cNvSpPr txBox="1">
            <a:spLocks noChangeArrowheads="1"/>
          </p:cNvSpPr>
          <p:nvPr/>
        </p:nvSpPr>
        <p:spPr bwMode="auto">
          <a:xfrm>
            <a:off x="152400" y="3778250"/>
            <a:ext cx="1905000" cy="336550"/>
          </a:xfrm>
          <a:prstGeom prst="rect">
            <a:avLst/>
          </a:prstGeom>
          <a:noFill/>
          <a:ln w="9525">
            <a:noFill/>
            <a:miter lim="800000"/>
            <a:headEnd/>
            <a:tailEnd/>
          </a:ln>
          <a:effectLst/>
        </p:spPr>
        <p:txBody>
          <a:bodyPr>
            <a:spAutoFit/>
          </a:bodyPr>
          <a:lstStyle/>
          <a:p>
            <a:pPr algn="just" eaLnBrk="1" hangingPunct="1">
              <a:defRPr/>
            </a:pPr>
            <a:r>
              <a:rPr lang="it-IT" sz="1600" dirty="0">
                <a:solidFill>
                  <a:srgbClr val="080799"/>
                </a:solidFill>
                <a:effectLst>
                  <a:outerShdw blurRad="38100" dist="38100" dir="2700000" algn="tl">
                    <a:srgbClr val="C0C0C0"/>
                  </a:outerShdw>
                </a:effectLst>
              </a:rPr>
              <a:t>Galaxy Cluster</a:t>
            </a:r>
            <a:endParaRPr lang="it-IT" sz="1600" dirty="0">
              <a:solidFill>
                <a:srgbClr val="080799"/>
              </a:solidFill>
              <a:effectLst>
                <a:outerShdw blurRad="38100" dist="38100" dir="2700000" algn="tl">
                  <a:srgbClr val="C0C0C0"/>
                </a:outerShdw>
              </a:effectLst>
              <a:latin typeface="Times New Roman" pitchFamily="18" charset="0"/>
            </a:endParaRPr>
          </a:p>
        </p:txBody>
      </p:sp>
      <p:sp>
        <p:nvSpPr>
          <p:cNvPr id="841735" name="Text Box 7"/>
          <p:cNvSpPr txBox="1">
            <a:spLocks noChangeArrowheads="1"/>
          </p:cNvSpPr>
          <p:nvPr/>
        </p:nvSpPr>
        <p:spPr bwMode="auto">
          <a:xfrm>
            <a:off x="6934200" y="3886200"/>
            <a:ext cx="1981200" cy="336550"/>
          </a:xfrm>
          <a:prstGeom prst="rect">
            <a:avLst/>
          </a:prstGeom>
          <a:noFill/>
          <a:ln w="9525">
            <a:noFill/>
            <a:miter lim="800000"/>
            <a:headEnd/>
            <a:tailEnd/>
          </a:ln>
          <a:effectLst/>
        </p:spPr>
        <p:txBody>
          <a:bodyPr>
            <a:spAutoFit/>
          </a:bodyPr>
          <a:lstStyle/>
          <a:p>
            <a:pPr algn="just" eaLnBrk="1" hangingPunct="1">
              <a:defRPr/>
            </a:pPr>
            <a:r>
              <a:rPr lang="it-IT" sz="1600" dirty="0">
                <a:solidFill>
                  <a:srgbClr val="080799"/>
                </a:solidFill>
                <a:effectLst>
                  <a:outerShdw blurRad="38100" dist="38100" dir="2700000" algn="tl">
                    <a:srgbClr val="C0C0C0"/>
                  </a:outerShdw>
                </a:effectLst>
              </a:rPr>
              <a:t>Bullet Cluster</a:t>
            </a:r>
          </a:p>
        </p:txBody>
      </p:sp>
      <p:pic>
        <p:nvPicPr>
          <p:cNvPr id="54280" name="Picture 8">
            <a:hlinkHover r:id="" action="ppaction://noaction" highlightClick="1"/>
          </p:cNvPr>
          <p:cNvPicPr>
            <a:picLocks noChangeAspect="1" noChangeArrowheads="1"/>
          </p:cNvPicPr>
          <p:nvPr/>
        </p:nvPicPr>
        <p:blipFill>
          <a:blip r:embed="rId3" cstate="print"/>
          <a:srcRect/>
          <a:stretch>
            <a:fillRect/>
          </a:stretch>
        </p:blipFill>
        <p:spPr bwMode="auto">
          <a:xfrm>
            <a:off x="898525" y="1398588"/>
            <a:ext cx="2987675" cy="2247900"/>
          </a:xfrm>
          <a:prstGeom prst="rect">
            <a:avLst/>
          </a:prstGeom>
          <a:noFill/>
          <a:ln w="28575">
            <a:solidFill>
              <a:srgbClr val="C00000"/>
            </a:solidFill>
            <a:miter lim="800000"/>
            <a:headEnd/>
            <a:tailEnd/>
          </a:ln>
        </p:spPr>
      </p:pic>
      <p:sp>
        <p:nvSpPr>
          <p:cNvPr id="841737" name="Text Box 9"/>
          <p:cNvSpPr txBox="1">
            <a:spLocks noChangeArrowheads="1"/>
          </p:cNvSpPr>
          <p:nvPr/>
        </p:nvSpPr>
        <p:spPr bwMode="auto">
          <a:xfrm>
            <a:off x="7010400" y="1066800"/>
            <a:ext cx="685800" cy="336550"/>
          </a:xfrm>
          <a:prstGeom prst="rect">
            <a:avLst/>
          </a:prstGeom>
          <a:noFill/>
          <a:ln w="9525">
            <a:noFill/>
            <a:miter lim="800000"/>
            <a:headEnd/>
            <a:tailEnd/>
          </a:ln>
          <a:effectLst/>
        </p:spPr>
        <p:txBody>
          <a:bodyPr>
            <a:spAutoFit/>
          </a:bodyPr>
          <a:lstStyle/>
          <a:p>
            <a:pPr algn="just" eaLnBrk="1" hangingPunct="1">
              <a:defRPr/>
            </a:pPr>
            <a:r>
              <a:rPr lang="it-IT" sz="1600" dirty="0">
                <a:solidFill>
                  <a:srgbClr val="080799"/>
                </a:solidFill>
                <a:effectLst>
                  <a:outerShdw blurRad="38100" dist="38100" dir="2700000" algn="tl">
                    <a:srgbClr val="C0C0C0"/>
                  </a:outerShdw>
                </a:effectLst>
              </a:rPr>
              <a:t>CMB</a:t>
            </a:r>
            <a:endParaRPr lang="en-GB" sz="1600" dirty="0">
              <a:solidFill>
                <a:srgbClr val="080799"/>
              </a:solidFill>
              <a:effectLst>
                <a:outerShdw blurRad="38100" dist="38100" dir="2700000" algn="tl">
                  <a:srgbClr val="C0C0C0"/>
                </a:outerShdw>
              </a:effectLst>
            </a:endParaRPr>
          </a:p>
        </p:txBody>
      </p:sp>
      <p:pic>
        <p:nvPicPr>
          <p:cNvPr id="54282" name="Picture 12" descr="dark_mass0024"/>
          <p:cNvPicPr>
            <a:picLocks noChangeAspect="1" noChangeArrowheads="1"/>
          </p:cNvPicPr>
          <p:nvPr/>
        </p:nvPicPr>
        <p:blipFill>
          <a:blip r:embed="rId4" cstate="print"/>
          <a:srcRect/>
          <a:stretch>
            <a:fillRect/>
          </a:stretch>
        </p:blipFill>
        <p:spPr bwMode="auto">
          <a:xfrm>
            <a:off x="76200" y="4062413"/>
            <a:ext cx="2971800" cy="2354262"/>
          </a:xfrm>
          <a:prstGeom prst="rect">
            <a:avLst/>
          </a:prstGeom>
          <a:noFill/>
          <a:ln w="9525">
            <a:noFill/>
            <a:miter lim="800000"/>
            <a:headEnd/>
            <a:tailEnd/>
          </a:ln>
        </p:spPr>
      </p:pic>
      <p:pic>
        <p:nvPicPr>
          <p:cNvPr id="54283" name="Picture 15" descr="largescalestr"/>
          <p:cNvPicPr>
            <a:picLocks noChangeAspect="1" noChangeArrowheads="1"/>
          </p:cNvPicPr>
          <p:nvPr/>
        </p:nvPicPr>
        <p:blipFill>
          <a:blip r:embed="rId5" cstate="print"/>
          <a:srcRect/>
          <a:stretch>
            <a:fillRect/>
          </a:stretch>
        </p:blipFill>
        <p:spPr bwMode="auto">
          <a:xfrm>
            <a:off x="3124200" y="4146550"/>
            <a:ext cx="2971800" cy="2254250"/>
          </a:xfrm>
          <a:prstGeom prst="rect">
            <a:avLst/>
          </a:prstGeom>
          <a:noFill/>
          <a:ln w="9525">
            <a:noFill/>
            <a:miter lim="800000"/>
            <a:headEnd/>
            <a:tailEnd/>
          </a:ln>
        </p:spPr>
      </p:pic>
      <p:pic>
        <p:nvPicPr>
          <p:cNvPr id="54284" name="Picture 17"/>
          <p:cNvPicPr>
            <a:picLocks noChangeAspect="1" noChangeArrowheads="1"/>
          </p:cNvPicPr>
          <p:nvPr/>
        </p:nvPicPr>
        <p:blipFill>
          <a:blip r:embed="rId6" cstate="print"/>
          <a:srcRect/>
          <a:stretch>
            <a:fillRect/>
          </a:stretch>
        </p:blipFill>
        <p:spPr bwMode="auto">
          <a:xfrm>
            <a:off x="4743450" y="1398588"/>
            <a:ext cx="3181350" cy="2259012"/>
          </a:xfrm>
          <a:prstGeom prst="rect">
            <a:avLst/>
          </a:prstGeom>
          <a:noFill/>
          <a:ln w="9525">
            <a:noFill/>
            <a:miter lim="800000"/>
            <a:headEnd/>
            <a:tailEnd/>
          </a:ln>
        </p:spPr>
      </p:pic>
      <p:pic>
        <p:nvPicPr>
          <p:cNvPr id="54285" name="Picture 18"/>
          <p:cNvPicPr>
            <a:picLocks noChangeAspect="1" noChangeArrowheads="1"/>
          </p:cNvPicPr>
          <p:nvPr/>
        </p:nvPicPr>
        <p:blipFill>
          <a:blip r:embed="rId7" cstate="print"/>
          <a:srcRect/>
          <a:stretch>
            <a:fillRect/>
          </a:stretch>
        </p:blipFill>
        <p:spPr bwMode="auto">
          <a:xfrm>
            <a:off x="6172200" y="4197350"/>
            <a:ext cx="3048000" cy="2203450"/>
          </a:xfrm>
          <a:prstGeom prst="rect">
            <a:avLst/>
          </a:prstGeom>
          <a:noFill/>
          <a:ln w="9525">
            <a:noFill/>
            <a:miter lim="800000"/>
            <a:headEnd/>
            <a:tailEnd/>
          </a:ln>
        </p:spPr>
      </p:pic>
      <p:sp>
        <p:nvSpPr>
          <p:cNvPr id="54286" name="Text Box 7"/>
          <p:cNvSpPr txBox="1">
            <a:spLocks noChangeArrowheads="1"/>
          </p:cNvSpPr>
          <p:nvPr/>
        </p:nvSpPr>
        <p:spPr bwMode="auto">
          <a:xfrm>
            <a:off x="914400" y="533400"/>
            <a:ext cx="8229600" cy="400050"/>
          </a:xfrm>
          <a:prstGeom prst="rect">
            <a:avLst/>
          </a:prstGeom>
          <a:noFill/>
          <a:ln w="9525">
            <a:noFill/>
            <a:miter lim="800000"/>
            <a:headEnd/>
            <a:tailEnd/>
          </a:ln>
        </p:spPr>
        <p:txBody>
          <a:bodyPr>
            <a:spAutoFit/>
          </a:bodyPr>
          <a:lstStyle/>
          <a:p>
            <a:pPr>
              <a:spcBef>
                <a:spcPct val="50000"/>
              </a:spcBef>
            </a:pPr>
            <a:r>
              <a:rPr lang="en-US"/>
              <a:t> </a:t>
            </a:r>
            <a:r>
              <a:rPr lang="en-US" b="0"/>
              <a:t>may explain observed Gravitational effects at many scales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4557713" y="3409950"/>
            <a:ext cx="28575" cy="38100"/>
          </a:xfrm>
          <a:prstGeom prst="rect">
            <a:avLst/>
          </a:prstGeom>
          <a:noFill/>
          <a:ln w="9525" algn="ctr">
            <a:noFill/>
            <a:miter lim="800000"/>
            <a:headEnd/>
            <a:tailEnd/>
          </a:ln>
        </p:spPr>
      </p:pic>
      <p:pic>
        <p:nvPicPr>
          <p:cNvPr id="100355" name="Picture 3"/>
          <p:cNvPicPr>
            <a:picLocks noChangeAspect="1" noChangeArrowheads="1"/>
          </p:cNvPicPr>
          <p:nvPr/>
        </p:nvPicPr>
        <p:blipFill>
          <a:blip r:embed="rId2" cstate="print"/>
          <a:srcRect/>
          <a:stretch>
            <a:fillRect/>
          </a:stretch>
        </p:blipFill>
        <p:spPr bwMode="auto">
          <a:xfrm>
            <a:off x="4557713" y="3409950"/>
            <a:ext cx="28575" cy="38100"/>
          </a:xfrm>
          <a:prstGeom prst="rect">
            <a:avLst/>
          </a:prstGeom>
          <a:noFill/>
          <a:ln w="9525" algn="ctr">
            <a:noFill/>
            <a:miter lim="800000"/>
            <a:headEnd/>
            <a:tailEnd/>
          </a:ln>
        </p:spPr>
      </p:pic>
      <p:sp>
        <p:nvSpPr>
          <p:cNvPr id="100356" name="Rectangle 13"/>
          <p:cNvSpPr>
            <a:spLocks noChangeArrowheads="1"/>
          </p:cNvSpPr>
          <p:nvPr/>
        </p:nvSpPr>
        <p:spPr bwMode="auto">
          <a:xfrm>
            <a:off x="2590800" y="6657975"/>
            <a:ext cx="6858000" cy="276225"/>
          </a:xfrm>
          <a:prstGeom prst="rect">
            <a:avLst/>
          </a:prstGeom>
          <a:noFill/>
          <a:ln w="9525">
            <a:noFill/>
            <a:miter lim="800000"/>
            <a:headEnd/>
            <a:tailEnd/>
          </a:ln>
        </p:spPr>
        <p:txBody>
          <a:bodyPr>
            <a:spAutoFit/>
          </a:bodyPr>
          <a:lstStyle/>
          <a:p>
            <a:r>
              <a:rPr lang="en-GB" sz="1200">
                <a:hlinkClick r:id="rId3"/>
              </a:rPr>
              <a:t>http://www.mpi-hd.mpg.de/gerda/lngs08/lngs08_slides/wednes/LNGS08axionsearch.pdf</a:t>
            </a:r>
            <a:r>
              <a:rPr lang="en-GB" sz="1200"/>
              <a:t> </a:t>
            </a:r>
          </a:p>
        </p:txBody>
      </p:sp>
      <p:grpSp>
        <p:nvGrpSpPr>
          <p:cNvPr id="2" name="Group 14"/>
          <p:cNvGrpSpPr>
            <a:grpSpLocks/>
          </p:cNvGrpSpPr>
          <p:nvPr/>
        </p:nvGrpSpPr>
        <p:grpSpPr bwMode="auto">
          <a:xfrm>
            <a:off x="0" y="53975"/>
            <a:ext cx="9007475" cy="6654800"/>
            <a:chOff x="-83" y="53975"/>
            <a:chExt cx="9007558" cy="6654315"/>
          </a:xfrm>
        </p:grpSpPr>
        <p:grpSp>
          <p:nvGrpSpPr>
            <p:cNvPr id="3" name="Group 9"/>
            <p:cNvGrpSpPr>
              <a:grpSpLocks/>
            </p:cNvGrpSpPr>
            <p:nvPr/>
          </p:nvGrpSpPr>
          <p:grpSpPr bwMode="auto">
            <a:xfrm>
              <a:off x="914400" y="53975"/>
              <a:ext cx="8093075" cy="6654315"/>
              <a:chOff x="914400" y="53196"/>
              <a:chExt cx="8092486" cy="6655085"/>
            </a:xfrm>
          </p:grpSpPr>
          <p:grpSp>
            <p:nvGrpSpPr>
              <p:cNvPr id="4" name="Group 6"/>
              <p:cNvGrpSpPr>
                <a:grpSpLocks/>
              </p:cNvGrpSpPr>
              <p:nvPr/>
            </p:nvGrpSpPr>
            <p:grpSpPr bwMode="auto">
              <a:xfrm>
                <a:off x="914400" y="53196"/>
                <a:ext cx="6858000" cy="6655085"/>
                <a:chOff x="914400" y="53196"/>
                <a:chExt cx="6858000" cy="6655085"/>
              </a:xfrm>
            </p:grpSpPr>
            <p:pic>
              <p:nvPicPr>
                <p:cNvPr id="100364" name="Picture 2"/>
                <p:cNvPicPr>
                  <a:picLocks noChangeAspect="1" noChangeArrowheads="1"/>
                </p:cNvPicPr>
                <p:nvPr/>
              </p:nvPicPr>
              <p:blipFill>
                <a:blip r:embed="rId4" cstate="print"/>
                <a:srcRect/>
                <a:stretch>
                  <a:fillRect/>
                </a:stretch>
              </p:blipFill>
              <p:spPr bwMode="auto">
                <a:xfrm>
                  <a:off x="914400" y="4190700"/>
                  <a:ext cx="6858000" cy="2517581"/>
                </a:xfrm>
                <a:prstGeom prst="rect">
                  <a:avLst/>
                </a:prstGeom>
                <a:noFill/>
                <a:ln w="9525" algn="ctr">
                  <a:noFill/>
                  <a:miter lim="800000"/>
                  <a:headEnd/>
                  <a:tailEnd/>
                </a:ln>
              </p:spPr>
            </p:pic>
            <p:grpSp>
              <p:nvGrpSpPr>
                <p:cNvPr id="5" name="Group 5"/>
                <p:cNvGrpSpPr>
                  <a:grpSpLocks/>
                </p:cNvGrpSpPr>
                <p:nvPr/>
              </p:nvGrpSpPr>
              <p:grpSpPr bwMode="auto">
                <a:xfrm>
                  <a:off x="914400" y="53196"/>
                  <a:ext cx="6858000" cy="4246270"/>
                  <a:chOff x="914400" y="53196"/>
                  <a:chExt cx="6858000" cy="4246270"/>
                </a:xfrm>
              </p:grpSpPr>
              <p:pic>
                <p:nvPicPr>
                  <p:cNvPr id="100366" name="Picture 1"/>
                  <p:cNvPicPr>
                    <a:picLocks noChangeAspect="1" noChangeArrowheads="1"/>
                  </p:cNvPicPr>
                  <p:nvPr/>
                </p:nvPicPr>
                <p:blipFill>
                  <a:blip r:embed="rId5" cstate="print"/>
                  <a:srcRect/>
                  <a:stretch>
                    <a:fillRect/>
                  </a:stretch>
                </p:blipFill>
                <p:spPr bwMode="auto">
                  <a:xfrm>
                    <a:off x="914400" y="53196"/>
                    <a:ext cx="6858000" cy="4061604"/>
                  </a:xfrm>
                  <a:prstGeom prst="rect">
                    <a:avLst/>
                  </a:prstGeom>
                  <a:noFill/>
                  <a:ln w="9525" algn="ctr">
                    <a:noFill/>
                    <a:miter lim="800000"/>
                    <a:headEnd/>
                    <a:tailEnd/>
                  </a:ln>
                </p:spPr>
              </p:pic>
              <p:sp>
                <p:nvSpPr>
                  <p:cNvPr id="100367" name="TextBox 4"/>
                  <p:cNvSpPr txBox="1">
                    <a:spLocks noChangeArrowheads="1"/>
                  </p:cNvSpPr>
                  <p:nvPr/>
                </p:nvSpPr>
                <p:spPr bwMode="auto">
                  <a:xfrm>
                    <a:off x="914400" y="4114800"/>
                    <a:ext cx="6858000" cy="184666"/>
                  </a:xfrm>
                  <a:prstGeom prst="rect">
                    <a:avLst/>
                  </a:prstGeom>
                  <a:solidFill>
                    <a:srgbClr val="FFFFFF"/>
                  </a:solidFill>
                  <a:ln w="9525">
                    <a:noFill/>
                    <a:miter lim="800000"/>
                    <a:headEnd/>
                    <a:tailEnd/>
                  </a:ln>
                </p:spPr>
                <p:txBody>
                  <a:bodyPr>
                    <a:spAutoFit/>
                  </a:bodyPr>
                  <a:lstStyle/>
                  <a:p>
                    <a:r>
                      <a:rPr lang="en-GB" sz="600"/>
                      <a:t>                                                                                                                                                                                                    </a:t>
                    </a:r>
                  </a:p>
                </p:txBody>
              </p:sp>
            </p:grpSp>
          </p:grpSp>
          <p:grpSp>
            <p:nvGrpSpPr>
              <p:cNvPr id="6" name="Group 8"/>
              <p:cNvGrpSpPr>
                <a:grpSpLocks/>
              </p:cNvGrpSpPr>
              <p:nvPr/>
            </p:nvGrpSpPr>
            <p:grpSpPr bwMode="auto">
              <a:xfrm>
                <a:off x="6384149" y="152400"/>
                <a:ext cx="2622737" cy="1281974"/>
                <a:chOff x="6384149" y="152400"/>
                <a:chExt cx="2622737" cy="1281974"/>
              </a:xfrm>
            </p:grpSpPr>
            <p:sp>
              <p:nvSpPr>
                <p:cNvPr id="7" name="TextBox 6"/>
                <p:cNvSpPr txBox="1"/>
                <p:nvPr/>
              </p:nvSpPr>
              <p:spPr>
                <a:xfrm>
                  <a:off x="6948030" y="151625"/>
                  <a:ext cx="2058856" cy="523897"/>
                </a:xfrm>
                <a:prstGeom prst="rect">
                  <a:avLst/>
                </a:prstGeom>
                <a:solidFill>
                  <a:srgbClr val="FF00FF"/>
                </a:solidFill>
                <a:ln>
                  <a:solidFill>
                    <a:srgbClr val="FF0000"/>
                  </a:solidFill>
                </a:ln>
              </p:spPr>
              <p:txBody>
                <a:bodyPr wrap="none">
                  <a:spAutoFit/>
                </a:bodyPr>
                <a:lstStyle/>
                <a:p>
                  <a:pPr>
                    <a:defRPr/>
                  </a:pPr>
                  <a:r>
                    <a:rPr lang="en-GB" sz="2800" b="0" dirty="0">
                      <a:solidFill>
                        <a:srgbClr val="0000CC"/>
                      </a:solidFill>
                      <a:latin typeface="+mn-lt"/>
                    </a:rPr>
                    <a:t>n</a:t>
                  </a:r>
                  <a:r>
                    <a:rPr lang="el-GR" sz="2800" dirty="0">
                      <a:solidFill>
                        <a:srgbClr val="0000CC"/>
                      </a:solidFill>
                      <a:latin typeface="+mn-lt"/>
                    </a:rPr>
                    <a:t>λ</a:t>
                  </a:r>
                  <a:r>
                    <a:rPr lang="en-GB" dirty="0">
                      <a:solidFill>
                        <a:srgbClr val="0000CC"/>
                      </a:solidFill>
                    </a:rPr>
                    <a:t>=2d</a:t>
                  </a:r>
                  <a:r>
                    <a:rPr lang="en-GB" sz="1000" dirty="0">
                      <a:solidFill>
                        <a:srgbClr val="0000CC"/>
                      </a:solidFill>
                    </a:rPr>
                    <a:t> </a:t>
                  </a:r>
                  <a:r>
                    <a:rPr lang="en-GB" dirty="0">
                      <a:solidFill>
                        <a:srgbClr val="0000CC"/>
                      </a:solidFill>
                    </a:rPr>
                    <a:t>sin</a:t>
                  </a:r>
                  <a:r>
                    <a:rPr lang="el-GR" dirty="0">
                      <a:solidFill>
                        <a:srgbClr val="0000CC"/>
                      </a:solidFill>
                      <a:latin typeface="+mj-lt"/>
                    </a:rPr>
                    <a:t>Θ</a:t>
                  </a:r>
                  <a:r>
                    <a:rPr lang="en-GB" b="0" baseline="-25000" dirty="0">
                      <a:solidFill>
                        <a:srgbClr val="0000CC"/>
                      </a:solidFill>
                    </a:rPr>
                    <a:t>Bragg</a:t>
                  </a:r>
                </a:p>
              </p:txBody>
            </p:sp>
            <p:sp>
              <p:nvSpPr>
                <p:cNvPr id="100363" name="Right Arrow 7"/>
                <p:cNvSpPr>
                  <a:spLocks noChangeArrowheads="1"/>
                </p:cNvSpPr>
                <p:nvPr/>
              </p:nvSpPr>
              <p:spPr bwMode="auto">
                <a:xfrm rot="-2812489">
                  <a:off x="6235406" y="752231"/>
                  <a:ext cx="830886" cy="533400"/>
                </a:xfrm>
                <a:prstGeom prst="rightArrow">
                  <a:avLst>
                    <a:gd name="adj1" fmla="val 50000"/>
                    <a:gd name="adj2" fmla="val 49998"/>
                  </a:avLst>
                </a:prstGeom>
                <a:solidFill>
                  <a:srgbClr val="FF0000"/>
                </a:solidFill>
                <a:ln w="9525" algn="ctr">
                  <a:solidFill>
                    <a:srgbClr val="FF0000"/>
                  </a:solidFill>
                  <a:round/>
                  <a:headEnd/>
                  <a:tailEnd/>
                </a:ln>
              </p:spPr>
              <p:txBody>
                <a:bodyPr/>
                <a:lstStyle/>
                <a:p>
                  <a:endParaRPr lang="en-GB"/>
                </a:p>
              </p:txBody>
            </p:sp>
          </p:grpSp>
        </p:grpSp>
        <p:sp>
          <p:nvSpPr>
            <p:cNvPr id="100359" name="TextBox 13"/>
            <p:cNvSpPr txBox="1">
              <a:spLocks noChangeArrowheads="1"/>
            </p:cNvSpPr>
            <p:nvPr/>
          </p:nvSpPr>
          <p:spPr bwMode="auto">
            <a:xfrm>
              <a:off x="-83" y="71700"/>
              <a:ext cx="1058944" cy="461665"/>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gr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533400" y="6259513"/>
            <a:ext cx="7772400" cy="677862"/>
          </a:xfrm>
          <a:prstGeom prst="rect">
            <a:avLst/>
          </a:prstGeom>
          <a:noFill/>
          <a:ln w="9525">
            <a:noFill/>
            <a:miter lim="800000"/>
            <a:headEnd/>
            <a:tailEnd/>
          </a:ln>
        </p:spPr>
        <p:txBody>
          <a:bodyPr>
            <a:spAutoFit/>
          </a:bodyPr>
          <a:lstStyle/>
          <a:p>
            <a:r>
              <a:rPr lang="en-GB" sz="1800" b="0"/>
              <a:t>R.J. Creswick et al., Physics Letters B 427 (</a:t>
            </a:r>
            <a:r>
              <a:rPr lang="en-GB" sz="1800"/>
              <a:t>1998</a:t>
            </a:r>
            <a:r>
              <a:rPr lang="en-GB" sz="1800" b="0"/>
              <a:t>) 235  &gt;&gt; </a:t>
            </a:r>
            <a:r>
              <a:rPr lang="en-GB">
                <a:solidFill>
                  <a:srgbClr val="C00000"/>
                </a:solidFill>
              </a:rPr>
              <a:t>theory</a:t>
            </a:r>
            <a:r>
              <a:rPr lang="en-GB" sz="1800" b="0"/>
              <a:t>!</a:t>
            </a:r>
          </a:p>
          <a:p>
            <a:r>
              <a:rPr lang="en-GB" sz="1800" b="0"/>
              <a:t>  </a:t>
            </a:r>
            <a:r>
              <a:rPr lang="en-GB" sz="1400">
                <a:hlinkClick r:id="rId2"/>
              </a:rPr>
              <a:t>doi:10.1016/S0370-2693(98)00183-X</a:t>
            </a:r>
            <a:r>
              <a:rPr lang="en-GB" sz="1400"/>
              <a:t> </a:t>
            </a:r>
            <a:r>
              <a:rPr lang="en-GB" sz="1800"/>
              <a:t> </a:t>
            </a:r>
            <a:endParaRPr lang="en-GB" sz="1800" b="0"/>
          </a:p>
        </p:txBody>
      </p:sp>
      <p:pic>
        <p:nvPicPr>
          <p:cNvPr id="101379" name="Picture 1"/>
          <p:cNvPicPr>
            <a:picLocks noChangeAspect="1" noChangeArrowheads="1"/>
          </p:cNvPicPr>
          <p:nvPr/>
        </p:nvPicPr>
        <p:blipFill>
          <a:blip r:embed="rId3" cstate="print"/>
          <a:srcRect/>
          <a:stretch>
            <a:fillRect/>
          </a:stretch>
        </p:blipFill>
        <p:spPr bwMode="auto">
          <a:xfrm>
            <a:off x="533400" y="68263"/>
            <a:ext cx="7772400" cy="6180137"/>
          </a:xfrm>
          <a:prstGeom prst="rect">
            <a:avLst/>
          </a:prstGeom>
          <a:noFill/>
          <a:ln w="9525" algn="ctr">
            <a:noFill/>
            <a:miter lim="800000"/>
            <a:headEnd/>
            <a:tailEnd/>
          </a:ln>
        </p:spPr>
      </p:pic>
      <p:sp>
        <p:nvSpPr>
          <p:cNvPr id="101380"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1"/>
          <p:cNvSpPr txBox="1">
            <a:spLocks noChangeArrowheads="1"/>
          </p:cNvSpPr>
          <p:nvPr/>
        </p:nvSpPr>
        <p:spPr bwMode="auto">
          <a:xfrm>
            <a:off x="214313" y="1076325"/>
            <a:ext cx="8594725" cy="2308225"/>
          </a:xfrm>
          <a:prstGeom prst="rect">
            <a:avLst/>
          </a:prstGeom>
          <a:solidFill>
            <a:srgbClr val="FFFFFF"/>
          </a:solidFill>
          <a:ln w="9525">
            <a:noFill/>
            <a:miter lim="800000"/>
            <a:headEnd/>
            <a:tailEnd/>
          </a:ln>
        </p:spPr>
        <p:txBody>
          <a:bodyPr wrap="none">
            <a:spAutoFit/>
          </a:bodyPr>
          <a:lstStyle/>
          <a:p>
            <a:r>
              <a:rPr lang="en-GB" sz="2800"/>
              <a:t>Crystalline underground dark matter detectors</a:t>
            </a:r>
          </a:p>
          <a:p>
            <a:r>
              <a:rPr lang="en-GB" sz="1600"/>
              <a:t> </a:t>
            </a:r>
          </a:p>
          <a:p>
            <a:r>
              <a:rPr lang="en-GB" sz="2400"/>
              <a:t>   SOLAX, COSME, DAMA, CDMS,...</a:t>
            </a:r>
          </a:p>
          <a:p>
            <a:endParaRPr lang="en-GB" sz="2400"/>
          </a:p>
          <a:p>
            <a:endParaRPr lang="en-GB" sz="2400"/>
          </a:p>
          <a:p>
            <a:r>
              <a:rPr lang="en-GB" sz="2400">
                <a:sym typeface="Wingdings" pitchFamily="2" charset="2"/>
              </a:rPr>
              <a:t>        </a:t>
            </a:r>
            <a:r>
              <a:rPr lang="en-GB" sz="2400">
                <a:solidFill>
                  <a:srgbClr val="C00000"/>
                </a:solidFill>
                <a:sym typeface="Wingdings" pitchFamily="2" charset="2"/>
              </a:rPr>
              <a:t></a:t>
            </a:r>
            <a:r>
              <a:rPr lang="en-GB" sz="2400">
                <a:sym typeface="Wingdings" pitchFamily="2" charset="2"/>
              </a:rPr>
              <a:t> </a:t>
            </a:r>
            <a:r>
              <a:rPr lang="en-GB" sz="2400">
                <a:solidFill>
                  <a:srgbClr val="0000CC"/>
                </a:solidFill>
                <a:sym typeface="Wingdings" pitchFamily="2" charset="2"/>
              </a:rPr>
              <a:t>a new a</a:t>
            </a:r>
            <a:r>
              <a:rPr lang="en-GB" sz="2400">
                <a:solidFill>
                  <a:srgbClr val="0000CC"/>
                </a:solidFill>
              </a:rPr>
              <a:t>xion helioscope for </a:t>
            </a:r>
            <a:r>
              <a:rPr lang="en-GB" sz="2400">
                <a:solidFill>
                  <a:srgbClr val="FF0000"/>
                </a:solidFill>
              </a:rPr>
              <a:t> </a:t>
            </a:r>
            <a:r>
              <a:rPr lang="en-GB" sz="2400"/>
              <a:t>m</a:t>
            </a:r>
            <a:r>
              <a:rPr lang="en-GB" sz="2400" baseline="-25000"/>
              <a:t>axion </a:t>
            </a:r>
            <a:r>
              <a:rPr lang="en-GB" sz="2400"/>
              <a:t>&lt;1</a:t>
            </a:r>
            <a:r>
              <a:rPr lang="en-GB" sz="900"/>
              <a:t> </a:t>
            </a:r>
            <a:r>
              <a:rPr lang="en-GB" sz="2400"/>
              <a:t>keV/c</a:t>
            </a:r>
            <a:r>
              <a:rPr lang="en-GB" sz="2400" baseline="30000"/>
              <a:t>2</a:t>
            </a:r>
            <a:r>
              <a:rPr lang="en-GB" sz="2800">
                <a:solidFill>
                  <a:srgbClr val="FF0000"/>
                </a:solidFill>
                <a:latin typeface="Arial" pitchFamily="34" charset="0"/>
                <a:cs typeface="Arial" pitchFamily="34" charset="0"/>
              </a:rPr>
              <a:t>!</a:t>
            </a:r>
            <a:endParaRPr lang="en-GB" sz="2400">
              <a:solidFill>
                <a:srgbClr val="FF0000"/>
              </a:solidFill>
              <a:latin typeface="Arial" pitchFamily="34" charset="0"/>
              <a:cs typeface="Arial" pitchFamily="34" charset="0"/>
            </a:endParaRPr>
          </a:p>
        </p:txBody>
      </p:sp>
      <p:sp>
        <p:nvSpPr>
          <p:cNvPr id="102403"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4343400" y="6564313"/>
            <a:ext cx="4800600" cy="338137"/>
          </a:xfrm>
          <a:prstGeom prst="rect">
            <a:avLst/>
          </a:prstGeom>
          <a:noFill/>
          <a:ln w="9525">
            <a:noFill/>
            <a:miter lim="800000"/>
            <a:headEnd/>
            <a:tailEnd/>
          </a:ln>
        </p:spPr>
        <p:txBody>
          <a:bodyPr>
            <a:spAutoFit/>
          </a:bodyPr>
          <a:lstStyle/>
          <a:p>
            <a:r>
              <a:rPr lang="en-GB" sz="1600">
                <a:hlinkClick r:id="rId2"/>
              </a:rPr>
              <a:t>http://prl.aps.org/pdf/PRL/v81/i23/p5068_1</a:t>
            </a:r>
            <a:r>
              <a:rPr lang="en-GB" sz="1600"/>
              <a:t> </a:t>
            </a:r>
          </a:p>
        </p:txBody>
      </p:sp>
      <p:grpSp>
        <p:nvGrpSpPr>
          <p:cNvPr id="2" name="Group 10"/>
          <p:cNvGrpSpPr>
            <a:grpSpLocks/>
          </p:cNvGrpSpPr>
          <p:nvPr/>
        </p:nvGrpSpPr>
        <p:grpSpPr bwMode="auto">
          <a:xfrm>
            <a:off x="228600" y="2416175"/>
            <a:ext cx="8915400" cy="3975100"/>
            <a:chOff x="228600" y="2416314"/>
            <a:chExt cx="8915400" cy="3975072"/>
          </a:xfrm>
        </p:grpSpPr>
        <p:grpSp>
          <p:nvGrpSpPr>
            <p:cNvPr id="3" name="Group 9"/>
            <p:cNvGrpSpPr>
              <a:grpSpLocks/>
            </p:cNvGrpSpPr>
            <p:nvPr/>
          </p:nvGrpSpPr>
          <p:grpSpPr bwMode="auto">
            <a:xfrm>
              <a:off x="228600" y="2416314"/>
              <a:ext cx="8305800" cy="3975072"/>
              <a:chOff x="228600" y="2416314"/>
              <a:chExt cx="8305800" cy="3975072"/>
            </a:xfrm>
          </p:grpSpPr>
          <p:pic>
            <p:nvPicPr>
              <p:cNvPr id="103433" name="Picture 2"/>
              <p:cNvPicPr>
                <a:picLocks noChangeAspect="1" noChangeArrowheads="1"/>
              </p:cNvPicPr>
              <p:nvPr/>
            </p:nvPicPr>
            <p:blipFill>
              <a:blip r:embed="rId3" cstate="print"/>
              <a:srcRect/>
              <a:stretch>
                <a:fillRect/>
              </a:stretch>
            </p:blipFill>
            <p:spPr bwMode="auto">
              <a:xfrm>
                <a:off x="533400" y="3276710"/>
                <a:ext cx="4552950" cy="3114676"/>
              </a:xfrm>
              <a:prstGeom prst="rect">
                <a:avLst/>
              </a:prstGeom>
              <a:noFill/>
              <a:ln w="28575" algn="ctr">
                <a:solidFill>
                  <a:srgbClr val="C00000"/>
                </a:solidFill>
                <a:miter lim="800000"/>
                <a:headEnd/>
                <a:tailEnd/>
              </a:ln>
            </p:spPr>
          </p:pic>
          <p:sp>
            <p:nvSpPr>
              <p:cNvPr id="113675" name="Rectangle 3"/>
              <p:cNvSpPr>
                <a:spLocks noChangeArrowheads="1"/>
              </p:cNvSpPr>
              <p:nvPr/>
            </p:nvSpPr>
            <p:spPr bwMode="auto">
              <a:xfrm>
                <a:off x="228600" y="2416314"/>
                <a:ext cx="8305800" cy="646108"/>
              </a:xfrm>
              <a:prstGeom prst="rect">
                <a:avLst/>
              </a:prstGeom>
              <a:noFill/>
              <a:ln w="9525">
                <a:noFill/>
                <a:miter lim="800000"/>
                <a:headEnd/>
                <a:tailEnd/>
              </a:ln>
            </p:spPr>
            <p:txBody>
              <a:bodyPr>
                <a:spAutoFit/>
              </a:bodyPr>
              <a:lstStyle/>
              <a:p>
                <a:pPr>
                  <a:defRPr/>
                </a:pPr>
                <a:r>
                  <a:rPr lang="en-GB" sz="1800" dirty="0"/>
                  <a:t>A single crystal </a:t>
                </a:r>
                <a:r>
                  <a:rPr lang="en-GB" sz="1800" dirty="0" err="1"/>
                  <a:t>Ge</a:t>
                </a:r>
                <a:r>
                  <a:rPr lang="en-GB" sz="1800" dirty="0"/>
                  <a:t> detector. The analysis of 1.94 </a:t>
                </a:r>
                <a:r>
                  <a:rPr lang="en-GB" sz="1800" dirty="0" err="1"/>
                  <a:t>kg</a:t>
                </a:r>
                <a:r>
                  <a:rPr lang="en-GB" sz="1800" dirty="0" err="1">
                    <a:latin typeface="Arial" pitchFamily="34" charset="0"/>
                    <a:cs typeface="Arial" pitchFamily="34" charset="0"/>
                  </a:rPr>
                  <a:t>·</a:t>
                </a:r>
                <a:r>
                  <a:rPr lang="en-GB" sz="1800" dirty="0" err="1"/>
                  <a:t>yr</a:t>
                </a:r>
                <a:r>
                  <a:rPr lang="en-GB" sz="1800" dirty="0"/>
                  <a:t> of data </a:t>
                </a:r>
              </a:p>
              <a:p>
                <a:pPr>
                  <a:defRPr/>
                </a:pPr>
                <a:r>
                  <a:rPr lang="en-GB" sz="1800" dirty="0"/>
                  <a:t>from the 1</a:t>
                </a:r>
                <a:r>
                  <a:rPr lang="en-GB" sz="1050" dirty="0"/>
                  <a:t> </a:t>
                </a:r>
                <a:r>
                  <a:rPr lang="en-GB" sz="1800" dirty="0"/>
                  <a:t>kg DEMOS detector in Sierra Grande, </a:t>
                </a:r>
                <a:r>
                  <a:rPr lang="en-GB" sz="1800" dirty="0">
                    <a:solidFill>
                      <a:srgbClr val="C00000"/>
                    </a:solidFill>
                  </a:rPr>
                  <a:t>Argentina.</a:t>
                </a:r>
              </a:p>
            </p:txBody>
          </p:sp>
        </p:grpSp>
        <p:sp>
          <p:nvSpPr>
            <p:cNvPr id="103432" name="TextBox 5"/>
            <p:cNvSpPr txBox="1">
              <a:spLocks noChangeArrowheads="1"/>
            </p:cNvSpPr>
            <p:nvPr/>
          </p:nvSpPr>
          <p:spPr bwMode="auto">
            <a:xfrm>
              <a:off x="5086350" y="4267201"/>
              <a:ext cx="4057650" cy="461650"/>
            </a:xfrm>
            <a:prstGeom prst="rect">
              <a:avLst/>
            </a:prstGeom>
            <a:noFill/>
            <a:ln w="9525">
              <a:noFill/>
              <a:miter lim="800000"/>
              <a:headEnd/>
              <a:tailEnd/>
            </a:ln>
          </p:spPr>
          <p:txBody>
            <a:bodyPr>
              <a:spAutoFit/>
            </a:bodyPr>
            <a:lstStyle/>
            <a:p>
              <a:r>
                <a:rPr lang="en-GB" sz="2400">
                  <a:solidFill>
                    <a:srgbClr val="FF0000"/>
                  </a:solidFill>
                  <a:sym typeface="Wingdings" pitchFamily="2" charset="2"/>
                </a:rPr>
                <a:t></a:t>
              </a:r>
              <a:r>
                <a:rPr lang="en-GB">
                  <a:sym typeface="Wingdings" pitchFamily="2" charset="2"/>
                </a:rPr>
                <a:t> COSME, DAMA,CDMS, ... </a:t>
              </a:r>
              <a:endParaRPr lang="en-GB"/>
            </a:p>
          </p:txBody>
        </p:sp>
      </p:grpSp>
      <p:pic>
        <p:nvPicPr>
          <p:cNvPr id="103428" name="Picture 1"/>
          <p:cNvPicPr>
            <a:picLocks noChangeAspect="1" noChangeArrowheads="1"/>
          </p:cNvPicPr>
          <p:nvPr/>
        </p:nvPicPr>
        <p:blipFill>
          <a:blip r:embed="rId4" cstate="print"/>
          <a:srcRect/>
          <a:stretch>
            <a:fillRect/>
          </a:stretch>
        </p:blipFill>
        <p:spPr bwMode="auto">
          <a:xfrm>
            <a:off x="214313" y="76200"/>
            <a:ext cx="8715375" cy="2286000"/>
          </a:xfrm>
          <a:prstGeom prst="rect">
            <a:avLst/>
          </a:prstGeom>
          <a:noFill/>
          <a:ln w="9525" algn="ctr">
            <a:noFill/>
            <a:miter lim="800000"/>
            <a:headEnd/>
            <a:tailEnd/>
          </a:ln>
        </p:spPr>
      </p:pic>
      <p:sp>
        <p:nvSpPr>
          <p:cNvPr id="103429" name="TextBox 8"/>
          <p:cNvSpPr txBox="1">
            <a:spLocks noChangeArrowheads="1"/>
          </p:cNvSpPr>
          <p:nvPr/>
        </p:nvSpPr>
        <p:spPr bwMode="auto">
          <a:xfrm>
            <a:off x="3581400" y="1981200"/>
            <a:ext cx="2520950" cy="369888"/>
          </a:xfrm>
          <a:prstGeom prst="rect">
            <a:avLst/>
          </a:prstGeom>
          <a:solidFill>
            <a:srgbClr val="FFFFFF"/>
          </a:solidFill>
          <a:ln w="9525">
            <a:noFill/>
            <a:miter lim="800000"/>
            <a:headEnd/>
            <a:tailEnd/>
          </a:ln>
        </p:spPr>
        <p:txBody>
          <a:bodyPr wrap="none">
            <a:spAutoFit/>
          </a:bodyPr>
          <a:lstStyle/>
          <a:p>
            <a:r>
              <a:rPr lang="en-GB" sz="1800"/>
              <a:t>SOLAX Collaboration</a:t>
            </a:r>
          </a:p>
        </p:txBody>
      </p:sp>
      <p:sp>
        <p:nvSpPr>
          <p:cNvPr id="103430"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p:cNvPicPr>
            <a:picLocks noChangeAspect="1" noChangeArrowheads="1"/>
          </p:cNvPicPr>
          <p:nvPr/>
        </p:nvPicPr>
        <p:blipFill>
          <a:blip r:embed="rId2" cstate="print"/>
          <a:srcRect/>
          <a:stretch>
            <a:fillRect/>
          </a:stretch>
        </p:blipFill>
        <p:spPr bwMode="auto">
          <a:xfrm>
            <a:off x="1247775" y="3962400"/>
            <a:ext cx="7820025" cy="2686050"/>
          </a:xfrm>
          <a:prstGeom prst="rect">
            <a:avLst/>
          </a:prstGeom>
          <a:noFill/>
          <a:ln w="9525" algn="ctr">
            <a:solidFill>
              <a:srgbClr val="C00000"/>
            </a:solidFill>
            <a:miter lim="800000"/>
            <a:headEnd/>
            <a:tailEnd/>
          </a:ln>
        </p:spPr>
      </p:pic>
      <p:grpSp>
        <p:nvGrpSpPr>
          <p:cNvPr id="2" name="Group 6"/>
          <p:cNvGrpSpPr>
            <a:grpSpLocks/>
          </p:cNvGrpSpPr>
          <p:nvPr/>
        </p:nvGrpSpPr>
        <p:grpSpPr bwMode="auto">
          <a:xfrm>
            <a:off x="1247775" y="152400"/>
            <a:ext cx="7820025" cy="3638550"/>
            <a:chOff x="866774" y="3142778"/>
            <a:chExt cx="7820025" cy="3639022"/>
          </a:xfrm>
        </p:grpSpPr>
        <p:pic>
          <p:nvPicPr>
            <p:cNvPr id="104454" name="Picture 2"/>
            <p:cNvPicPr>
              <a:picLocks noChangeAspect="1" noChangeArrowheads="1"/>
            </p:cNvPicPr>
            <p:nvPr/>
          </p:nvPicPr>
          <p:blipFill>
            <a:blip r:embed="rId3" cstate="print"/>
            <a:srcRect/>
            <a:stretch>
              <a:fillRect/>
            </a:stretch>
          </p:blipFill>
          <p:spPr bwMode="auto">
            <a:xfrm>
              <a:off x="866774" y="3142778"/>
              <a:ext cx="7820025" cy="3639022"/>
            </a:xfrm>
            <a:prstGeom prst="rect">
              <a:avLst/>
            </a:prstGeom>
            <a:noFill/>
            <a:ln w="9525" algn="ctr">
              <a:solidFill>
                <a:srgbClr val="C00000"/>
              </a:solidFill>
              <a:miter lim="800000"/>
              <a:headEnd/>
              <a:tailEnd/>
            </a:ln>
          </p:spPr>
        </p:pic>
        <p:sp>
          <p:nvSpPr>
            <p:cNvPr id="104455" name="TextBox 3"/>
            <p:cNvSpPr txBox="1">
              <a:spLocks noChangeArrowheads="1"/>
            </p:cNvSpPr>
            <p:nvPr/>
          </p:nvSpPr>
          <p:spPr bwMode="auto">
            <a:xfrm>
              <a:off x="5943600" y="3609945"/>
              <a:ext cx="1112805" cy="400110"/>
            </a:xfrm>
            <a:prstGeom prst="rect">
              <a:avLst/>
            </a:prstGeom>
            <a:solidFill>
              <a:srgbClr val="66FFFF"/>
            </a:solidFill>
            <a:ln w="9525">
              <a:solidFill>
                <a:srgbClr val="C00000"/>
              </a:solidFill>
              <a:miter lim="800000"/>
              <a:headEnd/>
              <a:tailEnd/>
            </a:ln>
          </p:spPr>
          <p:txBody>
            <a:bodyPr wrap="none">
              <a:spAutoFit/>
            </a:bodyPr>
            <a:lstStyle/>
            <a:p>
              <a:r>
                <a:rPr lang="en-GB"/>
                <a:t>COSME</a:t>
              </a:r>
            </a:p>
          </p:txBody>
        </p:sp>
      </p:grpSp>
      <p:sp>
        <p:nvSpPr>
          <p:cNvPr id="104452" name="TextBox 5"/>
          <p:cNvSpPr txBox="1">
            <a:spLocks noChangeArrowheads="1"/>
          </p:cNvSpPr>
          <p:nvPr/>
        </p:nvSpPr>
        <p:spPr bwMode="auto">
          <a:xfrm>
            <a:off x="6362700" y="4191000"/>
            <a:ext cx="969963" cy="400050"/>
          </a:xfrm>
          <a:prstGeom prst="rect">
            <a:avLst/>
          </a:prstGeom>
          <a:solidFill>
            <a:srgbClr val="66FFFF"/>
          </a:solidFill>
          <a:ln w="9525">
            <a:noFill/>
            <a:miter lim="800000"/>
            <a:headEnd/>
            <a:tailEnd/>
          </a:ln>
        </p:spPr>
        <p:txBody>
          <a:bodyPr wrap="none">
            <a:spAutoFit/>
          </a:bodyPr>
          <a:lstStyle/>
          <a:p>
            <a:r>
              <a:rPr lang="en-GB"/>
              <a:t>DAMA</a:t>
            </a:r>
          </a:p>
        </p:txBody>
      </p:sp>
      <p:sp>
        <p:nvSpPr>
          <p:cNvPr id="104453"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42913" y="-15875"/>
            <a:ext cx="8472487" cy="6838950"/>
            <a:chOff x="442913" y="-15185"/>
            <a:chExt cx="8472487" cy="6838260"/>
          </a:xfrm>
        </p:grpSpPr>
        <p:grpSp>
          <p:nvGrpSpPr>
            <p:cNvPr id="3" name="Group 7"/>
            <p:cNvGrpSpPr>
              <a:grpSpLocks/>
            </p:cNvGrpSpPr>
            <p:nvPr/>
          </p:nvGrpSpPr>
          <p:grpSpPr bwMode="auto">
            <a:xfrm>
              <a:off x="442913" y="-15185"/>
              <a:ext cx="8472487" cy="6838260"/>
              <a:chOff x="442913" y="-15185"/>
              <a:chExt cx="8472487" cy="6838260"/>
            </a:xfrm>
          </p:grpSpPr>
          <p:grpSp>
            <p:nvGrpSpPr>
              <p:cNvPr id="4" name="Group 6"/>
              <p:cNvGrpSpPr>
                <a:grpSpLocks/>
              </p:cNvGrpSpPr>
              <p:nvPr/>
            </p:nvGrpSpPr>
            <p:grpSpPr bwMode="auto">
              <a:xfrm>
                <a:off x="442913" y="-15185"/>
                <a:ext cx="8243887" cy="6838260"/>
                <a:chOff x="443182" y="-15185"/>
                <a:chExt cx="8243618" cy="6838460"/>
              </a:xfrm>
            </p:grpSpPr>
            <p:pic>
              <p:nvPicPr>
                <p:cNvPr id="105480" name="Picture 2"/>
                <p:cNvPicPr>
                  <a:picLocks noChangeAspect="1" noChangeArrowheads="1"/>
                </p:cNvPicPr>
                <p:nvPr/>
              </p:nvPicPr>
              <p:blipFill>
                <a:blip r:embed="rId2" cstate="print"/>
                <a:srcRect/>
                <a:stretch>
                  <a:fillRect/>
                </a:stretch>
              </p:blipFill>
              <p:spPr bwMode="auto">
                <a:xfrm>
                  <a:off x="452437" y="3657600"/>
                  <a:ext cx="8234363" cy="3165675"/>
                </a:xfrm>
                <a:prstGeom prst="rect">
                  <a:avLst/>
                </a:prstGeom>
                <a:noFill/>
                <a:ln w="9525" algn="ctr">
                  <a:solidFill>
                    <a:srgbClr val="C00000"/>
                  </a:solidFill>
                  <a:miter lim="800000"/>
                  <a:headEnd/>
                  <a:tailEnd/>
                </a:ln>
              </p:spPr>
            </p:pic>
            <p:grpSp>
              <p:nvGrpSpPr>
                <p:cNvPr id="5" name="Group 5"/>
                <p:cNvGrpSpPr>
                  <a:grpSpLocks/>
                </p:cNvGrpSpPr>
                <p:nvPr/>
              </p:nvGrpSpPr>
              <p:grpSpPr bwMode="auto">
                <a:xfrm>
                  <a:off x="443182" y="-15185"/>
                  <a:ext cx="8243618" cy="3692325"/>
                  <a:chOff x="443182" y="-15185"/>
                  <a:chExt cx="8243618" cy="3692325"/>
                </a:xfrm>
              </p:grpSpPr>
              <p:sp>
                <p:nvSpPr>
                  <p:cNvPr id="105482" name="Down Arrow 3"/>
                  <p:cNvSpPr>
                    <a:spLocks noChangeArrowheads="1"/>
                  </p:cNvSpPr>
                  <p:nvPr/>
                </p:nvSpPr>
                <p:spPr bwMode="auto">
                  <a:xfrm>
                    <a:off x="4114800" y="2819400"/>
                    <a:ext cx="484632" cy="857740"/>
                  </a:xfrm>
                  <a:prstGeom prst="downArrow">
                    <a:avLst>
                      <a:gd name="adj1" fmla="val 50000"/>
                      <a:gd name="adj2" fmla="val 49999"/>
                    </a:avLst>
                  </a:prstGeom>
                  <a:solidFill>
                    <a:srgbClr val="FF0000"/>
                  </a:solidFill>
                  <a:ln w="9525" algn="ctr">
                    <a:solidFill>
                      <a:srgbClr val="C00000"/>
                    </a:solidFill>
                    <a:round/>
                    <a:headEnd/>
                    <a:tailEnd/>
                  </a:ln>
                </p:spPr>
                <p:txBody>
                  <a:bodyPr/>
                  <a:lstStyle/>
                  <a:p>
                    <a:endParaRPr lang="en-GB"/>
                  </a:p>
                </p:txBody>
              </p:sp>
              <p:pic>
                <p:nvPicPr>
                  <p:cNvPr id="105483" name="Picture 4"/>
                  <p:cNvPicPr>
                    <a:picLocks noChangeAspect="1" noChangeArrowheads="1"/>
                  </p:cNvPicPr>
                  <p:nvPr/>
                </p:nvPicPr>
                <p:blipFill>
                  <a:blip r:embed="rId3" cstate="print"/>
                  <a:srcRect/>
                  <a:stretch>
                    <a:fillRect/>
                  </a:stretch>
                </p:blipFill>
                <p:spPr bwMode="auto">
                  <a:xfrm>
                    <a:off x="443182" y="-15185"/>
                    <a:ext cx="8243618" cy="2834585"/>
                  </a:xfrm>
                  <a:prstGeom prst="rect">
                    <a:avLst/>
                  </a:prstGeom>
                  <a:noFill/>
                  <a:ln w="9525" algn="ctr">
                    <a:solidFill>
                      <a:srgbClr val="C00000"/>
                    </a:solidFill>
                    <a:miter lim="800000"/>
                    <a:headEnd/>
                    <a:tailEnd/>
                  </a:ln>
                </p:spPr>
              </p:pic>
            </p:grpSp>
          </p:grpSp>
          <p:sp>
            <p:nvSpPr>
              <p:cNvPr id="105479" name="Rectangle 6"/>
              <p:cNvSpPr>
                <a:spLocks noChangeArrowheads="1"/>
              </p:cNvSpPr>
              <p:nvPr/>
            </p:nvSpPr>
            <p:spPr bwMode="auto">
              <a:xfrm>
                <a:off x="4953000" y="2834502"/>
                <a:ext cx="3962400" cy="276225"/>
              </a:xfrm>
              <a:prstGeom prst="rect">
                <a:avLst/>
              </a:prstGeom>
              <a:noFill/>
              <a:ln w="9525">
                <a:noFill/>
                <a:miter lim="800000"/>
                <a:headEnd/>
                <a:tailEnd/>
              </a:ln>
            </p:spPr>
            <p:txBody>
              <a:bodyPr>
                <a:spAutoFit/>
              </a:bodyPr>
              <a:lstStyle/>
              <a:p>
                <a:r>
                  <a:rPr lang="en-GB" sz="1200">
                    <a:hlinkClick r:id="rId4"/>
                  </a:rPr>
                  <a:t>http://prl.aps.org/abstract/PRL/v102/i1/e011301</a:t>
                </a:r>
                <a:r>
                  <a:rPr lang="en-GB" sz="1200"/>
                  <a:t> </a:t>
                </a:r>
              </a:p>
            </p:txBody>
          </p:sp>
        </p:grpSp>
        <p:sp>
          <p:nvSpPr>
            <p:cNvPr id="105477" name="TextBox 8"/>
            <p:cNvSpPr txBox="1">
              <a:spLocks noChangeArrowheads="1"/>
            </p:cNvSpPr>
            <p:nvPr/>
          </p:nvSpPr>
          <p:spPr bwMode="auto">
            <a:xfrm>
              <a:off x="7467600" y="4114800"/>
              <a:ext cx="931665" cy="400110"/>
            </a:xfrm>
            <a:prstGeom prst="rect">
              <a:avLst/>
            </a:prstGeom>
            <a:solidFill>
              <a:srgbClr val="66FFFF"/>
            </a:solidFill>
            <a:ln w="9525">
              <a:solidFill>
                <a:srgbClr val="C00000"/>
              </a:solidFill>
              <a:miter lim="800000"/>
              <a:headEnd/>
              <a:tailEnd/>
            </a:ln>
          </p:spPr>
          <p:txBody>
            <a:bodyPr wrap="none">
              <a:spAutoFit/>
            </a:bodyPr>
            <a:lstStyle/>
            <a:p>
              <a:r>
                <a:rPr lang="en-GB"/>
                <a:t>CDMS</a:t>
              </a:r>
            </a:p>
          </p:txBody>
        </p:sp>
      </p:grpSp>
      <p:sp>
        <p:nvSpPr>
          <p:cNvPr id="105475"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ChangeArrowheads="1"/>
          </p:cNvSpPr>
          <p:nvPr/>
        </p:nvSpPr>
        <p:spPr bwMode="auto">
          <a:xfrm flipH="1">
            <a:off x="76200" y="598488"/>
            <a:ext cx="7086600" cy="1108075"/>
          </a:xfrm>
          <a:prstGeom prst="rect">
            <a:avLst/>
          </a:prstGeom>
          <a:solidFill>
            <a:srgbClr val="FFFFFF"/>
          </a:solidFill>
          <a:ln w="9525" algn="ctr">
            <a:solidFill>
              <a:schemeClr val="tx1"/>
            </a:solidFill>
            <a:miter lim="800000"/>
            <a:headEnd/>
            <a:tailEnd/>
          </a:ln>
        </p:spPr>
        <p:txBody>
          <a:bodyPr anchor="ctr">
            <a:spAutoFit/>
          </a:bodyPr>
          <a:lstStyle/>
          <a:p>
            <a:pPr algn="just"/>
            <a:r>
              <a:rPr lang="en-US" b="0">
                <a:latin typeface="Arial" pitchFamily="34" charset="0"/>
                <a:cs typeface="Arial" pitchFamily="34" charset="0"/>
              </a:rPr>
              <a:t>Time-energy plot of the expected event rate for finding photon-converted solar axions with a germanium detector. </a:t>
            </a:r>
          </a:p>
          <a:p>
            <a:pPr algn="just"/>
            <a:endParaRPr lang="en-US" sz="600" b="0">
              <a:latin typeface="Arial" pitchFamily="34" charset="0"/>
              <a:cs typeface="Arial" pitchFamily="34" charset="0"/>
            </a:endParaRPr>
          </a:p>
          <a:p>
            <a:pPr algn="just"/>
            <a:r>
              <a:rPr lang="en-US" sz="1800" b="0">
                <a:latin typeface="Arial" pitchFamily="34" charset="0"/>
                <a:cs typeface="Arial" pitchFamily="34" charset="0"/>
              </a:rPr>
              <a:t>Z. Ahmed et al. ,CDMS, Phys. Rev. Lett. 103, 141802 (</a:t>
            </a:r>
            <a:r>
              <a:rPr lang="en-US" sz="1800">
                <a:solidFill>
                  <a:srgbClr val="0000FF"/>
                </a:solidFill>
                <a:latin typeface="Arial" pitchFamily="34" charset="0"/>
                <a:cs typeface="Arial" pitchFamily="34" charset="0"/>
              </a:rPr>
              <a:t>2009</a:t>
            </a:r>
            <a:r>
              <a:rPr lang="en-US" sz="1800" b="0">
                <a:latin typeface="Arial" pitchFamily="34" charset="0"/>
                <a:cs typeface="Arial" pitchFamily="34" charset="0"/>
              </a:rPr>
              <a:t>)</a:t>
            </a:r>
            <a:endParaRPr lang="en-US" b="0"/>
          </a:p>
        </p:txBody>
      </p:sp>
      <p:pic>
        <p:nvPicPr>
          <p:cNvPr id="106499" name="Picture 7" descr="Physical Review Letters - moving physics forward">
            <a:hlinkClick r:id="rId3"/>
          </p:cNvPr>
          <p:cNvPicPr>
            <a:picLocks noChangeAspect="1" noChangeArrowheads="1"/>
          </p:cNvPicPr>
          <p:nvPr/>
        </p:nvPicPr>
        <p:blipFill>
          <a:blip r:embed="rId4" cstate="print"/>
          <a:srcRect/>
          <a:stretch>
            <a:fillRect/>
          </a:stretch>
        </p:blipFill>
        <p:spPr bwMode="auto">
          <a:xfrm>
            <a:off x="0" y="2362200"/>
            <a:ext cx="4191000" cy="1131888"/>
          </a:xfrm>
          <a:prstGeom prst="rect">
            <a:avLst/>
          </a:prstGeom>
          <a:noFill/>
          <a:ln w="9525">
            <a:noFill/>
            <a:miter lim="800000"/>
            <a:headEnd/>
            <a:tailEnd/>
          </a:ln>
        </p:spPr>
      </p:pic>
      <p:grpSp>
        <p:nvGrpSpPr>
          <p:cNvPr id="2" name="Group 7"/>
          <p:cNvGrpSpPr>
            <a:grpSpLocks/>
          </p:cNvGrpSpPr>
          <p:nvPr/>
        </p:nvGrpSpPr>
        <p:grpSpPr bwMode="auto">
          <a:xfrm>
            <a:off x="3790950" y="1733550"/>
            <a:ext cx="5276850" cy="5200650"/>
            <a:chOff x="3790890" y="1524000"/>
            <a:chExt cx="5276910" cy="5200710"/>
          </a:xfrm>
        </p:grpSpPr>
        <p:grpSp>
          <p:nvGrpSpPr>
            <p:cNvPr id="3" name="Group 5"/>
            <p:cNvGrpSpPr>
              <a:grpSpLocks/>
            </p:cNvGrpSpPr>
            <p:nvPr/>
          </p:nvGrpSpPr>
          <p:grpSpPr bwMode="auto">
            <a:xfrm>
              <a:off x="4191000" y="1524000"/>
              <a:ext cx="4876800" cy="5200710"/>
              <a:chOff x="4191000" y="1524000"/>
              <a:chExt cx="4876800" cy="5200710"/>
            </a:xfrm>
          </p:grpSpPr>
          <p:pic>
            <p:nvPicPr>
              <p:cNvPr id="106507" name="Picture 4" descr="prlimage for v103 i14"/>
              <p:cNvPicPr>
                <a:picLocks noChangeAspect="1" noChangeArrowheads="1"/>
              </p:cNvPicPr>
              <p:nvPr/>
            </p:nvPicPr>
            <p:blipFill>
              <a:blip r:embed="rId5" cstate="print"/>
              <a:srcRect/>
              <a:stretch>
                <a:fillRect/>
              </a:stretch>
            </p:blipFill>
            <p:spPr bwMode="auto">
              <a:xfrm>
                <a:off x="4191000" y="1524000"/>
                <a:ext cx="4876800" cy="4876800"/>
              </a:xfrm>
              <a:prstGeom prst="rect">
                <a:avLst/>
              </a:prstGeom>
              <a:noFill/>
              <a:ln w="9525">
                <a:noFill/>
                <a:miter lim="800000"/>
                <a:headEnd/>
                <a:tailEnd/>
              </a:ln>
            </p:spPr>
          </p:pic>
          <p:sp>
            <p:nvSpPr>
              <p:cNvPr id="106508" name="TextBox 4"/>
              <p:cNvSpPr txBox="1">
                <a:spLocks noChangeArrowheads="1"/>
              </p:cNvSpPr>
              <p:nvPr/>
            </p:nvSpPr>
            <p:spPr bwMode="auto">
              <a:xfrm>
                <a:off x="5943600" y="6324600"/>
                <a:ext cx="2800767" cy="400110"/>
              </a:xfrm>
              <a:prstGeom prst="rect">
                <a:avLst/>
              </a:prstGeom>
              <a:noFill/>
              <a:ln w="9525">
                <a:noFill/>
                <a:miter lim="800000"/>
                <a:headEnd/>
                <a:tailEnd/>
              </a:ln>
            </p:spPr>
            <p:txBody>
              <a:bodyPr wrap="none">
                <a:spAutoFit/>
              </a:bodyPr>
              <a:lstStyle/>
              <a:p>
                <a:r>
                  <a:rPr lang="en-GB">
                    <a:sym typeface="Wingdings" pitchFamily="2" charset="2"/>
                  </a:rPr>
                  <a:t>Time of the day   </a:t>
                </a:r>
                <a:endParaRPr lang="en-GB"/>
              </a:p>
            </p:txBody>
          </p:sp>
        </p:grpSp>
        <p:sp>
          <p:nvSpPr>
            <p:cNvPr id="106506" name="TextBox 6"/>
            <p:cNvSpPr txBox="1">
              <a:spLocks noChangeArrowheads="1"/>
            </p:cNvSpPr>
            <p:nvPr/>
          </p:nvSpPr>
          <p:spPr bwMode="auto">
            <a:xfrm rot="-5400000">
              <a:off x="3298287" y="4121465"/>
              <a:ext cx="1385316" cy="400110"/>
            </a:xfrm>
            <a:prstGeom prst="rect">
              <a:avLst/>
            </a:prstGeom>
            <a:noFill/>
            <a:ln w="9525">
              <a:noFill/>
              <a:miter lim="800000"/>
              <a:headEnd/>
              <a:tailEnd/>
            </a:ln>
          </p:spPr>
          <p:txBody>
            <a:bodyPr wrap="none">
              <a:spAutoFit/>
            </a:bodyPr>
            <a:lstStyle/>
            <a:p>
              <a:r>
                <a:rPr lang="en-GB"/>
                <a:t>Energy </a:t>
              </a:r>
              <a:r>
                <a:rPr lang="en-GB">
                  <a:sym typeface="Wingdings" pitchFamily="2" charset="2"/>
                </a:rPr>
                <a:t></a:t>
              </a:r>
              <a:endParaRPr lang="en-GB"/>
            </a:p>
          </p:txBody>
        </p:sp>
      </p:grpSp>
      <p:sp>
        <p:nvSpPr>
          <p:cNvPr id="106501"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
        <p:nvSpPr>
          <p:cNvPr id="106502" name="TextBox 9"/>
          <p:cNvSpPr txBox="1">
            <a:spLocks noChangeArrowheads="1"/>
          </p:cNvSpPr>
          <p:nvPr/>
        </p:nvSpPr>
        <p:spPr bwMode="auto">
          <a:xfrm>
            <a:off x="1295400" y="133350"/>
            <a:ext cx="2325688" cy="400050"/>
          </a:xfrm>
          <a:prstGeom prst="rect">
            <a:avLst/>
          </a:prstGeom>
          <a:noFill/>
          <a:ln w="9525">
            <a:noFill/>
            <a:miter lim="800000"/>
            <a:headEnd/>
            <a:tailEnd/>
          </a:ln>
        </p:spPr>
        <p:txBody>
          <a:bodyPr wrap="none">
            <a:spAutoFit/>
          </a:bodyPr>
          <a:lstStyle/>
          <a:p>
            <a:r>
              <a:rPr lang="en-GB"/>
              <a:t>...15 years later</a:t>
            </a:r>
          </a:p>
        </p:txBody>
      </p:sp>
      <p:sp>
        <p:nvSpPr>
          <p:cNvPr id="106503" name="TextBox 10"/>
          <p:cNvSpPr txBox="1">
            <a:spLocks noChangeArrowheads="1"/>
          </p:cNvSpPr>
          <p:nvPr/>
        </p:nvSpPr>
        <p:spPr bwMode="auto">
          <a:xfrm>
            <a:off x="3594100" y="133350"/>
            <a:ext cx="2438400" cy="400050"/>
          </a:xfrm>
          <a:prstGeom prst="rect">
            <a:avLst/>
          </a:prstGeom>
          <a:noFill/>
          <a:ln w="9525">
            <a:noFill/>
            <a:miter lim="800000"/>
            <a:headEnd/>
            <a:tailEnd/>
          </a:ln>
        </p:spPr>
        <p:txBody>
          <a:bodyPr wrap="none">
            <a:spAutoFit/>
          </a:bodyPr>
          <a:lstStyle/>
          <a:p>
            <a:r>
              <a:rPr lang="en-GB"/>
              <a:t>cover page of PRL</a:t>
            </a:r>
          </a:p>
        </p:txBody>
      </p:sp>
      <p:sp>
        <p:nvSpPr>
          <p:cNvPr id="106504" name="TextBox 11"/>
          <p:cNvSpPr txBox="1">
            <a:spLocks noChangeArrowheads="1"/>
          </p:cNvSpPr>
          <p:nvPr/>
        </p:nvSpPr>
        <p:spPr bwMode="auto">
          <a:xfrm>
            <a:off x="4191000" y="1733550"/>
            <a:ext cx="931863" cy="400050"/>
          </a:xfrm>
          <a:prstGeom prst="rect">
            <a:avLst/>
          </a:prstGeom>
          <a:solidFill>
            <a:srgbClr val="FFFF00"/>
          </a:solidFill>
          <a:ln w="9525">
            <a:noFill/>
            <a:miter lim="800000"/>
            <a:headEnd/>
            <a:tailEnd/>
          </a:ln>
        </p:spPr>
        <p:txBody>
          <a:bodyPr wrap="none">
            <a:spAutoFit/>
          </a:bodyPr>
          <a:lstStyle/>
          <a:p>
            <a:r>
              <a:rPr lang="en-GB"/>
              <a:t>CDMS</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898525" y="1752600"/>
            <a:ext cx="7408863" cy="584200"/>
          </a:xfrm>
          <a:prstGeom prst="rect">
            <a:avLst/>
          </a:prstGeom>
          <a:solidFill>
            <a:srgbClr val="FFFFFF"/>
          </a:solidFill>
          <a:ln w="9525">
            <a:noFill/>
            <a:miter lim="800000"/>
            <a:headEnd/>
            <a:tailEnd/>
          </a:ln>
        </p:spPr>
        <p:txBody>
          <a:bodyPr wrap="none">
            <a:spAutoFit/>
          </a:bodyPr>
          <a:lstStyle/>
          <a:p>
            <a:pPr algn="ctr">
              <a:defRPr/>
            </a:pPr>
            <a:r>
              <a:rPr lang="en-US" sz="3200" dirty="0">
                <a:latin typeface="Optima ExtraBlack" pitchFamily="1" charset="0"/>
              </a:rPr>
              <a:t>In Cryogenic Dark Matter Search   </a:t>
            </a:r>
            <a:r>
              <a:rPr lang="en-US" sz="3200" dirty="0">
                <a:solidFill>
                  <a:srgbClr val="C00000"/>
                </a:solidFill>
                <a:latin typeface="Optima ExtraBlack" pitchFamily="1" charset="0"/>
                <a:sym typeface="Wingdings" pitchFamily="2" charset="2"/>
              </a:rPr>
              <a:t></a:t>
            </a:r>
            <a:r>
              <a:rPr lang="en-US" sz="3200" dirty="0">
                <a:latin typeface="Optima ExtraBlack" pitchFamily="1" charset="0"/>
                <a:sym typeface="Wingdings" pitchFamily="2" charset="2"/>
              </a:rPr>
              <a:t> </a:t>
            </a:r>
            <a:endParaRPr lang="en-US" sz="3200" dirty="0">
              <a:effectLst>
                <a:outerShdw blurRad="38100" dist="38100" dir="2700000" algn="tl">
                  <a:srgbClr val="C0C0C0"/>
                </a:outerShdw>
              </a:effectLst>
              <a:latin typeface="Times New Roman" pitchFamily="18" charset="0"/>
            </a:endParaRPr>
          </a:p>
        </p:txBody>
      </p:sp>
      <p:sp>
        <p:nvSpPr>
          <p:cNvPr id="107523" name="TextBox 3"/>
          <p:cNvSpPr txBox="1">
            <a:spLocks noChangeArrowheads="1"/>
          </p:cNvSpPr>
          <p:nvPr/>
        </p:nvSpPr>
        <p:spPr bwMode="auto">
          <a:xfrm>
            <a:off x="4953000" y="3429000"/>
            <a:ext cx="2762250" cy="523875"/>
          </a:xfrm>
          <a:prstGeom prst="rect">
            <a:avLst/>
          </a:prstGeom>
          <a:noFill/>
          <a:ln w="9525">
            <a:solidFill>
              <a:srgbClr val="FF0000"/>
            </a:solidFill>
            <a:miter lim="800000"/>
            <a:headEnd/>
            <a:tailEnd/>
          </a:ln>
        </p:spPr>
        <p:txBody>
          <a:bodyPr wrap="none">
            <a:spAutoFit/>
          </a:bodyPr>
          <a:lstStyle/>
          <a:p>
            <a:r>
              <a:rPr lang="en-GB" sz="2800">
                <a:latin typeface="Arial" pitchFamily="34" charset="0"/>
                <a:cs typeface="Arial" pitchFamily="34" charset="0"/>
              </a:rPr>
              <a:t>@</a:t>
            </a:r>
            <a:r>
              <a:rPr lang="en-GB" sz="2800">
                <a:solidFill>
                  <a:srgbClr val="C00000"/>
                </a:solidFill>
              </a:rPr>
              <a:t> 10</a:t>
            </a:r>
            <a:r>
              <a:rPr lang="en-GB" sz="1600">
                <a:solidFill>
                  <a:srgbClr val="C00000"/>
                </a:solidFill>
              </a:rPr>
              <a:t> </a:t>
            </a:r>
            <a:r>
              <a:rPr lang="en-GB" sz="2800">
                <a:solidFill>
                  <a:srgbClr val="C00000"/>
                </a:solidFill>
              </a:rPr>
              <a:t>-</a:t>
            </a:r>
            <a:r>
              <a:rPr lang="en-GB" sz="1400">
                <a:solidFill>
                  <a:srgbClr val="C00000"/>
                </a:solidFill>
              </a:rPr>
              <a:t> </a:t>
            </a:r>
            <a:r>
              <a:rPr lang="en-GB" sz="2800">
                <a:solidFill>
                  <a:srgbClr val="C00000"/>
                </a:solidFill>
              </a:rPr>
              <a:t>100</a:t>
            </a:r>
            <a:r>
              <a:rPr lang="en-GB" sz="1200">
                <a:solidFill>
                  <a:srgbClr val="C00000"/>
                </a:solidFill>
              </a:rPr>
              <a:t> </a:t>
            </a:r>
            <a:r>
              <a:rPr lang="en-GB" sz="2800">
                <a:solidFill>
                  <a:srgbClr val="C00000"/>
                </a:solidFill>
              </a:rPr>
              <a:t>mK</a:t>
            </a:r>
          </a:p>
        </p:txBody>
      </p:sp>
      <p:sp>
        <p:nvSpPr>
          <p:cNvPr id="107524"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07525"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0" y="533400"/>
            <a:ext cx="9144000" cy="6096000"/>
          </a:xfrm>
          <a:prstGeom prst="rect">
            <a:avLst/>
          </a:prstGeom>
          <a:noFill/>
          <a:ln w="9525">
            <a:noFill/>
            <a:miter lim="800000"/>
            <a:headEnd/>
            <a:tailEnd/>
          </a:ln>
        </p:spPr>
      </p:pic>
      <p:sp>
        <p:nvSpPr>
          <p:cNvPr id="851971" name="Rectangle 3"/>
          <p:cNvSpPr>
            <a:spLocks noChangeArrowheads="1"/>
          </p:cNvSpPr>
          <p:nvPr/>
        </p:nvSpPr>
        <p:spPr bwMode="auto">
          <a:xfrm>
            <a:off x="76200" y="71438"/>
            <a:ext cx="6521450" cy="461962"/>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Optima ExtraBlack" pitchFamily="1" charset="0"/>
              </a:rPr>
              <a:t>Direct Detection of Dark Matter   </a:t>
            </a:r>
            <a:r>
              <a:rPr lang="en-US" sz="2400" b="0" dirty="0">
                <a:solidFill>
                  <a:srgbClr val="0000CC"/>
                </a:solidFill>
                <a:latin typeface="Optima ExtraBlack" pitchFamily="1" charset="0"/>
                <a:sym typeface="Wingdings" pitchFamily="2" charset="2"/>
              </a:rPr>
              <a:t></a:t>
            </a:r>
            <a:r>
              <a:rPr lang="en-US" sz="2400" b="0" dirty="0">
                <a:solidFill>
                  <a:srgbClr val="C00000"/>
                </a:solidFill>
                <a:latin typeface="Optima ExtraBlack" pitchFamily="1" charset="0"/>
                <a:sym typeface="Wingdings" pitchFamily="2" charset="2"/>
              </a:rPr>
              <a:t>   </a:t>
            </a:r>
            <a:r>
              <a:rPr lang="en-US" sz="2400" b="0" dirty="0">
                <a:latin typeface="Optima ExtraBlack" pitchFamily="1" charset="0"/>
                <a:sym typeface="Wingdings" pitchFamily="2" charset="2"/>
              </a:rPr>
              <a:t>WIMPs</a:t>
            </a:r>
            <a:endParaRPr lang="en-US" sz="3200" b="0" dirty="0">
              <a:effectLst>
                <a:outerShdw blurRad="38100" dist="38100" dir="2700000" algn="tl">
                  <a:srgbClr val="C0C0C0"/>
                </a:outerShdw>
              </a:effectLst>
              <a:latin typeface="Times New Roman" pitchFamily="18" charset="0"/>
            </a:endParaRPr>
          </a:p>
        </p:txBody>
      </p:sp>
      <p:sp>
        <p:nvSpPr>
          <p:cNvPr id="108548" name="Rectangle 6"/>
          <p:cNvSpPr>
            <a:spLocks noChangeArrowheads="1"/>
          </p:cNvSpPr>
          <p:nvPr/>
        </p:nvSpPr>
        <p:spPr bwMode="auto">
          <a:xfrm>
            <a:off x="7772400" y="6194425"/>
            <a:ext cx="987425" cy="214313"/>
          </a:xfrm>
          <a:prstGeom prst="rect">
            <a:avLst/>
          </a:prstGeom>
          <a:noFill/>
          <a:ln w="9525">
            <a:noFill/>
            <a:miter lim="800000"/>
            <a:headEnd/>
            <a:tailEnd/>
          </a:ln>
        </p:spPr>
        <p:txBody>
          <a:bodyPr wrap="none">
            <a:spAutoFit/>
          </a:bodyPr>
          <a:lstStyle/>
          <a:p>
            <a:r>
              <a:rPr lang="en-US" sz="800">
                <a:solidFill>
                  <a:srgbClr val="EEEEEE"/>
                </a:solidFill>
                <a:sym typeface="Symbol" pitchFamily="18" charset="2"/>
              </a:rPr>
              <a:t> </a:t>
            </a:r>
            <a:r>
              <a:rPr lang="en-US" sz="800">
                <a:solidFill>
                  <a:srgbClr val="EEEEEE"/>
                </a:solidFill>
              </a:rPr>
              <a:t>Michael Attisha</a:t>
            </a:r>
            <a:endParaRPr lang="en-US" sz="800"/>
          </a:p>
        </p:txBody>
      </p:sp>
      <p:sp>
        <p:nvSpPr>
          <p:cNvPr id="108549" name="Rectangle 7"/>
          <p:cNvSpPr>
            <a:spLocks noChangeArrowheads="1"/>
          </p:cNvSpPr>
          <p:nvPr/>
        </p:nvSpPr>
        <p:spPr bwMode="auto">
          <a:xfrm>
            <a:off x="152400" y="838200"/>
            <a:ext cx="4794250" cy="641350"/>
          </a:xfrm>
          <a:prstGeom prst="rect">
            <a:avLst/>
          </a:prstGeom>
          <a:noFill/>
          <a:ln w="9525">
            <a:noFill/>
            <a:miter lim="800000"/>
            <a:headEnd/>
            <a:tailEnd/>
          </a:ln>
        </p:spPr>
        <p:txBody>
          <a:bodyPr wrap="none">
            <a:spAutoFit/>
          </a:bodyPr>
          <a:lstStyle/>
          <a:p>
            <a:r>
              <a:rPr lang="en-US">
                <a:solidFill>
                  <a:srgbClr val="FFFD47"/>
                </a:solidFill>
              </a:rPr>
              <a:t>WIMPs (Weakly Interacting Massive Particles)</a:t>
            </a:r>
          </a:p>
          <a:p>
            <a:r>
              <a:rPr lang="en-US">
                <a:solidFill>
                  <a:srgbClr val="FFFD47"/>
                </a:solidFill>
              </a:rPr>
              <a:t>coherent scatter from the entire nucleus</a:t>
            </a:r>
            <a:endParaRPr lang="en-US"/>
          </a:p>
        </p:txBody>
      </p:sp>
      <p:sp>
        <p:nvSpPr>
          <p:cNvPr id="108550"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ChangeArrowheads="1"/>
          </p:cNvSpPr>
          <p:nvPr/>
        </p:nvSpPr>
        <p:spPr bwMode="auto">
          <a:xfrm>
            <a:off x="762000" y="1701800"/>
            <a:ext cx="7772400" cy="584200"/>
          </a:xfrm>
          <a:prstGeom prst="rect">
            <a:avLst/>
          </a:prstGeom>
          <a:solidFill>
            <a:srgbClr val="FFFFFF"/>
          </a:solidFill>
          <a:ln w="9525">
            <a:solidFill>
              <a:srgbClr val="C00000"/>
            </a:solidFill>
            <a:miter lim="800000"/>
            <a:headEnd/>
            <a:tailEnd/>
          </a:ln>
        </p:spPr>
        <p:txBody>
          <a:bodyPr>
            <a:spAutoFit/>
          </a:bodyPr>
          <a:lstStyle/>
          <a:p>
            <a:pPr algn="ctr">
              <a:defRPr/>
            </a:pPr>
            <a:r>
              <a:rPr lang="en-US" sz="3200" dirty="0">
                <a:latin typeface="Optima ExtraBlack" pitchFamily="1" charset="0"/>
              </a:rPr>
              <a:t>Also for axion Search via </a:t>
            </a:r>
            <a:r>
              <a:rPr lang="en-GB" sz="3200" i="1" dirty="0">
                <a:solidFill>
                  <a:srgbClr val="0000CC"/>
                </a:solidFill>
                <a:latin typeface="Calibri" pitchFamily="34" charset="0"/>
              </a:rPr>
              <a:t>axion-</a:t>
            </a:r>
            <a:r>
              <a:rPr lang="en-GB" sz="3200" dirty="0">
                <a:solidFill>
                  <a:srgbClr val="0000CC"/>
                </a:solidFill>
                <a:latin typeface="Calibri" pitchFamily="34" charset="0"/>
              </a:rPr>
              <a:t>Bragg</a:t>
            </a:r>
            <a:r>
              <a:rPr lang="en-US" sz="3200" dirty="0">
                <a:solidFill>
                  <a:srgbClr val="FF0000"/>
                </a:solidFill>
                <a:latin typeface="Optima ExtraBlack" pitchFamily="1" charset="0"/>
              </a:rPr>
              <a:t>?</a:t>
            </a:r>
            <a:endParaRPr lang="en-US" sz="3200" dirty="0">
              <a:solidFill>
                <a:srgbClr val="FF0000"/>
              </a:solidFill>
              <a:effectLst>
                <a:outerShdw blurRad="38100" dist="38100" dir="2700000" algn="tl">
                  <a:srgbClr val="C0C0C0"/>
                </a:outerShdw>
              </a:effectLst>
              <a:latin typeface="Times New Roman" pitchFamily="18" charset="0"/>
            </a:endParaRPr>
          </a:p>
        </p:txBody>
      </p:sp>
      <p:sp>
        <p:nvSpPr>
          <p:cNvPr id="109571"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684213" y="304800"/>
            <a:ext cx="2916237" cy="584200"/>
          </a:xfrm>
          <a:prstGeom prst="rect">
            <a:avLst/>
          </a:prstGeom>
          <a:noFill/>
          <a:ln w="9525" algn="ctr">
            <a:noFill/>
            <a:miter lim="800000"/>
            <a:headEnd/>
            <a:tailEnd/>
          </a:ln>
        </p:spPr>
        <p:txBody>
          <a:bodyPr wrap="none">
            <a:spAutoFit/>
          </a:bodyPr>
          <a:lstStyle/>
          <a:p>
            <a:pPr marL="231775" indent="-231775" algn="ctr">
              <a:spcBef>
                <a:spcPct val="20000"/>
              </a:spcBef>
              <a:buFont typeface="Wingdings" pitchFamily="2" charset="2"/>
              <a:buNone/>
            </a:pPr>
            <a:r>
              <a:rPr lang="en-US" sz="3200">
                <a:latin typeface="Arial" pitchFamily="34" charset="0"/>
              </a:rPr>
              <a:t>…motivation</a:t>
            </a:r>
            <a:r>
              <a:rPr lang="en-US" sz="3200">
                <a:solidFill>
                  <a:srgbClr val="FF0000"/>
                </a:solidFill>
                <a:latin typeface="Arial" pitchFamily="34" charset="0"/>
              </a:rPr>
              <a:t>?</a:t>
            </a:r>
          </a:p>
        </p:txBody>
      </p:sp>
      <p:sp>
        <p:nvSpPr>
          <p:cNvPr id="58371" name="Rectangle 2"/>
          <p:cNvSpPr>
            <a:spLocks noChangeArrowheads="1"/>
          </p:cNvSpPr>
          <p:nvPr/>
        </p:nvSpPr>
        <p:spPr bwMode="auto">
          <a:xfrm>
            <a:off x="762000" y="1295400"/>
            <a:ext cx="5334000" cy="1384300"/>
          </a:xfrm>
          <a:prstGeom prst="rect">
            <a:avLst/>
          </a:prstGeom>
          <a:solidFill>
            <a:srgbClr val="FFFFFF"/>
          </a:solidFill>
          <a:ln w="9525">
            <a:noFill/>
            <a:miter lim="800000"/>
            <a:headEnd/>
            <a:tailEnd/>
          </a:ln>
        </p:spPr>
        <p:txBody>
          <a:bodyPr>
            <a:spAutoFit/>
          </a:bodyPr>
          <a:lstStyle/>
          <a:p>
            <a:pPr algn="just">
              <a:defRPr/>
            </a:pPr>
            <a:r>
              <a:rPr lang="en-GB" dirty="0">
                <a:solidFill>
                  <a:srgbClr val="0000CC"/>
                </a:solidFill>
              </a:rPr>
              <a:t>Gravity produced by dark matter is an </a:t>
            </a:r>
            <a:endParaRPr lang="en-GB" dirty="0">
              <a:solidFill>
                <a:srgbClr val="0000CC"/>
              </a:solidFill>
            </a:endParaRPr>
          </a:p>
          <a:p>
            <a:pPr algn="just">
              <a:defRPr/>
            </a:pPr>
            <a:r>
              <a:rPr lang="en-GB" dirty="0">
                <a:solidFill>
                  <a:srgbClr val="0000CC"/>
                </a:solidFill>
              </a:rPr>
              <a:t>essential </a:t>
            </a:r>
            <a:r>
              <a:rPr lang="en-GB" dirty="0">
                <a:solidFill>
                  <a:srgbClr val="0000CC"/>
                </a:solidFill>
              </a:rPr>
              <a:t>ingredient in galaxy formation </a:t>
            </a:r>
          </a:p>
          <a:p>
            <a:pPr algn="just">
              <a:defRPr/>
            </a:pPr>
            <a:r>
              <a:rPr lang="en-GB" dirty="0">
                <a:solidFill>
                  <a:srgbClr val="0000CC"/>
                </a:solidFill>
                <a:effectLst>
                  <a:outerShdw blurRad="38100" dist="38100" dir="2700000" algn="tl">
                    <a:srgbClr val="000000">
                      <a:alpha val="43137"/>
                    </a:srgbClr>
                  </a:outerShdw>
                </a:effectLst>
              </a:rPr>
              <a:t>                         </a:t>
            </a:r>
            <a:r>
              <a:rPr lang="en-GB" sz="2400" dirty="0">
                <a:effectLst>
                  <a:outerShdw blurRad="38100" dist="38100" dir="2700000" algn="tl">
                    <a:srgbClr val="000000">
                      <a:alpha val="43137"/>
                    </a:srgbClr>
                  </a:outerShdw>
                </a:effectLst>
              </a:rPr>
              <a:t>+</a:t>
            </a:r>
            <a:endParaRPr lang="en-GB" dirty="0">
              <a:effectLst>
                <a:outerShdw blurRad="38100" dist="38100" dir="2700000" algn="tl">
                  <a:srgbClr val="000000">
                    <a:alpha val="43137"/>
                  </a:srgbClr>
                </a:outerShdw>
              </a:effectLst>
            </a:endParaRPr>
          </a:p>
          <a:p>
            <a:pPr algn="just">
              <a:defRPr/>
            </a:pPr>
            <a:r>
              <a:rPr lang="en-GB" dirty="0">
                <a:solidFill>
                  <a:srgbClr val="0000CC"/>
                </a:solidFill>
              </a:rPr>
              <a:t>its dynamics. </a:t>
            </a:r>
          </a:p>
        </p:txBody>
      </p:sp>
      <p:sp>
        <p:nvSpPr>
          <p:cNvPr id="4" name="TextBox 3"/>
          <p:cNvSpPr txBox="1"/>
          <p:nvPr/>
        </p:nvSpPr>
        <p:spPr>
          <a:xfrm>
            <a:off x="685800" y="3352800"/>
            <a:ext cx="8305800" cy="2016125"/>
          </a:xfrm>
          <a:prstGeom prst="rect">
            <a:avLst/>
          </a:prstGeom>
          <a:solidFill>
            <a:srgbClr val="FFFF00"/>
          </a:solidFill>
          <a:ln>
            <a:solidFill>
              <a:srgbClr val="C00000"/>
            </a:solidFill>
          </a:ln>
        </p:spPr>
        <p:txBody>
          <a:bodyPr>
            <a:spAutoFit/>
          </a:bodyPr>
          <a:lstStyle/>
          <a:p>
            <a:pPr>
              <a:buFontTx/>
              <a:buChar char="-"/>
              <a:defRPr/>
            </a:pPr>
            <a:r>
              <a:rPr lang="en-GB" dirty="0"/>
              <a:t>  </a:t>
            </a:r>
            <a:r>
              <a:rPr lang="en-GB" sz="2400" dirty="0"/>
              <a:t>Dark matter</a:t>
            </a:r>
          </a:p>
          <a:p>
            <a:pPr>
              <a:defRPr/>
            </a:pPr>
            <a:endParaRPr lang="en-GB" sz="800" dirty="0"/>
          </a:p>
          <a:p>
            <a:pPr>
              <a:defRPr/>
            </a:pPr>
            <a:r>
              <a:rPr lang="en-GB" sz="2400" dirty="0"/>
              <a:t>    </a:t>
            </a:r>
            <a:r>
              <a:rPr lang="en-GB" sz="2400" dirty="0">
                <a:solidFill>
                  <a:srgbClr val="C00000"/>
                </a:solidFill>
              </a:rPr>
              <a:t>#</a:t>
            </a:r>
          </a:p>
          <a:p>
            <a:pPr>
              <a:defRPr/>
            </a:pPr>
            <a:endParaRPr lang="en-GB" sz="700" dirty="0"/>
          </a:p>
          <a:p>
            <a:pPr>
              <a:buFontTx/>
              <a:buChar char="-"/>
              <a:defRPr/>
            </a:pPr>
            <a:r>
              <a:rPr lang="en-GB" sz="2400" dirty="0"/>
              <a:t>  Dark matter candidates, </a:t>
            </a:r>
            <a:r>
              <a:rPr lang="en-GB" sz="2400" b="0" dirty="0"/>
              <a:t>e.g. from the </a:t>
            </a:r>
            <a:r>
              <a:rPr lang="en-GB" sz="2400" b="0" dirty="0"/>
              <a:t>Sun, @ lab, ...</a:t>
            </a:r>
          </a:p>
          <a:p>
            <a:pPr>
              <a:defRPr/>
            </a:pPr>
            <a:endParaRPr lang="en-GB" sz="1400" b="0" dirty="0"/>
          </a:p>
          <a:p>
            <a:pPr>
              <a:defRPr/>
            </a:pPr>
            <a:r>
              <a:rPr lang="en-GB" sz="2400" b="0" dirty="0"/>
              <a:t> </a:t>
            </a:r>
            <a:r>
              <a:rPr lang="en-GB" sz="2400" b="0" dirty="0"/>
              <a:t>    </a:t>
            </a:r>
            <a:r>
              <a:rPr lang="en-GB" sz="2400" b="0" dirty="0">
                <a:sym typeface="Wingdings" pitchFamily="2" charset="2"/>
              </a:rPr>
              <a:t> </a:t>
            </a:r>
            <a:r>
              <a:rPr lang="en-GB" sz="2400" dirty="0">
                <a:solidFill>
                  <a:srgbClr val="C00000"/>
                </a:solidFill>
                <a:effectLst>
                  <a:outerShdw blurRad="38100" dist="38100" dir="2700000" algn="tl">
                    <a:srgbClr val="000000">
                      <a:alpha val="43137"/>
                    </a:srgbClr>
                  </a:outerShdw>
                </a:effectLst>
                <a:sym typeface="Wingdings" pitchFamily="2" charset="2"/>
              </a:rPr>
              <a:t>a real challenge</a:t>
            </a:r>
            <a:endParaRPr lang="en-GB" sz="2400" dirty="0">
              <a:solidFill>
                <a:srgbClr val="C00000"/>
              </a:solidFill>
              <a:effectLst>
                <a:outerShdw blurRad="38100" dist="38100" dir="2700000" algn="tl">
                  <a:srgbClr val="000000">
                    <a:alpha val="43137"/>
                  </a:srgbClr>
                </a:outerShdw>
              </a:effectLst>
            </a:endParaRPr>
          </a:p>
        </p:txBody>
      </p:sp>
      <p:sp>
        <p:nvSpPr>
          <p:cNvPr id="55301" name="TextBox 5"/>
          <p:cNvSpPr txBox="1">
            <a:spLocks noChangeArrowheads="1"/>
          </p:cNvSpPr>
          <p:nvPr/>
        </p:nvSpPr>
        <p:spPr bwMode="auto">
          <a:xfrm>
            <a:off x="609600" y="2895600"/>
            <a:ext cx="2193925" cy="461963"/>
          </a:xfrm>
          <a:prstGeom prst="rect">
            <a:avLst/>
          </a:prstGeom>
          <a:noFill/>
          <a:ln w="9525">
            <a:noFill/>
            <a:miter lim="800000"/>
            <a:headEnd/>
            <a:tailEnd/>
          </a:ln>
        </p:spPr>
        <p:txBody>
          <a:bodyPr wrap="none">
            <a:spAutoFit/>
          </a:bodyPr>
          <a:lstStyle/>
          <a:p>
            <a:r>
              <a:rPr lang="en-GB" sz="2400">
                <a:solidFill>
                  <a:srgbClr val="C00000"/>
                </a:solidFill>
              </a:rPr>
              <a:t>Detection of:</a:t>
            </a:r>
          </a:p>
        </p:txBody>
      </p:sp>
      <p:sp>
        <p:nvSpPr>
          <p:cNvPr id="55302" name="TextBox 6"/>
          <p:cNvSpPr txBox="1">
            <a:spLocks noChangeArrowheads="1"/>
          </p:cNvSpPr>
          <p:nvPr/>
        </p:nvSpPr>
        <p:spPr bwMode="auto">
          <a:xfrm>
            <a:off x="4167188" y="5638800"/>
            <a:ext cx="4672012" cy="461963"/>
          </a:xfrm>
          <a:prstGeom prst="rect">
            <a:avLst/>
          </a:prstGeom>
          <a:solidFill>
            <a:srgbClr val="FFFFFF"/>
          </a:solidFill>
          <a:ln w="9525">
            <a:noFill/>
            <a:miter lim="800000"/>
            <a:headEnd/>
            <a:tailEnd/>
          </a:ln>
        </p:spPr>
        <p:txBody>
          <a:bodyPr wrap="none">
            <a:spAutoFit/>
          </a:bodyPr>
          <a:lstStyle/>
          <a:p>
            <a:r>
              <a:rPr lang="en-GB" sz="2400">
                <a:solidFill>
                  <a:srgbClr val="C00000"/>
                </a:solidFill>
                <a:sym typeface="Wingdings" pitchFamily="2" charset="2"/>
              </a:rPr>
              <a:t></a:t>
            </a:r>
            <a:r>
              <a:rPr lang="en-GB" sz="2400">
                <a:sym typeface="Wingdings" pitchFamily="2" charset="2"/>
              </a:rPr>
              <a:t>  fundamental new physics</a:t>
            </a:r>
            <a:r>
              <a:rPr lang="en-GB" sz="2400">
                <a:solidFill>
                  <a:srgbClr val="C00000"/>
                </a:solidFill>
                <a:sym typeface="Wingdings" pitchFamily="2" charset="2"/>
              </a:rPr>
              <a:t>!?</a:t>
            </a:r>
            <a:endParaRPr lang="en-GB" sz="2400">
              <a:solidFill>
                <a:srgbClr val="C00000"/>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g6 12spot s10 open"/>
          <p:cNvPicPr>
            <a:picLocks noChangeAspect="1" noChangeArrowheads="1"/>
          </p:cNvPicPr>
          <p:nvPr/>
        </p:nvPicPr>
        <p:blipFill>
          <a:blip r:embed="rId3" cstate="print"/>
          <a:srcRect/>
          <a:stretch>
            <a:fillRect/>
          </a:stretch>
        </p:blipFill>
        <p:spPr bwMode="auto">
          <a:xfrm>
            <a:off x="76200" y="609600"/>
            <a:ext cx="3733800" cy="3352800"/>
          </a:xfrm>
          <a:prstGeom prst="rect">
            <a:avLst/>
          </a:prstGeom>
          <a:noFill/>
          <a:ln w="28575">
            <a:solidFill>
              <a:srgbClr val="000000"/>
            </a:solidFill>
            <a:miter lim="800000"/>
            <a:headEnd/>
            <a:tailEnd/>
          </a:ln>
        </p:spPr>
      </p:pic>
      <p:grpSp>
        <p:nvGrpSpPr>
          <p:cNvPr id="2" name="Group 3"/>
          <p:cNvGrpSpPr>
            <a:grpSpLocks/>
          </p:cNvGrpSpPr>
          <p:nvPr/>
        </p:nvGrpSpPr>
        <p:grpSpPr bwMode="auto">
          <a:xfrm>
            <a:off x="3886200" y="4427538"/>
            <a:ext cx="5181600" cy="1952625"/>
            <a:chOff x="196" y="465"/>
            <a:chExt cx="3020" cy="1119"/>
          </a:xfrm>
        </p:grpSpPr>
        <p:grpSp>
          <p:nvGrpSpPr>
            <p:cNvPr id="3" name="Group 4"/>
            <p:cNvGrpSpPr>
              <a:grpSpLocks/>
            </p:cNvGrpSpPr>
            <p:nvPr/>
          </p:nvGrpSpPr>
          <p:grpSpPr bwMode="auto">
            <a:xfrm>
              <a:off x="196" y="742"/>
              <a:ext cx="3020" cy="842"/>
              <a:chOff x="3128" y="1149"/>
              <a:chExt cx="2632" cy="867"/>
            </a:xfrm>
          </p:grpSpPr>
          <p:grpSp>
            <p:nvGrpSpPr>
              <p:cNvPr id="4" name="Group 5"/>
              <p:cNvGrpSpPr>
                <a:grpSpLocks/>
              </p:cNvGrpSpPr>
              <p:nvPr/>
            </p:nvGrpSpPr>
            <p:grpSpPr bwMode="auto">
              <a:xfrm>
                <a:off x="3128" y="1149"/>
                <a:ext cx="2632" cy="867"/>
                <a:chOff x="3128" y="1149"/>
                <a:chExt cx="2632" cy="867"/>
              </a:xfrm>
            </p:grpSpPr>
            <p:sp>
              <p:nvSpPr>
                <p:cNvPr id="110676" name="Rectangle 6"/>
                <p:cNvSpPr>
                  <a:spLocks noChangeAspect="1" noChangeArrowheads="1"/>
                </p:cNvSpPr>
                <p:nvPr/>
              </p:nvSpPr>
              <p:spPr bwMode="auto">
                <a:xfrm>
                  <a:off x="3244" y="1239"/>
                  <a:ext cx="1566" cy="347"/>
                </a:xfrm>
                <a:prstGeom prst="rect">
                  <a:avLst/>
                </a:prstGeom>
                <a:solidFill>
                  <a:srgbClr val="CECECE"/>
                </a:solidFill>
                <a:ln w="12700">
                  <a:noFill/>
                  <a:miter lim="800000"/>
                  <a:headEnd/>
                  <a:tailEnd/>
                </a:ln>
              </p:spPr>
              <p:txBody>
                <a:bodyPr wrap="none" anchor="ctr"/>
                <a:lstStyle/>
                <a:p>
                  <a:r>
                    <a:rPr lang="en-US" sz="1200" b="0">
                      <a:latin typeface="Times New Roman" pitchFamily="18" charset="0"/>
                    </a:rPr>
                    <a:t>Al</a:t>
                  </a:r>
                  <a:endParaRPr lang="en-US" sz="2400" b="0">
                    <a:latin typeface="Times New Roman" pitchFamily="18" charset="0"/>
                  </a:endParaRPr>
                </a:p>
              </p:txBody>
            </p:sp>
            <p:sp>
              <p:nvSpPr>
                <p:cNvPr id="110677" name="Rectangle 7"/>
                <p:cNvSpPr>
                  <a:spLocks noChangeArrowheads="1"/>
                </p:cNvSpPr>
                <p:nvPr/>
              </p:nvSpPr>
              <p:spPr bwMode="auto">
                <a:xfrm>
                  <a:off x="3128" y="1584"/>
                  <a:ext cx="2632" cy="432"/>
                </a:xfrm>
                <a:prstGeom prst="rect">
                  <a:avLst/>
                </a:prstGeom>
                <a:solidFill>
                  <a:srgbClr val="336699"/>
                </a:solidFill>
                <a:ln w="9525">
                  <a:solidFill>
                    <a:schemeClr val="tx1"/>
                  </a:solidFill>
                  <a:miter lim="800000"/>
                  <a:headEnd/>
                  <a:tailEnd/>
                </a:ln>
              </p:spPr>
              <p:txBody>
                <a:bodyPr wrap="none" anchor="ctr"/>
                <a:lstStyle/>
                <a:p>
                  <a:endParaRPr lang="en-GB"/>
                </a:p>
              </p:txBody>
            </p:sp>
            <p:grpSp>
              <p:nvGrpSpPr>
                <p:cNvPr id="5" name="Group 8"/>
                <p:cNvGrpSpPr>
                  <a:grpSpLocks/>
                </p:cNvGrpSpPr>
                <p:nvPr/>
              </p:nvGrpSpPr>
              <p:grpSpPr bwMode="auto">
                <a:xfrm>
                  <a:off x="4649" y="1149"/>
                  <a:ext cx="646" cy="437"/>
                  <a:chOff x="4649" y="1149"/>
                  <a:chExt cx="646" cy="437"/>
                </a:xfrm>
              </p:grpSpPr>
              <p:sp>
                <p:nvSpPr>
                  <p:cNvPr id="110679" name="Rectangle 9"/>
                  <p:cNvSpPr>
                    <a:spLocks noChangeArrowheads="1"/>
                  </p:cNvSpPr>
                  <p:nvPr/>
                </p:nvSpPr>
                <p:spPr bwMode="auto">
                  <a:xfrm>
                    <a:off x="4649" y="1149"/>
                    <a:ext cx="168" cy="51"/>
                  </a:xfrm>
                  <a:prstGeom prst="rect">
                    <a:avLst/>
                  </a:prstGeom>
                  <a:solidFill>
                    <a:schemeClr val="accent2"/>
                  </a:solidFill>
                  <a:ln w="19050">
                    <a:noFill/>
                    <a:miter lim="800000"/>
                    <a:headEnd/>
                    <a:tailEnd type="none" w="lg" len="lg"/>
                  </a:ln>
                </p:spPr>
                <p:txBody>
                  <a:bodyPr wrap="none" anchor="ctr"/>
                  <a:lstStyle/>
                  <a:p>
                    <a:endParaRPr lang="en-GB"/>
                  </a:p>
                </p:txBody>
              </p:sp>
              <p:sp>
                <p:nvSpPr>
                  <p:cNvPr id="110680" name="Rectangle 10"/>
                  <p:cNvSpPr>
                    <a:spLocks noChangeArrowheads="1"/>
                  </p:cNvSpPr>
                  <p:nvPr/>
                </p:nvSpPr>
                <p:spPr bwMode="auto">
                  <a:xfrm>
                    <a:off x="4848" y="1496"/>
                    <a:ext cx="447" cy="89"/>
                  </a:xfrm>
                  <a:prstGeom prst="rect">
                    <a:avLst/>
                  </a:prstGeom>
                  <a:solidFill>
                    <a:schemeClr val="accent2"/>
                  </a:solidFill>
                  <a:ln w="19050">
                    <a:noFill/>
                    <a:miter lim="800000"/>
                    <a:headEnd/>
                    <a:tailEnd type="none" w="lg" len="lg"/>
                  </a:ln>
                </p:spPr>
                <p:txBody>
                  <a:bodyPr wrap="none" anchor="ctr"/>
                  <a:lstStyle/>
                  <a:p>
                    <a:endParaRPr lang="en-GB"/>
                  </a:p>
                </p:txBody>
              </p:sp>
              <p:sp>
                <p:nvSpPr>
                  <p:cNvPr id="110681" name="Rectangle 11"/>
                  <p:cNvSpPr>
                    <a:spLocks noChangeArrowheads="1"/>
                  </p:cNvSpPr>
                  <p:nvPr/>
                </p:nvSpPr>
                <p:spPr bwMode="auto">
                  <a:xfrm>
                    <a:off x="4649" y="1186"/>
                    <a:ext cx="168" cy="50"/>
                  </a:xfrm>
                  <a:prstGeom prst="rect">
                    <a:avLst/>
                  </a:prstGeom>
                  <a:solidFill>
                    <a:srgbClr val="274C29"/>
                  </a:solidFill>
                  <a:ln w="19050">
                    <a:noFill/>
                    <a:miter lim="800000"/>
                    <a:headEnd/>
                    <a:tailEnd type="none" w="lg" len="lg"/>
                  </a:ln>
                </p:spPr>
                <p:txBody>
                  <a:bodyPr wrap="none" anchor="ctr"/>
                  <a:lstStyle/>
                  <a:p>
                    <a:endParaRPr lang="en-GB"/>
                  </a:p>
                </p:txBody>
              </p:sp>
              <p:sp>
                <p:nvSpPr>
                  <p:cNvPr id="110682" name="Rectangle 12"/>
                  <p:cNvSpPr>
                    <a:spLocks noChangeArrowheads="1"/>
                  </p:cNvSpPr>
                  <p:nvPr/>
                </p:nvSpPr>
                <p:spPr bwMode="auto">
                  <a:xfrm>
                    <a:off x="4800" y="1149"/>
                    <a:ext cx="56" cy="437"/>
                  </a:xfrm>
                  <a:prstGeom prst="rect">
                    <a:avLst/>
                  </a:prstGeom>
                  <a:solidFill>
                    <a:schemeClr val="accent2"/>
                  </a:solidFill>
                  <a:ln w="19050">
                    <a:noFill/>
                    <a:miter lim="800000"/>
                    <a:headEnd/>
                    <a:tailEnd type="none" w="lg" len="lg"/>
                  </a:ln>
                </p:spPr>
                <p:txBody>
                  <a:bodyPr wrap="none" anchor="ctr"/>
                  <a:lstStyle/>
                  <a:p>
                    <a:endParaRPr lang="en-GB"/>
                  </a:p>
                </p:txBody>
              </p:sp>
            </p:grpSp>
          </p:grpSp>
          <p:grpSp>
            <p:nvGrpSpPr>
              <p:cNvPr id="6" name="Group 13"/>
              <p:cNvGrpSpPr>
                <a:grpSpLocks/>
              </p:cNvGrpSpPr>
              <p:nvPr/>
            </p:nvGrpSpPr>
            <p:grpSpPr bwMode="auto">
              <a:xfrm>
                <a:off x="3440" y="1295"/>
                <a:ext cx="391" cy="221"/>
                <a:chOff x="3440" y="1295"/>
                <a:chExt cx="391" cy="221"/>
              </a:xfrm>
            </p:grpSpPr>
            <p:grpSp>
              <p:nvGrpSpPr>
                <p:cNvPr id="7" name="Group 14"/>
                <p:cNvGrpSpPr>
                  <a:grpSpLocks/>
                </p:cNvGrpSpPr>
                <p:nvPr/>
              </p:nvGrpSpPr>
              <p:grpSpPr bwMode="auto">
                <a:xfrm>
                  <a:off x="3440" y="1295"/>
                  <a:ext cx="168" cy="101"/>
                  <a:chOff x="3432" y="1571"/>
                  <a:chExt cx="144" cy="78"/>
                </a:xfrm>
              </p:grpSpPr>
              <p:sp>
                <p:nvSpPr>
                  <p:cNvPr id="110673" name="Oval 15"/>
                  <p:cNvSpPr>
                    <a:spLocks noChangeArrowheads="1"/>
                  </p:cNvSpPr>
                  <p:nvPr/>
                </p:nvSpPr>
                <p:spPr bwMode="auto">
                  <a:xfrm>
                    <a:off x="3456" y="1585"/>
                    <a:ext cx="48" cy="47"/>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74" name="Oval 16"/>
                  <p:cNvSpPr>
                    <a:spLocks noChangeArrowheads="1"/>
                  </p:cNvSpPr>
                  <p:nvPr/>
                </p:nvSpPr>
                <p:spPr bwMode="auto">
                  <a:xfrm>
                    <a:off x="3504" y="1585"/>
                    <a:ext cx="48" cy="47"/>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75" name="Oval 17"/>
                  <p:cNvSpPr>
                    <a:spLocks noChangeArrowheads="1"/>
                  </p:cNvSpPr>
                  <p:nvPr/>
                </p:nvSpPr>
                <p:spPr bwMode="auto">
                  <a:xfrm>
                    <a:off x="3432" y="1571"/>
                    <a:ext cx="144" cy="78"/>
                  </a:xfrm>
                  <a:prstGeom prst="ellipse">
                    <a:avLst/>
                  </a:prstGeom>
                  <a:noFill/>
                  <a:ln w="3175">
                    <a:solidFill>
                      <a:schemeClr val="tx1"/>
                    </a:solidFill>
                    <a:round/>
                    <a:headEnd/>
                    <a:tailEnd type="none" w="lg" len="lg"/>
                  </a:ln>
                </p:spPr>
                <p:txBody>
                  <a:bodyPr wrap="none" anchor="ctr"/>
                  <a:lstStyle/>
                  <a:p>
                    <a:endParaRPr lang="en-GB"/>
                  </a:p>
                </p:txBody>
              </p:sp>
            </p:grpSp>
            <p:grpSp>
              <p:nvGrpSpPr>
                <p:cNvPr id="8" name="Group 18"/>
                <p:cNvGrpSpPr>
                  <a:grpSpLocks/>
                </p:cNvGrpSpPr>
                <p:nvPr/>
              </p:nvGrpSpPr>
              <p:grpSpPr bwMode="auto">
                <a:xfrm>
                  <a:off x="3664" y="1414"/>
                  <a:ext cx="167" cy="102"/>
                  <a:chOff x="3664" y="1414"/>
                  <a:chExt cx="167" cy="102"/>
                </a:xfrm>
              </p:grpSpPr>
              <p:sp>
                <p:nvSpPr>
                  <p:cNvPr id="110670" name="Oval 19"/>
                  <p:cNvSpPr>
                    <a:spLocks noChangeArrowheads="1"/>
                  </p:cNvSpPr>
                  <p:nvPr/>
                </p:nvSpPr>
                <p:spPr bwMode="auto">
                  <a:xfrm>
                    <a:off x="3692" y="1432"/>
                    <a:ext cx="55" cy="62"/>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71" name="Oval 20"/>
                  <p:cNvSpPr>
                    <a:spLocks noChangeArrowheads="1"/>
                  </p:cNvSpPr>
                  <p:nvPr/>
                </p:nvSpPr>
                <p:spPr bwMode="auto">
                  <a:xfrm>
                    <a:off x="3747" y="1432"/>
                    <a:ext cx="56" cy="62"/>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72" name="Oval 21"/>
                  <p:cNvSpPr>
                    <a:spLocks noChangeArrowheads="1"/>
                  </p:cNvSpPr>
                  <p:nvPr/>
                </p:nvSpPr>
                <p:spPr bwMode="auto">
                  <a:xfrm>
                    <a:off x="3664" y="1414"/>
                    <a:ext cx="167" cy="102"/>
                  </a:xfrm>
                  <a:prstGeom prst="ellipse">
                    <a:avLst/>
                  </a:prstGeom>
                  <a:noFill/>
                  <a:ln w="3175">
                    <a:solidFill>
                      <a:schemeClr val="tx1"/>
                    </a:solidFill>
                    <a:round/>
                    <a:headEnd/>
                    <a:tailEnd type="none" w="lg" len="lg"/>
                  </a:ln>
                </p:spPr>
                <p:txBody>
                  <a:bodyPr wrap="none" anchor="ctr"/>
                  <a:lstStyle/>
                  <a:p>
                    <a:endParaRPr lang="en-GB"/>
                  </a:p>
                </p:txBody>
              </p:sp>
            </p:grpSp>
          </p:grpSp>
        </p:grpSp>
        <p:grpSp>
          <p:nvGrpSpPr>
            <p:cNvPr id="9" name="Group 22"/>
            <p:cNvGrpSpPr>
              <a:grpSpLocks/>
            </p:cNvGrpSpPr>
            <p:nvPr/>
          </p:nvGrpSpPr>
          <p:grpSpPr bwMode="auto">
            <a:xfrm>
              <a:off x="2356" y="1087"/>
              <a:ext cx="277" cy="63"/>
              <a:chOff x="5010" y="1504"/>
              <a:chExt cx="242" cy="65"/>
            </a:xfrm>
          </p:grpSpPr>
          <p:sp>
            <p:nvSpPr>
              <p:cNvPr id="110664" name="Oval 23"/>
              <p:cNvSpPr>
                <a:spLocks noChangeArrowheads="1"/>
              </p:cNvSpPr>
              <p:nvPr/>
            </p:nvSpPr>
            <p:spPr bwMode="auto">
              <a:xfrm>
                <a:off x="5010" y="1504"/>
                <a:ext cx="56" cy="61"/>
              </a:xfrm>
              <a:prstGeom prst="ellipse">
                <a:avLst/>
              </a:prstGeom>
              <a:solidFill>
                <a:schemeClr val="hlink"/>
              </a:solidFill>
              <a:ln w="3175">
                <a:solidFill>
                  <a:schemeClr val="tx1"/>
                </a:solidFill>
                <a:round/>
                <a:headEnd/>
                <a:tailEnd type="none" w="lg" len="lg"/>
              </a:ln>
            </p:spPr>
            <p:txBody>
              <a:bodyPr wrap="none" anchor="ctr"/>
              <a:lstStyle/>
              <a:p>
                <a:endParaRPr lang="en-GB"/>
              </a:p>
            </p:txBody>
          </p:sp>
          <p:sp>
            <p:nvSpPr>
              <p:cNvPr id="110665" name="Oval 24"/>
              <p:cNvSpPr>
                <a:spLocks noChangeArrowheads="1"/>
              </p:cNvSpPr>
              <p:nvPr/>
            </p:nvSpPr>
            <p:spPr bwMode="auto">
              <a:xfrm>
                <a:off x="5196" y="1508"/>
                <a:ext cx="56" cy="61"/>
              </a:xfrm>
              <a:prstGeom prst="ellipse">
                <a:avLst/>
              </a:prstGeom>
              <a:solidFill>
                <a:schemeClr val="hlink"/>
              </a:solidFill>
              <a:ln w="3175">
                <a:solidFill>
                  <a:schemeClr val="tx1"/>
                </a:solidFill>
                <a:round/>
                <a:headEnd/>
                <a:tailEnd type="none" w="lg" len="lg"/>
              </a:ln>
            </p:spPr>
            <p:txBody>
              <a:bodyPr wrap="none" anchor="ctr"/>
              <a:lstStyle/>
              <a:p>
                <a:endParaRPr lang="en-GB"/>
              </a:p>
            </p:txBody>
          </p:sp>
        </p:grpSp>
        <p:grpSp>
          <p:nvGrpSpPr>
            <p:cNvPr id="10" name="Group 25"/>
            <p:cNvGrpSpPr>
              <a:grpSpLocks/>
            </p:cNvGrpSpPr>
            <p:nvPr/>
          </p:nvGrpSpPr>
          <p:grpSpPr bwMode="auto">
            <a:xfrm>
              <a:off x="864" y="1068"/>
              <a:ext cx="448" cy="430"/>
              <a:chOff x="3710" y="1485"/>
              <a:chExt cx="391" cy="443"/>
            </a:xfrm>
          </p:grpSpPr>
          <p:sp>
            <p:nvSpPr>
              <p:cNvPr id="110662" name="AutoShape 26"/>
              <p:cNvSpPr>
                <a:spLocks noChangeArrowheads="1"/>
              </p:cNvSpPr>
              <p:nvPr/>
            </p:nvSpPr>
            <p:spPr bwMode="auto">
              <a:xfrm flipV="1">
                <a:off x="3710" y="1485"/>
                <a:ext cx="74" cy="343"/>
              </a:xfrm>
              <a:prstGeom prst="downArrow">
                <a:avLst>
                  <a:gd name="adj1" fmla="val 50000"/>
                  <a:gd name="adj2" fmla="val 115878"/>
                </a:avLst>
              </a:prstGeom>
              <a:gradFill rotWithShape="0">
                <a:gsLst>
                  <a:gs pos="0">
                    <a:srgbClr val="475E00"/>
                  </a:gs>
                  <a:gs pos="100000">
                    <a:srgbClr val="99CC00"/>
                  </a:gs>
                </a:gsLst>
                <a:lin ang="5400000" scaled="1"/>
              </a:gradFill>
              <a:ln w="19050">
                <a:noFill/>
                <a:miter lim="800000"/>
                <a:headEnd/>
                <a:tailEnd type="none" w="lg" len="lg"/>
              </a:ln>
            </p:spPr>
            <p:txBody>
              <a:bodyPr wrap="none" anchor="ctr"/>
              <a:lstStyle/>
              <a:p>
                <a:endParaRPr lang="en-GB"/>
              </a:p>
            </p:txBody>
          </p:sp>
          <p:sp>
            <p:nvSpPr>
              <p:cNvPr id="110663" name="AutoShape 27"/>
              <p:cNvSpPr>
                <a:spLocks noChangeArrowheads="1"/>
              </p:cNvSpPr>
              <p:nvPr/>
            </p:nvSpPr>
            <p:spPr bwMode="auto">
              <a:xfrm flipV="1">
                <a:off x="4028" y="1494"/>
                <a:ext cx="73" cy="434"/>
              </a:xfrm>
              <a:prstGeom prst="downArrow">
                <a:avLst>
                  <a:gd name="adj1" fmla="val 50000"/>
                  <a:gd name="adj2" fmla="val 148630"/>
                </a:avLst>
              </a:prstGeom>
              <a:gradFill rotWithShape="0">
                <a:gsLst>
                  <a:gs pos="0">
                    <a:srgbClr val="475E00"/>
                  </a:gs>
                  <a:gs pos="100000">
                    <a:srgbClr val="99CC00"/>
                  </a:gs>
                </a:gsLst>
                <a:lin ang="5400000" scaled="1"/>
              </a:gradFill>
              <a:ln w="19050">
                <a:noFill/>
                <a:miter lim="800000"/>
                <a:headEnd/>
                <a:tailEnd type="none" w="lg" len="lg"/>
              </a:ln>
            </p:spPr>
            <p:txBody>
              <a:bodyPr wrap="none" anchor="ctr"/>
              <a:lstStyle/>
              <a:p>
                <a:endParaRPr lang="en-GB"/>
              </a:p>
            </p:txBody>
          </p:sp>
        </p:grpSp>
        <p:sp>
          <p:nvSpPr>
            <p:cNvPr id="110649" name="Text Box 28"/>
            <p:cNvSpPr txBox="1">
              <a:spLocks noChangeArrowheads="1"/>
            </p:cNvSpPr>
            <p:nvPr/>
          </p:nvSpPr>
          <p:spPr bwMode="auto">
            <a:xfrm>
              <a:off x="2208" y="480"/>
              <a:ext cx="859" cy="524"/>
            </a:xfrm>
            <a:prstGeom prst="rect">
              <a:avLst/>
            </a:prstGeom>
            <a:noFill/>
            <a:ln w="19050">
              <a:noFill/>
              <a:miter lim="800000"/>
              <a:headEnd/>
              <a:tailEnd type="none" w="lg" len="lg"/>
            </a:ln>
          </p:spPr>
          <p:txBody>
            <a:bodyPr>
              <a:spAutoFit/>
            </a:bodyPr>
            <a:lstStyle/>
            <a:p>
              <a:r>
                <a:rPr lang="en-US">
                  <a:solidFill>
                    <a:srgbClr val="0D09FF"/>
                  </a:solidFill>
                </a:rPr>
                <a:t>T</a:t>
              </a:r>
              <a:r>
                <a:rPr lang="en-US"/>
                <a:t>ransition </a:t>
              </a:r>
              <a:r>
                <a:rPr lang="en-US">
                  <a:solidFill>
                    <a:srgbClr val="0D09FF"/>
                  </a:solidFill>
                </a:rPr>
                <a:t>E</a:t>
              </a:r>
              <a:r>
                <a:rPr lang="en-US"/>
                <a:t>dge </a:t>
              </a:r>
            </a:p>
            <a:p>
              <a:r>
                <a:rPr lang="en-US">
                  <a:solidFill>
                    <a:srgbClr val="0D09FF"/>
                  </a:solidFill>
                </a:rPr>
                <a:t>S</a:t>
              </a:r>
              <a:r>
                <a:rPr lang="en-US"/>
                <a:t>ensor</a:t>
              </a:r>
            </a:p>
          </p:txBody>
        </p:sp>
        <p:sp>
          <p:nvSpPr>
            <p:cNvPr id="110650" name="Text Box 29"/>
            <p:cNvSpPr txBox="1">
              <a:spLocks noChangeArrowheads="1"/>
            </p:cNvSpPr>
            <p:nvPr/>
          </p:nvSpPr>
          <p:spPr bwMode="auto">
            <a:xfrm>
              <a:off x="2028" y="1260"/>
              <a:ext cx="596" cy="210"/>
            </a:xfrm>
            <a:prstGeom prst="rect">
              <a:avLst/>
            </a:prstGeom>
            <a:noFill/>
            <a:ln w="9525">
              <a:noFill/>
              <a:miter lim="800000"/>
              <a:headEnd/>
              <a:tailEnd/>
            </a:ln>
          </p:spPr>
          <p:txBody>
            <a:bodyPr wrap="none">
              <a:spAutoFit/>
            </a:bodyPr>
            <a:lstStyle/>
            <a:p>
              <a:r>
                <a:rPr lang="en-US" b="0">
                  <a:solidFill>
                    <a:schemeClr val="accent1"/>
                  </a:solidFill>
                  <a:latin typeface="Arial" pitchFamily="34" charset="0"/>
                </a:rPr>
                <a:t>Ge or Si</a:t>
              </a:r>
              <a:endParaRPr lang="en-US" sz="1600" b="0">
                <a:solidFill>
                  <a:schemeClr val="accent1"/>
                </a:solidFill>
                <a:latin typeface="Arial" pitchFamily="34" charset="0"/>
              </a:endParaRPr>
            </a:p>
          </p:txBody>
        </p:sp>
        <p:sp>
          <p:nvSpPr>
            <p:cNvPr id="110651" name="Oval 30"/>
            <p:cNvSpPr>
              <a:spLocks noChangeArrowheads="1"/>
            </p:cNvSpPr>
            <p:nvPr/>
          </p:nvSpPr>
          <p:spPr bwMode="auto">
            <a:xfrm>
              <a:off x="1165" y="1054"/>
              <a:ext cx="64" cy="59"/>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52" name="Oval 31"/>
            <p:cNvSpPr>
              <a:spLocks noChangeArrowheads="1"/>
            </p:cNvSpPr>
            <p:nvPr/>
          </p:nvSpPr>
          <p:spPr bwMode="auto">
            <a:xfrm>
              <a:off x="1312" y="1054"/>
              <a:ext cx="65" cy="59"/>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53" name="Oval 32"/>
            <p:cNvSpPr>
              <a:spLocks noChangeArrowheads="1"/>
            </p:cNvSpPr>
            <p:nvPr/>
          </p:nvSpPr>
          <p:spPr bwMode="auto">
            <a:xfrm>
              <a:off x="1869" y="883"/>
              <a:ext cx="65" cy="60"/>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54" name="Oval 33"/>
            <p:cNvSpPr>
              <a:spLocks noChangeArrowheads="1"/>
            </p:cNvSpPr>
            <p:nvPr/>
          </p:nvSpPr>
          <p:spPr bwMode="auto">
            <a:xfrm>
              <a:off x="2000" y="976"/>
              <a:ext cx="64" cy="59"/>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55" name="Oval 34"/>
            <p:cNvSpPr>
              <a:spLocks noChangeArrowheads="1"/>
            </p:cNvSpPr>
            <p:nvPr/>
          </p:nvSpPr>
          <p:spPr bwMode="auto">
            <a:xfrm>
              <a:off x="1454" y="931"/>
              <a:ext cx="64" cy="59"/>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56" name="Oval 35"/>
            <p:cNvSpPr>
              <a:spLocks noChangeArrowheads="1"/>
            </p:cNvSpPr>
            <p:nvPr/>
          </p:nvSpPr>
          <p:spPr bwMode="auto">
            <a:xfrm>
              <a:off x="1123" y="1007"/>
              <a:ext cx="301" cy="141"/>
            </a:xfrm>
            <a:prstGeom prst="ellipse">
              <a:avLst/>
            </a:prstGeom>
            <a:noFill/>
            <a:ln w="12700">
              <a:solidFill>
                <a:schemeClr val="tx1"/>
              </a:solidFill>
              <a:prstDash val="dash"/>
              <a:round/>
              <a:headEnd/>
              <a:tailEnd type="none" w="lg" len="lg"/>
            </a:ln>
          </p:spPr>
          <p:txBody>
            <a:bodyPr wrap="none" anchor="ctr"/>
            <a:lstStyle/>
            <a:p>
              <a:endParaRPr lang="en-GB"/>
            </a:p>
          </p:txBody>
        </p:sp>
        <p:sp>
          <p:nvSpPr>
            <p:cNvPr id="110657" name="Line 36"/>
            <p:cNvSpPr>
              <a:spLocks noChangeShapeType="1"/>
            </p:cNvSpPr>
            <p:nvPr/>
          </p:nvSpPr>
          <p:spPr bwMode="auto">
            <a:xfrm>
              <a:off x="1501" y="1017"/>
              <a:ext cx="486" cy="0"/>
            </a:xfrm>
            <a:prstGeom prst="line">
              <a:avLst/>
            </a:prstGeom>
            <a:noFill/>
            <a:ln w="38100">
              <a:solidFill>
                <a:srgbClr val="FF0000"/>
              </a:solidFill>
              <a:round/>
              <a:headEnd/>
              <a:tailEnd type="triangle" w="med" len="med"/>
            </a:ln>
          </p:spPr>
          <p:txBody>
            <a:bodyPr wrap="none" anchor="ctr"/>
            <a:lstStyle/>
            <a:p>
              <a:endParaRPr lang="en-GB"/>
            </a:p>
          </p:txBody>
        </p:sp>
        <p:sp>
          <p:nvSpPr>
            <p:cNvPr id="110658" name="Text Box 37"/>
            <p:cNvSpPr txBox="1">
              <a:spLocks noChangeArrowheads="1"/>
            </p:cNvSpPr>
            <p:nvPr/>
          </p:nvSpPr>
          <p:spPr bwMode="auto">
            <a:xfrm>
              <a:off x="1071" y="465"/>
              <a:ext cx="892" cy="368"/>
            </a:xfrm>
            <a:prstGeom prst="rect">
              <a:avLst/>
            </a:prstGeom>
            <a:noFill/>
            <a:ln w="9525">
              <a:noFill/>
              <a:miter lim="800000"/>
              <a:headEnd/>
              <a:tailEnd/>
            </a:ln>
          </p:spPr>
          <p:txBody>
            <a:bodyPr wrap="none">
              <a:spAutoFit/>
            </a:bodyPr>
            <a:lstStyle/>
            <a:p>
              <a:pPr algn="ctr"/>
              <a:r>
                <a:rPr lang="en-US">
                  <a:solidFill>
                    <a:srgbClr val="E31D0D"/>
                  </a:solidFill>
                </a:rPr>
                <a:t>Quasiparticle</a:t>
              </a:r>
            </a:p>
            <a:p>
              <a:pPr algn="ctr"/>
              <a:r>
                <a:rPr lang="en-US">
                  <a:solidFill>
                    <a:srgbClr val="E31D0D"/>
                  </a:solidFill>
                </a:rPr>
                <a:t>diffusion</a:t>
              </a:r>
              <a:endParaRPr lang="en-US">
                <a:solidFill>
                  <a:srgbClr val="E31D0D"/>
                </a:solidFill>
                <a:latin typeface="Arial" pitchFamily="34" charset="0"/>
              </a:endParaRPr>
            </a:p>
          </p:txBody>
        </p:sp>
        <p:sp>
          <p:nvSpPr>
            <p:cNvPr id="110659" name="Oval 38"/>
            <p:cNvSpPr>
              <a:spLocks noChangeArrowheads="1"/>
            </p:cNvSpPr>
            <p:nvPr/>
          </p:nvSpPr>
          <p:spPr bwMode="auto">
            <a:xfrm>
              <a:off x="1684" y="960"/>
              <a:ext cx="65" cy="59"/>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60" name="Oval 39"/>
            <p:cNvSpPr>
              <a:spLocks noChangeArrowheads="1"/>
            </p:cNvSpPr>
            <p:nvPr/>
          </p:nvSpPr>
          <p:spPr bwMode="auto">
            <a:xfrm>
              <a:off x="2042" y="751"/>
              <a:ext cx="64" cy="61"/>
            </a:xfrm>
            <a:prstGeom prst="ellipse">
              <a:avLst/>
            </a:prstGeom>
            <a:solidFill>
              <a:schemeClr val="bg1"/>
            </a:solidFill>
            <a:ln w="3175">
              <a:solidFill>
                <a:schemeClr val="tx1"/>
              </a:solidFill>
              <a:round/>
              <a:headEnd/>
              <a:tailEnd type="none" w="lg" len="lg"/>
            </a:ln>
          </p:spPr>
          <p:txBody>
            <a:bodyPr wrap="none" anchor="ctr"/>
            <a:lstStyle/>
            <a:p>
              <a:endParaRPr lang="en-GB"/>
            </a:p>
          </p:txBody>
        </p:sp>
        <p:sp>
          <p:nvSpPr>
            <p:cNvPr id="110661" name="Text Box 40"/>
            <p:cNvSpPr txBox="1">
              <a:spLocks noChangeArrowheads="1"/>
            </p:cNvSpPr>
            <p:nvPr/>
          </p:nvSpPr>
          <p:spPr bwMode="auto">
            <a:xfrm>
              <a:off x="811" y="1368"/>
              <a:ext cx="604" cy="211"/>
            </a:xfrm>
            <a:prstGeom prst="rect">
              <a:avLst/>
            </a:prstGeom>
            <a:noFill/>
            <a:ln w="12700">
              <a:noFill/>
              <a:miter lim="800000"/>
              <a:headEnd type="none" w="sm" len="sm"/>
              <a:tailEnd type="none" w="sm" len="sm"/>
            </a:ln>
          </p:spPr>
          <p:txBody>
            <a:bodyPr wrap="none">
              <a:spAutoFit/>
            </a:bodyPr>
            <a:lstStyle/>
            <a:p>
              <a:r>
                <a:rPr lang="en-US" b="0">
                  <a:solidFill>
                    <a:srgbClr val="E31D0D"/>
                  </a:solidFill>
                </a:rPr>
                <a:t>phonons</a:t>
              </a:r>
              <a:endParaRPr lang="en-US" b="0">
                <a:solidFill>
                  <a:srgbClr val="006600"/>
                </a:solidFill>
                <a:latin typeface="Arial" pitchFamily="34" charset="0"/>
              </a:endParaRPr>
            </a:p>
          </p:txBody>
        </p:sp>
      </p:grpSp>
      <p:grpSp>
        <p:nvGrpSpPr>
          <p:cNvPr id="11" name="Group 41"/>
          <p:cNvGrpSpPr>
            <a:grpSpLocks/>
          </p:cNvGrpSpPr>
          <p:nvPr/>
        </p:nvGrpSpPr>
        <p:grpSpPr bwMode="auto">
          <a:xfrm>
            <a:off x="1524000" y="609600"/>
            <a:ext cx="4953000" cy="3095625"/>
            <a:chOff x="960" y="384"/>
            <a:chExt cx="3120" cy="1950"/>
          </a:xfrm>
        </p:grpSpPr>
        <p:pic>
          <p:nvPicPr>
            <p:cNvPr id="110642" name="Picture 42"/>
            <p:cNvPicPr>
              <a:picLocks noChangeAspect="1" noChangeArrowheads="1"/>
            </p:cNvPicPr>
            <p:nvPr/>
          </p:nvPicPr>
          <p:blipFill>
            <a:blip r:embed="rId4" cstate="print"/>
            <a:srcRect/>
            <a:stretch>
              <a:fillRect/>
            </a:stretch>
          </p:blipFill>
          <p:spPr bwMode="auto">
            <a:xfrm>
              <a:off x="2112" y="384"/>
              <a:ext cx="1968" cy="1950"/>
            </a:xfrm>
            <a:prstGeom prst="rect">
              <a:avLst/>
            </a:prstGeom>
            <a:noFill/>
            <a:ln w="28575">
              <a:solidFill>
                <a:schemeClr val="tx1"/>
              </a:solidFill>
              <a:miter lim="800000"/>
              <a:headEnd type="none" w="sm" len="sm"/>
              <a:tailEnd type="none" w="sm" len="sm"/>
            </a:ln>
          </p:spPr>
        </p:pic>
        <p:sp>
          <p:nvSpPr>
            <p:cNvPr id="110643" name="Rectangle 43"/>
            <p:cNvSpPr>
              <a:spLocks noChangeArrowheads="1"/>
            </p:cNvSpPr>
            <p:nvPr/>
          </p:nvSpPr>
          <p:spPr bwMode="auto">
            <a:xfrm>
              <a:off x="960" y="1536"/>
              <a:ext cx="96" cy="96"/>
            </a:xfrm>
            <a:prstGeom prst="rect">
              <a:avLst/>
            </a:prstGeom>
            <a:noFill/>
            <a:ln w="28575">
              <a:solidFill>
                <a:schemeClr val="bg1"/>
              </a:solidFill>
              <a:miter lim="800000"/>
              <a:headEnd/>
              <a:tailEnd/>
            </a:ln>
          </p:spPr>
          <p:txBody>
            <a:bodyPr wrap="none" anchor="ctr"/>
            <a:lstStyle/>
            <a:p>
              <a:endParaRPr lang="en-GB"/>
            </a:p>
          </p:txBody>
        </p:sp>
        <p:sp>
          <p:nvSpPr>
            <p:cNvPr id="110644" name="Line 44"/>
            <p:cNvSpPr>
              <a:spLocks noChangeShapeType="1"/>
            </p:cNvSpPr>
            <p:nvPr/>
          </p:nvSpPr>
          <p:spPr bwMode="auto">
            <a:xfrm flipV="1">
              <a:off x="960" y="384"/>
              <a:ext cx="1104" cy="1152"/>
            </a:xfrm>
            <a:prstGeom prst="line">
              <a:avLst/>
            </a:prstGeom>
            <a:noFill/>
            <a:ln w="28575">
              <a:solidFill>
                <a:schemeClr val="bg1"/>
              </a:solidFill>
              <a:round/>
              <a:headEnd/>
              <a:tailEnd/>
            </a:ln>
          </p:spPr>
          <p:txBody>
            <a:bodyPr wrap="none" anchor="ctr"/>
            <a:lstStyle/>
            <a:p>
              <a:endParaRPr lang="en-GB"/>
            </a:p>
          </p:txBody>
        </p:sp>
        <p:sp>
          <p:nvSpPr>
            <p:cNvPr id="110645" name="Line 45"/>
            <p:cNvSpPr>
              <a:spLocks noChangeShapeType="1"/>
            </p:cNvSpPr>
            <p:nvPr/>
          </p:nvSpPr>
          <p:spPr bwMode="auto">
            <a:xfrm>
              <a:off x="960" y="1632"/>
              <a:ext cx="1104" cy="672"/>
            </a:xfrm>
            <a:prstGeom prst="line">
              <a:avLst/>
            </a:prstGeom>
            <a:noFill/>
            <a:ln w="28575">
              <a:solidFill>
                <a:schemeClr val="bg1"/>
              </a:solidFill>
              <a:round/>
              <a:headEnd/>
              <a:tailEnd/>
            </a:ln>
          </p:spPr>
          <p:txBody>
            <a:bodyPr wrap="none" anchor="ctr"/>
            <a:lstStyle/>
            <a:p>
              <a:endParaRPr lang="en-GB"/>
            </a:p>
          </p:txBody>
        </p:sp>
      </p:grpSp>
      <p:grpSp>
        <p:nvGrpSpPr>
          <p:cNvPr id="12" name="Group 46"/>
          <p:cNvGrpSpPr>
            <a:grpSpLocks/>
          </p:cNvGrpSpPr>
          <p:nvPr/>
        </p:nvGrpSpPr>
        <p:grpSpPr bwMode="auto">
          <a:xfrm>
            <a:off x="3810000" y="533400"/>
            <a:ext cx="5283200" cy="3048000"/>
            <a:chOff x="2400" y="336"/>
            <a:chExt cx="3328" cy="1920"/>
          </a:xfrm>
        </p:grpSpPr>
        <p:grpSp>
          <p:nvGrpSpPr>
            <p:cNvPr id="13" name="Group 47"/>
            <p:cNvGrpSpPr>
              <a:grpSpLocks/>
            </p:cNvGrpSpPr>
            <p:nvPr/>
          </p:nvGrpSpPr>
          <p:grpSpPr bwMode="auto">
            <a:xfrm>
              <a:off x="3840" y="336"/>
              <a:ext cx="1888" cy="1920"/>
              <a:chOff x="3840" y="384"/>
              <a:chExt cx="1888" cy="1920"/>
            </a:xfrm>
          </p:grpSpPr>
          <p:pic>
            <p:nvPicPr>
              <p:cNvPr id="110637" name="Picture 48"/>
              <p:cNvPicPr>
                <a:picLocks noChangeAspect="1" noChangeArrowheads="1"/>
              </p:cNvPicPr>
              <p:nvPr/>
            </p:nvPicPr>
            <p:blipFill>
              <a:blip r:embed="rId5" cstate="print"/>
              <a:srcRect/>
              <a:stretch>
                <a:fillRect/>
              </a:stretch>
            </p:blipFill>
            <p:spPr bwMode="auto">
              <a:xfrm>
                <a:off x="3840" y="1008"/>
                <a:ext cx="1872" cy="1296"/>
              </a:xfrm>
              <a:prstGeom prst="rect">
                <a:avLst/>
              </a:prstGeom>
              <a:noFill/>
              <a:ln w="28575">
                <a:solidFill>
                  <a:schemeClr val="tx1"/>
                </a:solidFill>
                <a:miter lim="800000"/>
                <a:headEnd/>
                <a:tailEnd/>
              </a:ln>
            </p:spPr>
          </p:pic>
          <p:sp>
            <p:nvSpPr>
              <p:cNvPr id="110638" name="Line 49"/>
              <p:cNvSpPr>
                <a:spLocks noChangeShapeType="1"/>
              </p:cNvSpPr>
              <p:nvPr/>
            </p:nvSpPr>
            <p:spPr bwMode="auto">
              <a:xfrm>
                <a:off x="4464" y="816"/>
                <a:ext cx="144" cy="576"/>
              </a:xfrm>
              <a:prstGeom prst="line">
                <a:avLst/>
              </a:prstGeom>
              <a:noFill/>
              <a:ln w="28575">
                <a:solidFill>
                  <a:srgbClr val="E31D0D"/>
                </a:solidFill>
                <a:round/>
                <a:headEnd type="none" w="sm" len="sm"/>
                <a:tailEnd type="triangle" w="med" len="lg"/>
              </a:ln>
            </p:spPr>
            <p:txBody>
              <a:bodyPr/>
              <a:lstStyle/>
              <a:p>
                <a:endParaRPr lang="en-GB"/>
              </a:p>
            </p:txBody>
          </p:sp>
          <p:sp>
            <p:nvSpPr>
              <p:cNvPr id="110639" name="Text Box 50"/>
              <p:cNvSpPr txBox="1">
                <a:spLocks noChangeArrowheads="1"/>
              </p:cNvSpPr>
              <p:nvPr/>
            </p:nvSpPr>
            <p:spPr bwMode="auto">
              <a:xfrm>
                <a:off x="4128" y="624"/>
                <a:ext cx="1008" cy="231"/>
              </a:xfrm>
              <a:prstGeom prst="rect">
                <a:avLst/>
              </a:prstGeom>
              <a:noFill/>
              <a:ln w="12700">
                <a:noFill/>
                <a:miter lim="800000"/>
                <a:headEnd type="none" w="sm" len="sm"/>
                <a:tailEnd type="none" w="sm" len="sm"/>
              </a:ln>
            </p:spPr>
            <p:txBody>
              <a:bodyPr>
                <a:spAutoFit/>
              </a:bodyPr>
              <a:lstStyle/>
              <a:p>
                <a:pPr algn="ctr">
                  <a:spcBef>
                    <a:spcPct val="50000"/>
                  </a:spcBef>
                </a:pPr>
                <a:r>
                  <a:rPr lang="en-US">
                    <a:solidFill>
                      <a:srgbClr val="E31D0D"/>
                    </a:solidFill>
                    <a:latin typeface="Arial Narrow" pitchFamily="34" charset="0"/>
                  </a:rPr>
                  <a:t>1</a:t>
                </a:r>
                <a:r>
                  <a:rPr lang="en-US" b="0">
                    <a:solidFill>
                      <a:srgbClr val="E31D0D"/>
                    </a:solidFill>
                    <a:latin typeface="Arial Narrow" pitchFamily="34" charset="0"/>
                  </a:rPr>
                  <a:t> </a:t>
                </a:r>
                <a:r>
                  <a:rPr lang="en-US" b="0">
                    <a:solidFill>
                      <a:srgbClr val="E31D0D"/>
                    </a:solidFill>
                    <a:latin typeface="Symbol" pitchFamily="18" charset="2"/>
                  </a:rPr>
                  <a:t>m</a:t>
                </a:r>
                <a:r>
                  <a:rPr lang="en-US" b="0">
                    <a:solidFill>
                      <a:srgbClr val="E31D0D"/>
                    </a:solidFill>
                    <a:latin typeface="Arial Narrow" pitchFamily="34" charset="0"/>
                  </a:rPr>
                  <a:t> </a:t>
                </a:r>
                <a:r>
                  <a:rPr lang="en-US" sz="1600">
                    <a:solidFill>
                      <a:srgbClr val="E31D0D"/>
                    </a:solidFill>
                  </a:rPr>
                  <a:t>tungsten</a:t>
                </a:r>
                <a:endParaRPr lang="el-GR">
                  <a:solidFill>
                    <a:schemeClr val="accent1"/>
                  </a:solidFill>
                  <a:latin typeface="Arial Narrow" pitchFamily="34" charset="0"/>
                </a:endParaRPr>
              </a:p>
            </p:txBody>
          </p:sp>
          <p:sp>
            <p:nvSpPr>
              <p:cNvPr id="110640" name="Text Box 51"/>
              <p:cNvSpPr txBox="1">
                <a:spLocks noChangeArrowheads="1"/>
              </p:cNvSpPr>
              <p:nvPr/>
            </p:nvSpPr>
            <p:spPr bwMode="auto">
              <a:xfrm>
                <a:off x="4080" y="384"/>
                <a:ext cx="1648" cy="233"/>
              </a:xfrm>
              <a:prstGeom prst="rect">
                <a:avLst/>
              </a:prstGeom>
              <a:noFill/>
              <a:ln w="12700">
                <a:noFill/>
                <a:miter lim="800000"/>
                <a:headEnd type="none" w="sm" len="sm"/>
                <a:tailEnd type="none" w="sm" len="sm"/>
              </a:ln>
            </p:spPr>
            <p:txBody>
              <a:bodyPr>
                <a:spAutoFit/>
              </a:bodyPr>
              <a:lstStyle/>
              <a:p>
                <a:pPr algn="ctr">
                  <a:spcBef>
                    <a:spcPct val="50000"/>
                  </a:spcBef>
                </a:pPr>
                <a:r>
                  <a:rPr lang="en-US" sz="1800">
                    <a:latin typeface="Arial Narrow" pitchFamily="34" charset="0"/>
                  </a:rPr>
                  <a:t>380</a:t>
                </a:r>
                <a:r>
                  <a:rPr lang="en-US" sz="1800" b="0">
                    <a:latin typeface="Symbol" pitchFamily="18" charset="2"/>
                  </a:rPr>
                  <a:t>m</a:t>
                </a:r>
                <a:r>
                  <a:rPr lang="en-US" sz="1800" b="0">
                    <a:latin typeface="Arial Narrow" pitchFamily="34" charset="0"/>
                  </a:rPr>
                  <a:t> </a:t>
                </a:r>
                <a:r>
                  <a:rPr lang="en-US" sz="1800">
                    <a:latin typeface="Arial Narrow" pitchFamily="34" charset="0"/>
                  </a:rPr>
                  <a:t>x</a:t>
                </a:r>
                <a:r>
                  <a:rPr lang="en-US" sz="1800" b="0">
                    <a:latin typeface="Arial Narrow" pitchFamily="34" charset="0"/>
                  </a:rPr>
                  <a:t> </a:t>
                </a:r>
                <a:r>
                  <a:rPr lang="en-US" sz="1800">
                    <a:latin typeface="Arial Narrow" pitchFamily="34" charset="0"/>
                  </a:rPr>
                  <a:t>60</a:t>
                </a:r>
                <a:r>
                  <a:rPr lang="en-US" sz="1800" b="0">
                    <a:latin typeface="Symbol" pitchFamily="18" charset="2"/>
                  </a:rPr>
                  <a:t>m</a:t>
                </a:r>
                <a:r>
                  <a:rPr lang="en-US" sz="1800" b="0">
                    <a:latin typeface="Arial Narrow" pitchFamily="34" charset="0"/>
                  </a:rPr>
                  <a:t> </a:t>
                </a:r>
                <a:r>
                  <a:rPr lang="en-US" sz="1400"/>
                  <a:t>aluminum fins</a:t>
                </a:r>
                <a:endParaRPr lang="el-GR" sz="1800" b="0">
                  <a:latin typeface="Arial Narrow" pitchFamily="34" charset="0"/>
                </a:endParaRPr>
              </a:p>
            </p:txBody>
          </p:sp>
          <p:sp>
            <p:nvSpPr>
              <p:cNvPr id="110641" name="Line 52"/>
              <p:cNvSpPr>
                <a:spLocks noChangeShapeType="1"/>
              </p:cNvSpPr>
              <p:nvPr/>
            </p:nvSpPr>
            <p:spPr bwMode="auto">
              <a:xfrm flipH="1">
                <a:off x="5280" y="576"/>
                <a:ext cx="48" cy="912"/>
              </a:xfrm>
              <a:prstGeom prst="line">
                <a:avLst/>
              </a:prstGeom>
              <a:noFill/>
              <a:ln w="28575">
                <a:solidFill>
                  <a:schemeClr val="accent2"/>
                </a:solidFill>
                <a:round/>
                <a:headEnd type="none" w="sm" len="sm"/>
                <a:tailEnd type="triangle" w="med" len="lg"/>
              </a:ln>
            </p:spPr>
            <p:txBody>
              <a:bodyPr/>
              <a:lstStyle/>
              <a:p>
                <a:endParaRPr lang="en-GB"/>
              </a:p>
            </p:txBody>
          </p:sp>
        </p:grpSp>
        <p:sp>
          <p:nvSpPr>
            <p:cNvPr id="110634" name="Rectangle 53"/>
            <p:cNvSpPr>
              <a:spLocks noChangeArrowheads="1"/>
            </p:cNvSpPr>
            <p:nvPr/>
          </p:nvSpPr>
          <p:spPr bwMode="auto">
            <a:xfrm>
              <a:off x="2400" y="1200"/>
              <a:ext cx="96" cy="96"/>
            </a:xfrm>
            <a:prstGeom prst="rect">
              <a:avLst/>
            </a:prstGeom>
            <a:noFill/>
            <a:ln w="28575">
              <a:solidFill>
                <a:schemeClr val="bg1"/>
              </a:solidFill>
              <a:miter lim="800000"/>
              <a:headEnd/>
              <a:tailEnd/>
            </a:ln>
          </p:spPr>
          <p:txBody>
            <a:bodyPr wrap="none" anchor="ctr"/>
            <a:lstStyle/>
            <a:p>
              <a:endParaRPr lang="en-GB"/>
            </a:p>
          </p:txBody>
        </p:sp>
        <p:sp>
          <p:nvSpPr>
            <p:cNvPr id="110635" name="Line 54"/>
            <p:cNvSpPr>
              <a:spLocks noChangeShapeType="1"/>
            </p:cNvSpPr>
            <p:nvPr/>
          </p:nvSpPr>
          <p:spPr bwMode="auto">
            <a:xfrm flipV="1">
              <a:off x="2400" y="960"/>
              <a:ext cx="1440" cy="240"/>
            </a:xfrm>
            <a:prstGeom prst="line">
              <a:avLst/>
            </a:prstGeom>
            <a:noFill/>
            <a:ln w="28575">
              <a:solidFill>
                <a:schemeClr val="bg1"/>
              </a:solidFill>
              <a:round/>
              <a:headEnd/>
              <a:tailEnd/>
            </a:ln>
          </p:spPr>
          <p:txBody>
            <a:bodyPr wrap="none" anchor="ctr"/>
            <a:lstStyle/>
            <a:p>
              <a:endParaRPr lang="en-GB"/>
            </a:p>
          </p:txBody>
        </p:sp>
        <p:sp>
          <p:nvSpPr>
            <p:cNvPr id="110636" name="Line 55"/>
            <p:cNvSpPr>
              <a:spLocks noChangeShapeType="1"/>
            </p:cNvSpPr>
            <p:nvPr/>
          </p:nvSpPr>
          <p:spPr bwMode="auto">
            <a:xfrm>
              <a:off x="2400" y="1296"/>
              <a:ext cx="1440" cy="960"/>
            </a:xfrm>
            <a:prstGeom prst="line">
              <a:avLst/>
            </a:prstGeom>
            <a:noFill/>
            <a:ln w="28575">
              <a:solidFill>
                <a:schemeClr val="bg1"/>
              </a:solidFill>
              <a:round/>
              <a:headEnd/>
              <a:tailEnd/>
            </a:ln>
          </p:spPr>
          <p:txBody>
            <a:bodyPr wrap="none" anchor="ctr"/>
            <a:lstStyle/>
            <a:p>
              <a:endParaRPr lang="en-GB"/>
            </a:p>
          </p:txBody>
        </p:sp>
      </p:grpSp>
      <p:grpSp>
        <p:nvGrpSpPr>
          <p:cNvPr id="14" name="Group 56"/>
          <p:cNvGrpSpPr>
            <a:grpSpLocks/>
          </p:cNvGrpSpPr>
          <p:nvPr/>
        </p:nvGrpSpPr>
        <p:grpSpPr bwMode="auto">
          <a:xfrm>
            <a:off x="76200" y="4114800"/>
            <a:ext cx="3733800" cy="2286000"/>
            <a:chOff x="48" y="2592"/>
            <a:chExt cx="2352" cy="1440"/>
          </a:xfrm>
        </p:grpSpPr>
        <p:grpSp>
          <p:nvGrpSpPr>
            <p:cNvPr id="15" name="Group 57"/>
            <p:cNvGrpSpPr>
              <a:grpSpLocks/>
            </p:cNvGrpSpPr>
            <p:nvPr/>
          </p:nvGrpSpPr>
          <p:grpSpPr bwMode="auto">
            <a:xfrm>
              <a:off x="48" y="2592"/>
              <a:ext cx="2352" cy="1440"/>
              <a:chOff x="3760" y="0"/>
              <a:chExt cx="2000" cy="1344"/>
            </a:xfrm>
          </p:grpSpPr>
          <p:sp>
            <p:nvSpPr>
              <p:cNvPr id="110605" name="Rectangle 58"/>
              <p:cNvSpPr>
                <a:spLocks noChangeArrowheads="1"/>
              </p:cNvSpPr>
              <p:nvPr/>
            </p:nvSpPr>
            <p:spPr bwMode="auto">
              <a:xfrm>
                <a:off x="3760" y="0"/>
                <a:ext cx="2000" cy="1344"/>
              </a:xfrm>
              <a:prstGeom prst="rect">
                <a:avLst/>
              </a:prstGeom>
              <a:solidFill>
                <a:schemeClr val="tx2"/>
              </a:solidFill>
              <a:ln w="9525">
                <a:solidFill>
                  <a:srgbClr val="058BFF"/>
                </a:solidFill>
                <a:miter lim="800000"/>
                <a:headEnd/>
                <a:tailEnd/>
              </a:ln>
            </p:spPr>
            <p:txBody>
              <a:bodyPr wrap="none" anchor="ctr"/>
              <a:lstStyle/>
              <a:p>
                <a:endParaRPr lang="en-GB"/>
              </a:p>
            </p:txBody>
          </p:sp>
          <p:sp>
            <p:nvSpPr>
              <p:cNvPr id="110606" name="Text Box 59"/>
              <p:cNvSpPr txBox="1">
                <a:spLocks noChangeArrowheads="1"/>
              </p:cNvSpPr>
              <p:nvPr/>
            </p:nvSpPr>
            <p:spPr bwMode="auto">
              <a:xfrm>
                <a:off x="3840" y="885"/>
                <a:ext cx="1113" cy="382"/>
              </a:xfrm>
              <a:prstGeom prst="rect">
                <a:avLst/>
              </a:prstGeom>
              <a:solidFill>
                <a:schemeClr val="tx2"/>
              </a:solidFill>
              <a:ln w="9525">
                <a:solidFill>
                  <a:srgbClr val="058BFF"/>
                </a:solidFill>
                <a:miter lim="800000"/>
                <a:headEnd/>
                <a:tailEnd/>
              </a:ln>
            </p:spPr>
            <p:txBody>
              <a:bodyPr>
                <a:spAutoFit/>
              </a:bodyPr>
              <a:lstStyle/>
              <a:p>
                <a:r>
                  <a:rPr lang="en-US" sz="1800">
                    <a:solidFill>
                      <a:srgbClr val="FF0000"/>
                    </a:solidFill>
                  </a:rPr>
                  <a:t>Electro Thermal Feedback</a:t>
                </a:r>
              </a:p>
            </p:txBody>
          </p:sp>
          <p:grpSp>
            <p:nvGrpSpPr>
              <p:cNvPr id="16" name="Group 60"/>
              <p:cNvGrpSpPr>
                <a:grpSpLocks/>
              </p:cNvGrpSpPr>
              <p:nvPr/>
            </p:nvGrpSpPr>
            <p:grpSpPr bwMode="auto">
              <a:xfrm>
                <a:off x="4406" y="44"/>
                <a:ext cx="1218" cy="999"/>
                <a:chOff x="4015" y="2777"/>
                <a:chExt cx="1580" cy="1318"/>
              </a:xfrm>
            </p:grpSpPr>
            <p:grpSp>
              <p:nvGrpSpPr>
                <p:cNvPr id="17" name="Group 61"/>
                <p:cNvGrpSpPr>
                  <a:grpSpLocks/>
                </p:cNvGrpSpPr>
                <p:nvPr/>
              </p:nvGrpSpPr>
              <p:grpSpPr bwMode="auto">
                <a:xfrm>
                  <a:off x="4015" y="2777"/>
                  <a:ext cx="1580" cy="1318"/>
                  <a:chOff x="4015" y="2777"/>
                  <a:chExt cx="1580" cy="1318"/>
                </a:xfrm>
              </p:grpSpPr>
              <p:sp>
                <p:nvSpPr>
                  <p:cNvPr id="110612" name="Line 62"/>
                  <p:cNvSpPr>
                    <a:spLocks noChangeShapeType="1"/>
                  </p:cNvSpPr>
                  <p:nvPr/>
                </p:nvSpPr>
                <p:spPr bwMode="auto">
                  <a:xfrm flipV="1">
                    <a:off x="4441" y="2777"/>
                    <a:ext cx="0" cy="1031"/>
                  </a:xfrm>
                  <a:prstGeom prst="line">
                    <a:avLst/>
                  </a:prstGeom>
                  <a:noFill/>
                  <a:ln w="12700">
                    <a:solidFill>
                      <a:srgbClr val="058BFF"/>
                    </a:solidFill>
                    <a:round/>
                    <a:headEnd/>
                    <a:tailEnd/>
                  </a:ln>
                </p:spPr>
                <p:txBody>
                  <a:bodyPr wrap="none" anchor="ctr"/>
                  <a:lstStyle/>
                  <a:p>
                    <a:endParaRPr lang="en-GB"/>
                  </a:p>
                </p:txBody>
              </p:sp>
              <p:sp>
                <p:nvSpPr>
                  <p:cNvPr id="110613" name="Rectangle 63"/>
                  <p:cNvSpPr>
                    <a:spLocks noChangeArrowheads="1"/>
                  </p:cNvSpPr>
                  <p:nvPr/>
                </p:nvSpPr>
                <p:spPr bwMode="auto">
                  <a:xfrm>
                    <a:off x="4015" y="3004"/>
                    <a:ext cx="249" cy="291"/>
                  </a:xfrm>
                  <a:prstGeom prst="rect">
                    <a:avLst/>
                  </a:prstGeom>
                  <a:solidFill>
                    <a:schemeClr val="tx2"/>
                  </a:solidFill>
                  <a:ln w="12700">
                    <a:solidFill>
                      <a:srgbClr val="058BFF"/>
                    </a:solidFill>
                    <a:miter lim="800000"/>
                    <a:headEnd/>
                    <a:tailEnd/>
                  </a:ln>
                </p:spPr>
                <p:txBody>
                  <a:bodyPr wrap="none" lIns="90487" tIns="44450" rIns="90487" bIns="44450">
                    <a:spAutoFit/>
                  </a:bodyPr>
                  <a:lstStyle/>
                  <a:p>
                    <a:r>
                      <a:rPr lang="en-US">
                        <a:solidFill>
                          <a:srgbClr val="FF0000"/>
                        </a:solidFill>
                        <a:latin typeface="Times New Roman" pitchFamily="18" charset="0"/>
                      </a:rPr>
                      <a:t>R</a:t>
                    </a:r>
                  </a:p>
                </p:txBody>
              </p:sp>
              <p:sp>
                <p:nvSpPr>
                  <p:cNvPr id="110614" name="Rectangle 64"/>
                  <p:cNvSpPr>
                    <a:spLocks noChangeArrowheads="1"/>
                  </p:cNvSpPr>
                  <p:nvPr/>
                </p:nvSpPr>
                <p:spPr bwMode="auto">
                  <a:xfrm>
                    <a:off x="4845" y="3803"/>
                    <a:ext cx="240" cy="292"/>
                  </a:xfrm>
                  <a:prstGeom prst="rect">
                    <a:avLst/>
                  </a:prstGeom>
                  <a:solidFill>
                    <a:schemeClr val="tx2"/>
                  </a:solidFill>
                  <a:ln w="12700">
                    <a:solidFill>
                      <a:srgbClr val="058BFF"/>
                    </a:solidFill>
                    <a:miter lim="800000"/>
                    <a:headEnd/>
                    <a:tailEnd/>
                  </a:ln>
                </p:spPr>
                <p:txBody>
                  <a:bodyPr wrap="none" lIns="90487" tIns="44450" rIns="90487" bIns="44450">
                    <a:spAutoFit/>
                  </a:bodyPr>
                  <a:lstStyle/>
                  <a:p>
                    <a:r>
                      <a:rPr lang="en-US">
                        <a:solidFill>
                          <a:srgbClr val="FF0000"/>
                        </a:solidFill>
                        <a:latin typeface="Times New Roman" pitchFamily="18" charset="0"/>
                      </a:rPr>
                      <a:t>T</a:t>
                    </a:r>
                  </a:p>
                </p:txBody>
              </p:sp>
              <p:sp>
                <p:nvSpPr>
                  <p:cNvPr id="110615" name="Line 65"/>
                  <p:cNvSpPr>
                    <a:spLocks noChangeShapeType="1"/>
                  </p:cNvSpPr>
                  <p:nvPr/>
                </p:nvSpPr>
                <p:spPr bwMode="auto">
                  <a:xfrm>
                    <a:off x="4448" y="3635"/>
                    <a:ext cx="29" cy="0"/>
                  </a:xfrm>
                  <a:prstGeom prst="line">
                    <a:avLst/>
                  </a:prstGeom>
                  <a:noFill/>
                  <a:ln w="12700">
                    <a:solidFill>
                      <a:srgbClr val="058BFF"/>
                    </a:solidFill>
                    <a:round/>
                    <a:headEnd/>
                    <a:tailEnd/>
                  </a:ln>
                </p:spPr>
                <p:txBody>
                  <a:bodyPr wrap="none" anchor="ctr"/>
                  <a:lstStyle/>
                  <a:p>
                    <a:endParaRPr lang="en-GB"/>
                  </a:p>
                </p:txBody>
              </p:sp>
              <p:sp>
                <p:nvSpPr>
                  <p:cNvPr id="110616" name="Line 66"/>
                  <p:cNvSpPr>
                    <a:spLocks noChangeShapeType="1"/>
                  </p:cNvSpPr>
                  <p:nvPr/>
                </p:nvSpPr>
                <p:spPr bwMode="auto">
                  <a:xfrm>
                    <a:off x="4448" y="3464"/>
                    <a:ext cx="29" cy="0"/>
                  </a:xfrm>
                  <a:prstGeom prst="line">
                    <a:avLst/>
                  </a:prstGeom>
                  <a:noFill/>
                  <a:ln w="12700">
                    <a:solidFill>
                      <a:srgbClr val="058BFF"/>
                    </a:solidFill>
                    <a:round/>
                    <a:headEnd/>
                    <a:tailEnd/>
                  </a:ln>
                </p:spPr>
                <p:txBody>
                  <a:bodyPr wrap="none" anchor="ctr"/>
                  <a:lstStyle/>
                  <a:p>
                    <a:endParaRPr lang="en-GB"/>
                  </a:p>
                </p:txBody>
              </p:sp>
              <p:sp>
                <p:nvSpPr>
                  <p:cNvPr id="110617" name="Line 67"/>
                  <p:cNvSpPr>
                    <a:spLocks noChangeShapeType="1"/>
                  </p:cNvSpPr>
                  <p:nvPr/>
                </p:nvSpPr>
                <p:spPr bwMode="auto">
                  <a:xfrm>
                    <a:off x="4448" y="3464"/>
                    <a:ext cx="29" cy="0"/>
                  </a:xfrm>
                  <a:prstGeom prst="line">
                    <a:avLst/>
                  </a:prstGeom>
                  <a:noFill/>
                  <a:ln w="12700">
                    <a:solidFill>
                      <a:srgbClr val="058BFF"/>
                    </a:solidFill>
                    <a:round/>
                    <a:headEnd/>
                    <a:tailEnd/>
                  </a:ln>
                </p:spPr>
                <p:txBody>
                  <a:bodyPr wrap="none" anchor="ctr"/>
                  <a:lstStyle/>
                  <a:p>
                    <a:endParaRPr lang="en-GB"/>
                  </a:p>
                </p:txBody>
              </p:sp>
              <p:sp>
                <p:nvSpPr>
                  <p:cNvPr id="110618" name="Line 68"/>
                  <p:cNvSpPr>
                    <a:spLocks noChangeShapeType="1"/>
                  </p:cNvSpPr>
                  <p:nvPr/>
                </p:nvSpPr>
                <p:spPr bwMode="auto">
                  <a:xfrm>
                    <a:off x="4448" y="3292"/>
                    <a:ext cx="29" cy="0"/>
                  </a:xfrm>
                  <a:prstGeom prst="line">
                    <a:avLst/>
                  </a:prstGeom>
                  <a:noFill/>
                  <a:ln w="12700">
                    <a:solidFill>
                      <a:srgbClr val="058BFF"/>
                    </a:solidFill>
                    <a:round/>
                    <a:headEnd/>
                    <a:tailEnd/>
                  </a:ln>
                </p:spPr>
                <p:txBody>
                  <a:bodyPr wrap="none" anchor="ctr"/>
                  <a:lstStyle/>
                  <a:p>
                    <a:endParaRPr lang="en-GB"/>
                  </a:p>
                </p:txBody>
              </p:sp>
              <p:sp>
                <p:nvSpPr>
                  <p:cNvPr id="110619" name="Line 69"/>
                  <p:cNvSpPr>
                    <a:spLocks noChangeShapeType="1"/>
                  </p:cNvSpPr>
                  <p:nvPr/>
                </p:nvSpPr>
                <p:spPr bwMode="auto">
                  <a:xfrm>
                    <a:off x="4448" y="3292"/>
                    <a:ext cx="29" cy="0"/>
                  </a:xfrm>
                  <a:prstGeom prst="line">
                    <a:avLst/>
                  </a:prstGeom>
                  <a:noFill/>
                  <a:ln w="12700">
                    <a:solidFill>
                      <a:srgbClr val="058BFF"/>
                    </a:solidFill>
                    <a:round/>
                    <a:headEnd/>
                    <a:tailEnd/>
                  </a:ln>
                </p:spPr>
                <p:txBody>
                  <a:bodyPr wrap="none" anchor="ctr"/>
                  <a:lstStyle/>
                  <a:p>
                    <a:endParaRPr lang="en-GB"/>
                  </a:p>
                </p:txBody>
              </p:sp>
              <p:sp>
                <p:nvSpPr>
                  <p:cNvPr id="110620" name="Line 70"/>
                  <p:cNvSpPr>
                    <a:spLocks noChangeShapeType="1"/>
                  </p:cNvSpPr>
                  <p:nvPr/>
                </p:nvSpPr>
                <p:spPr bwMode="auto">
                  <a:xfrm>
                    <a:off x="4448" y="3121"/>
                    <a:ext cx="29" cy="0"/>
                  </a:xfrm>
                  <a:prstGeom prst="line">
                    <a:avLst/>
                  </a:prstGeom>
                  <a:noFill/>
                  <a:ln w="12700">
                    <a:solidFill>
                      <a:srgbClr val="058BFF"/>
                    </a:solidFill>
                    <a:round/>
                    <a:headEnd/>
                    <a:tailEnd/>
                  </a:ln>
                </p:spPr>
                <p:txBody>
                  <a:bodyPr wrap="none" anchor="ctr"/>
                  <a:lstStyle/>
                  <a:p>
                    <a:endParaRPr lang="en-GB"/>
                  </a:p>
                </p:txBody>
              </p:sp>
              <p:sp>
                <p:nvSpPr>
                  <p:cNvPr id="110621" name="Line 71"/>
                  <p:cNvSpPr>
                    <a:spLocks noChangeShapeType="1"/>
                  </p:cNvSpPr>
                  <p:nvPr/>
                </p:nvSpPr>
                <p:spPr bwMode="auto">
                  <a:xfrm>
                    <a:off x="4448" y="3121"/>
                    <a:ext cx="29" cy="0"/>
                  </a:xfrm>
                  <a:prstGeom prst="line">
                    <a:avLst/>
                  </a:prstGeom>
                  <a:noFill/>
                  <a:ln w="12700">
                    <a:solidFill>
                      <a:srgbClr val="058BFF"/>
                    </a:solidFill>
                    <a:round/>
                    <a:headEnd/>
                    <a:tailEnd/>
                  </a:ln>
                </p:spPr>
                <p:txBody>
                  <a:bodyPr wrap="none" anchor="ctr"/>
                  <a:lstStyle/>
                  <a:p>
                    <a:endParaRPr lang="en-GB"/>
                  </a:p>
                </p:txBody>
              </p:sp>
              <p:sp>
                <p:nvSpPr>
                  <p:cNvPr id="110622" name="Line 72"/>
                  <p:cNvSpPr>
                    <a:spLocks noChangeShapeType="1"/>
                  </p:cNvSpPr>
                  <p:nvPr/>
                </p:nvSpPr>
                <p:spPr bwMode="auto">
                  <a:xfrm>
                    <a:off x="4448" y="2948"/>
                    <a:ext cx="29" cy="0"/>
                  </a:xfrm>
                  <a:prstGeom prst="line">
                    <a:avLst/>
                  </a:prstGeom>
                  <a:noFill/>
                  <a:ln w="12700">
                    <a:solidFill>
                      <a:srgbClr val="058BFF"/>
                    </a:solidFill>
                    <a:round/>
                    <a:headEnd/>
                    <a:tailEnd/>
                  </a:ln>
                </p:spPr>
                <p:txBody>
                  <a:bodyPr wrap="none" anchor="ctr"/>
                  <a:lstStyle/>
                  <a:p>
                    <a:endParaRPr lang="en-GB"/>
                  </a:p>
                </p:txBody>
              </p:sp>
              <p:sp>
                <p:nvSpPr>
                  <p:cNvPr id="110623" name="Line 73"/>
                  <p:cNvSpPr>
                    <a:spLocks noChangeShapeType="1"/>
                  </p:cNvSpPr>
                  <p:nvPr/>
                </p:nvSpPr>
                <p:spPr bwMode="auto">
                  <a:xfrm>
                    <a:off x="4448" y="2948"/>
                    <a:ext cx="29" cy="0"/>
                  </a:xfrm>
                  <a:prstGeom prst="line">
                    <a:avLst/>
                  </a:prstGeom>
                  <a:noFill/>
                  <a:ln w="12700">
                    <a:solidFill>
                      <a:srgbClr val="058BFF"/>
                    </a:solidFill>
                    <a:round/>
                    <a:headEnd/>
                    <a:tailEnd/>
                  </a:ln>
                </p:spPr>
                <p:txBody>
                  <a:bodyPr wrap="none" anchor="ctr"/>
                  <a:lstStyle/>
                  <a:p>
                    <a:endParaRPr lang="en-GB"/>
                  </a:p>
                </p:txBody>
              </p:sp>
              <p:sp>
                <p:nvSpPr>
                  <p:cNvPr id="110624" name="Line 74"/>
                  <p:cNvSpPr>
                    <a:spLocks noChangeShapeType="1"/>
                  </p:cNvSpPr>
                  <p:nvPr/>
                </p:nvSpPr>
                <p:spPr bwMode="auto">
                  <a:xfrm>
                    <a:off x="4448" y="2777"/>
                    <a:ext cx="29" cy="0"/>
                  </a:xfrm>
                  <a:prstGeom prst="line">
                    <a:avLst/>
                  </a:prstGeom>
                  <a:noFill/>
                  <a:ln w="12700">
                    <a:solidFill>
                      <a:srgbClr val="058BFF"/>
                    </a:solidFill>
                    <a:round/>
                    <a:headEnd/>
                    <a:tailEnd/>
                  </a:ln>
                </p:spPr>
                <p:txBody>
                  <a:bodyPr wrap="none" anchor="ctr"/>
                  <a:lstStyle/>
                  <a:p>
                    <a:endParaRPr lang="en-GB"/>
                  </a:p>
                </p:txBody>
              </p:sp>
              <p:sp>
                <p:nvSpPr>
                  <p:cNvPr id="110625" name="Line 75"/>
                  <p:cNvSpPr>
                    <a:spLocks noChangeShapeType="1"/>
                  </p:cNvSpPr>
                  <p:nvPr/>
                </p:nvSpPr>
                <p:spPr bwMode="auto">
                  <a:xfrm>
                    <a:off x="4453" y="3803"/>
                    <a:ext cx="1135" cy="0"/>
                  </a:xfrm>
                  <a:prstGeom prst="line">
                    <a:avLst/>
                  </a:prstGeom>
                  <a:noFill/>
                  <a:ln w="12700">
                    <a:solidFill>
                      <a:srgbClr val="058BFF"/>
                    </a:solidFill>
                    <a:round/>
                    <a:headEnd/>
                    <a:tailEnd/>
                  </a:ln>
                </p:spPr>
                <p:txBody>
                  <a:bodyPr wrap="none" anchor="ctr"/>
                  <a:lstStyle/>
                  <a:p>
                    <a:endParaRPr lang="en-GB"/>
                  </a:p>
                </p:txBody>
              </p:sp>
              <p:sp>
                <p:nvSpPr>
                  <p:cNvPr id="110626" name="Line 76"/>
                  <p:cNvSpPr>
                    <a:spLocks noChangeShapeType="1"/>
                  </p:cNvSpPr>
                  <p:nvPr/>
                </p:nvSpPr>
                <p:spPr bwMode="auto">
                  <a:xfrm flipV="1">
                    <a:off x="4637" y="3766"/>
                    <a:ext cx="0" cy="37"/>
                  </a:xfrm>
                  <a:prstGeom prst="line">
                    <a:avLst/>
                  </a:prstGeom>
                  <a:noFill/>
                  <a:ln w="12700">
                    <a:solidFill>
                      <a:srgbClr val="058BFF"/>
                    </a:solidFill>
                    <a:round/>
                    <a:headEnd/>
                    <a:tailEnd/>
                  </a:ln>
                </p:spPr>
                <p:txBody>
                  <a:bodyPr wrap="none" anchor="ctr"/>
                  <a:lstStyle/>
                  <a:p>
                    <a:endParaRPr lang="en-GB"/>
                  </a:p>
                </p:txBody>
              </p:sp>
              <p:sp>
                <p:nvSpPr>
                  <p:cNvPr id="110627" name="Line 77"/>
                  <p:cNvSpPr>
                    <a:spLocks noChangeShapeType="1"/>
                  </p:cNvSpPr>
                  <p:nvPr/>
                </p:nvSpPr>
                <p:spPr bwMode="auto">
                  <a:xfrm flipV="1">
                    <a:off x="4828" y="3766"/>
                    <a:ext cx="0" cy="37"/>
                  </a:xfrm>
                  <a:prstGeom prst="line">
                    <a:avLst/>
                  </a:prstGeom>
                  <a:noFill/>
                  <a:ln w="12700">
                    <a:solidFill>
                      <a:srgbClr val="058BFF"/>
                    </a:solidFill>
                    <a:round/>
                    <a:headEnd/>
                    <a:tailEnd/>
                  </a:ln>
                </p:spPr>
                <p:txBody>
                  <a:bodyPr wrap="none" anchor="ctr"/>
                  <a:lstStyle/>
                  <a:p>
                    <a:endParaRPr lang="en-GB"/>
                  </a:p>
                </p:txBody>
              </p:sp>
              <p:sp>
                <p:nvSpPr>
                  <p:cNvPr id="110628" name="Line 78"/>
                  <p:cNvSpPr>
                    <a:spLocks noChangeShapeType="1"/>
                  </p:cNvSpPr>
                  <p:nvPr/>
                </p:nvSpPr>
                <p:spPr bwMode="auto">
                  <a:xfrm flipV="1">
                    <a:off x="5020" y="3766"/>
                    <a:ext cx="0" cy="37"/>
                  </a:xfrm>
                  <a:prstGeom prst="line">
                    <a:avLst/>
                  </a:prstGeom>
                  <a:noFill/>
                  <a:ln w="12700">
                    <a:solidFill>
                      <a:srgbClr val="058BFF"/>
                    </a:solidFill>
                    <a:round/>
                    <a:headEnd/>
                    <a:tailEnd/>
                  </a:ln>
                </p:spPr>
                <p:txBody>
                  <a:bodyPr wrap="none" anchor="ctr"/>
                  <a:lstStyle/>
                  <a:p>
                    <a:endParaRPr lang="en-GB"/>
                  </a:p>
                </p:txBody>
              </p:sp>
              <p:sp>
                <p:nvSpPr>
                  <p:cNvPr id="110629" name="Line 79"/>
                  <p:cNvSpPr>
                    <a:spLocks noChangeShapeType="1"/>
                  </p:cNvSpPr>
                  <p:nvPr/>
                </p:nvSpPr>
                <p:spPr bwMode="auto">
                  <a:xfrm flipV="1">
                    <a:off x="5211" y="3766"/>
                    <a:ext cx="0" cy="37"/>
                  </a:xfrm>
                  <a:prstGeom prst="line">
                    <a:avLst/>
                  </a:prstGeom>
                  <a:noFill/>
                  <a:ln w="12700">
                    <a:solidFill>
                      <a:srgbClr val="058BFF"/>
                    </a:solidFill>
                    <a:round/>
                    <a:headEnd/>
                    <a:tailEnd/>
                  </a:ln>
                </p:spPr>
                <p:txBody>
                  <a:bodyPr wrap="none" anchor="ctr"/>
                  <a:lstStyle/>
                  <a:p>
                    <a:endParaRPr lang="en-GB"/>
                  </a:p>
                </p:txBody>
              </p:sp>
              <p:sp>
                <p:nvSpPr>
                  <p:cNvPr id="110630" name="Line 80"/>
                  <p:cNvSpPr>
                    <a:spLocks noChangeShapeType="1"/>
                  </p:cNvSpPr>
                  <p:nvPr/>
                </p:nvSpPr>
                <p:spPr bwMode="auto">
                  <a:xfrm flipV="1">
                    <a:off x="5404" y="3766"/>
                    <a:ext cx="0" cy="37"/>
                  </a:xfrm>
                  <a:prstGeom prst="line">
                    <a:avLst/>
                  </a:prstGeom>
                  <a:noFill/>
                  <a:ln w="12700">
                    <a:solidFill>
                      <a:srgbClr val="058BFF"/>
                    </a:solidFill>
                    <a:round/>
                    <a:headEnd/>
                    <a:tailEnd/>
                  </a:ln>
                </p:spPr>
                <p:txBody>
                  <a:bodyPr wrap="none" anchor="ctr"/>
                  <a:lstStyle/>
                  <a:p>
                    <a:endParaRPr lang="en-GB"/>
                  </a:p>
                </p:txBody>
              </p:sp>
              <p:sp>
                <p:nvSpPr>
                  <p:cNvPr id="110631" name="Line 81"/>
                  <p:cNvSpPr>
                    <a:spLocks noChangeShapeType="1"/>
                  </p:cNvSpPr>
                  <p:nvPr/>
                </p:nvSpPr>
                <p:spPr bwMode="auto">
                  <a:xfrm flipV="1">
                    <a:off x="5595" y="3766"/>
                    <a:ext cx="0" cy="37"/>
                  </a:xfrm>
                  <a:prstGeom prst="line">
                    <a:avLst/>
                  </a:prstGeom>
                  <a:noFill/>
                  <a:ln w="12700">
                    <a:solidFill>
                      <a:srgbClr val="058BFF"/>
                    </a:solidFill>
                    <a:round/>
                    <a:headEnd/>
                    <a:tailEnd/>
                  </a:ln>
                </p:spPr>
                <p:txBody>
                  <a:bodyPr wrap="none" anchor="ctr"/>
                  <a:lstStyle/>
                  <a:p>
                    <a:endParaRPr lang="en-GB"/>
                  </a:p>
                </p:txBody>
              </p:sp>
              <p:sp>
                <p:nvSpPr>
                  <p:cNvPr id="110632" name="Freeform 82"/>
                  <p:cNvSpPr>
                    <a:spLocks/>
                  </p:cNvSpPr>
                  <p:nvPr/>
                </p:nvSpPr>
                <p:spPr bwMode="auto">
                  <a:xfrm>
                    <a:off x="4446" y="2800"/>
                    <a:ext cx="1008" cy="997"/>
                  </a:xfrm>
                  <a:custGeom>
                    <a:avLst/>
                    <a:gdLst>
                      <a:gd name="T0" fmla="*/ 0 w 1128"/>
                      <a:gd name="T1" fmla="*/ 468 h 1068"/>
                      <a:gd name="T2" fmla="*/ 99 w 1128"/>
                      <a:gd name="T3" fmla="*/ 442 h 1068"/>
                      <a:gd name="T4" fmla="*/ 142 w 1128"/>
                      <a:gd name="T5" fmla="*/ 334 h 1068"/>
                      <a:gd name="T6" fmla="*/ 176 w 1128"/>
                      <a:gd name="T7" fmla="*/ 165 h 1068"/>
                      <a:gd name="T8" fmla="*/ 203 w 1128"/>
                      <a:gd name="T9" fmla="*/ 74 h 1068"/>
                      <a:gd name="T10" fmla="*/ 244 w 1128"/>
                      <a:gd name="T11" fmla="*/ 12 h 1068"/>
                      <a:gd name="T12" fmla="*/ 292 w 1128"/>
                      <a:gd name="T13" fmla="*/ 7 h 1068"/>
                      <a:gd name="T14" fmla="*/ 0 60000 65536"/>
                      <a:gd name="T15" fmla="*/ 0 60000 65536"/>
                      <a:gd name="T16" fmla="*/ 0 60000 65536"/>
                      <a:gd name="T17" fmla="*/ 0 60000 65536"/>
                      <a:gd name="T18" fmla="*/ 0 60000 65536"/>
                      <a:gd name="T19" fmla="*/ 0 60000 65536"/>
                      <a:gd name="T20" fmla="*/ 0 60000 65536"/>
                      <a:gd name="T21" fmla="*/ 0 w 1128"/>
                      <a:gd name="T22" fmla="*/ 0 h 1068"/>
                      <a:gd name="T23" fmla="*/ 1128 w 1128"/>
                      <a:gd name="T24" fmla="*/ 1068 h 10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8" h="1068">
                        <a:moveTo>
                          <a:pt x="0" y="1068"/>
                        </a:moveTo>
                        <a:cubicBezTo>
                          <a:pt x="64" y="1058"/>
                          <a:pt x="293" y="1057"/>
                          <a:pt x="384" y="1006"/>
                        </a:cubicBezTo>
                        <a:cubicBezTo>
                          <a:pt x="475" y="955"/>
                          <a:pt x="499" y="868"/>
                          <a:pt x="548" y="763"/>
                        </a:cubicBezTo>
                        <a:cubicBezTo>
                          <a:pt x="597" y="658"/>
                          <a:pt x="641" y="474"/>
                          <a:pt x="680" y="375"/>
                        </a:cubicBezTo>
                        <a:cubicBezTo>
                          <a:pt x="719" y="276"/>
                          <a:pt x="737" y="226"/>
                          <a:pt x="780" y="168"/>
                        </a:cubicBezTo>
                        <a:cubicBezTo>
                          <a:pt x="823" y="110"/>
                          <a:pt x="882" y="54"/>
                          <a:pt x="940" y="27"/>
                        </a:cubicBezTo>
                        <a:cubicBezTo>
                          <a:pt x="998" y="0"/>
                          <a:pt x="1089" y="11"/>
                          <a:pt x="1128" y="7"/>
                        </a:cubicBezTo>
                      </a:path>
                    </a:pathLst>
                  </a:custGeom>
                  <a:solidFill>
                    <a:schemeClr val="tx2"/>
                  </a:solidFill>
                  <a:ln w="19050">
                    <a:solidFill>
                      <a:srgbClr val="058BFF"/>
                    </a:solidFill>
                    <a:round/>
                    <a:headEnd/>
                    <a:tailEnd/>
                  </a:ln>
                </p:spPr>
                <p:txBody>
                  <a:bodyPr wrap="none" anchor="ctr"/>
                  <a:lstStyle/>
                  <a:p>
                    <a:endParaRPr lang="en-GB"/>
                  </a:p>
                </p:txBody>
              </p:sp>
            </p:grpSp>
            <p:grpSp>
              <p:nvGrpSpPr>
                <p:cNvPr id="18" name="Group 83"/>
                <p:cNvGrpSpPr>
                  <a:grpSpLocks/>
                </p:cNvGrpSpPr>
                <p:nvPr/>
              </p:nvGrpSpPr>
              <p:grpSpPr bwMode="auto">
                <a:xfrm>
                  <a:off x="4922" y="3280"/>
                  <a:ext cx="88" cy="240"/>
                  <a:chOff x="4113" y="2976"/>
                  <a:chExt cx="111" cy="240"/>
                </a:xfrm>
              </p:grpSpPr>
              <p:sp>
                <p:nvSpPr>
                  <p:cNvPr id="110610" name="Oval 84"/>
                  <p:cNvSpPr>
                    <a:spLocks noChangeArrowheads="1"/>
                  </p:cNvSpPr>
                  <p:nvPr/>
                </p:nvSpPr>
                <p:spPr bwMode="auto">
                  <a:xfrm>
                    <a:off x="4113" y="3158"/>
                    <a:ext cx="63" cy="58"/>
                  </a:xfrm>
                  <a:prstGeom prst="ellipse">
                    <a:avLst/>
                  </a:prstGeom>
                  <a:solidFill>
                    <a:schemeClr val="tx2"/>
                  </a:solidFill>
                  <a:ln w="12700">
                    <a:solidFill>
                      <a:srgbClr val="058BFF"/>
                    </a:solidFill>
                    <a:round/>
                    <a:headEnd/>
                    <a:tailEnd/>
                  </a:ln>
                </p:spPr>
                <p:txBody>
                  <a:bodyPr wrap="none" anchor="ctr"/>
                  <a:lstStyle/>
                  <a:p>
                    <a:endParaRPr lang="en-GB"/>
                  </a:p>
                </p:txBody>
              </p:sp>
              <p:sp>
                <p:nvSpPr>
                  <p:cNvPr id="110611" name="Line 85"/>
                  <p:cNvSpPr>
                    <a:spLocks noChangeShapeType="1"/>
                  </p:cNvSpPr>
                  <p:nvPr/>
                </p:nvSpPr>
                <p:spPr bwMode="auto">
                  <a:xfrm flipV="1">
                    <a:off x="4144" y="2976"/>
                    <a:ext cx="80" cy="217"/>
                  </a:xfrm>
                  <a:prstGeom prst="line">
                    <a:avLst/>
                  </a:prstGeom>
                  <a:noFill/>
                  <a:ln w="22225">
                    <a:solidFill>
                      <a:srgbClr val="058BFF"/>
                    </a:solidFill>
                    <a:round/>
                    <a:headEnd/>
                    <a:tailEnd type="arrow" w="med" len="med"/>
                  </a:ln>
                </p:spPr>
                <p:txBody>
                  <a:bodyPr wrap="none" anchor="ctr"/>
                  <a:lstStyle/>
                  <a:p>
                    <a:endParaRPr lang="en-GB"/>
                  </a:p>
                </p:txBody>
              </p:sp>
            </p:grpSp>
          </p:grpSp>
        </p:grpSp>
        <p:sp>
          <p:nvSpPr>
            <p:cNvPr id="110602" name="Text Box 86"/>
            <p:cNvSpPr txBox="1">
              <a:spLocks noChangeArrowheads="1"/>
            </p:cNvSpPr>
            <p:nvPr/>
          </p:nvSpPr>
          <p:spPr bwMode="auto">
            <a:xfrm>
              <a:off x="1536" y="3732"/>
              <a:ext cx="575" cy="192"/>
            </a:xfrm>
            <a:prstGeom prst="rect">
              <a:avLst/>
            </a:prstGeom>
            <a:noFill/>
            <a:ln w="9525">
              <a:noFill/>
              <a:miter lim="800000"/>
              <a:headEnd/>
              <a:tailEnd/>
            </a:ln>
          </p:spPr>
          <p:txBody>
            <a:bodyPr wrap="none">
              <a:spAutoFit/>
            </a:bodyPr>
            <a:lstStyle/>
            <a:p>
              <a:r>
                <a:rPr lang="en-US" sz="1400" b="0">
                  <a:solidFill>
                    <a:srgbClr val="E31D0D"/>
                  </a:solidFill>
                  <a:latin typeface="Times New Roman" pitchFamily="18" charset="0"/>
                </a:rPr>
                <a:t>Tc~80mK</a:t>
              </a:r>
            </a:p>
          </p:txBody>
        </p:sp>
        <p:sp>
          <p:nvSpPr>
            <p:cNvPr id="110603" name="Line 87"/>
            <p:cNvSpPr>
              <a:spLocks noChangeShapeType="1"/>
            </p:cNvSpPr>
            <p:nvPr/>
          </p:nvSpPr>
          <p:spPr bwMode="auto">
            <a:xfrm>
              <a:off x="1584" y="2832"/>
              <a:ext cx="288" cy="0"/>
            </a:xfrm>
            <a:prstGeom prst="line">
              <a:avLst/>
            </a:prstGeom>
            <a:noFill/>
            <a:ln w="9525">
              <a:solidFill>
                <a:srgbClr val="FFFF00"/>
              </a:solidFill>
              <a:round/>
              <a:headEnd type="triangle" w="med" len="med"/>
              <a:tailEnd type="triangle" w="med" len="med"/>
            </a:ln>
          </p:spPr>
          <p:txBody>
            <a:bodyPr wrap="none" anchor="ctr"/>
            <a:lstStyle/>
            <a:p>
              <a:endParaRPr lang="en-GB"/>
            </a:p>
          </p:txBody>
        </p:sp>
        <p:sp>
          <p:nvSpPr>
            <p:cNvPr id="110604" name="Text Box 88"/>
            <p:cNvSpPr txBox="1">
              <a:spLocks noChangeArrowheads="1"/>
            </p:cNvSpPr>
            <p:nvPr/>
          </p:nvSpPr>
          <p:spPr bwMode="auto">
            <a:xfrm>
              <a:off x="1516" y="2659"/>
              <a:ext cx="408" cy="173"/>
            </a:xfrm>
            <a:prstGeom prst="rect">
              <a:avLst/>
            </a:prstGeom>
            <a:noFill/>
            <a:ln w="9525">
              <a:noFill/>
              <a:miter lim="800000"/>
              <a:headEnd/>
              <a:tailEnd/>
            </a:ln>
          </p:spPr>
          <p:txBody>
            <a:bodyPr wrap="none">
              <a:spAutoFit/>
            </a:bodyPr>
            <a:lstStyle/>
            <a:p>
              <a:r>
                <a:rPr lang="en-US" sz="1200" b="0">
                  <a:solidFill>
                    <a:srgbClr val="FFFD47"/>
                  </a:solidFill>
                  <a:latin typeface="Times New Roman" pitchFamily="18" charset="0"/>
                </a:rPr>
                <a:t>~10mK</a:t>
              </a:r>
              <a:endParaRPr lang="en-US" sz="1200" b="0">
                <a:latin typeface="Times New Roman" pitchFamily="18" charset="0"/>
              </a:endParaRPr>
            </a:p>
          </p:txBody>
        </p:sp>
      </p:grpSp>
      <p:sp>
        <p:nvSpPr>
          <p:cNvPr id="856153" name="Rectangle 89"/>
          <p:cNvSpPr>
            <a:spLocks noChangeArrowheads="1"/>
          </p:cNvSpPr>
          <p:nvPr/>
        </p:nvSpPr>
        <p:spPr bwMode="auto">
          <a:xfrm>
            <a:off x="0" y="3175"/>
            <a:ext cx="2139950" cy="461963"/>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CDMS </a:t>
            </a:r>
            <a:r>
              <a:rPr lang="en-US" sz="2400" dirty="0">
                <a:solidFill>
                  <a:srgbClr val="0000CC"/>
                </a:solidFill>
                <a:latin typeface="Calibri" pitchFamily="34" charset="0"/>
              </a:rPr>
              <a:t>Detector</a:t>
            </a:r>
            <a:endParaRPr lang="en-US" sz="2400" dirty="0">
              <a:solidFill>
                <a:srgbClr val="0000CC"/>
              </a:solidFill>
              <a:effectLst>
                <a:outerShdw blurRad="38100" dist="38100" dir="2700000" algn="tl">
                  <a:srgbClr val="C0C0C0"/>
                </a:outerShdw>
              </a:effectLst>
              <a:latin typeface="Calibri" pitchFamily="34" charset="0"/>
            </a:endParaRPr>
          </a:p>
        </p:txBody>
      </p:sp>
      <p:sp>
        <p:nvSpPr>
          <p:cNvPr id="110600"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4"/>
          <p:cNvSpPr>
            <a:spLocks noGrp="1"/>
          </p:cNvSpPr>
          <p:nvPr>
            <p:ph type="sldNum" sz="quarter" idx="4294967295"/>
          </p:nvPr>
        </p:nvSpPr>
        <p:spPr bwMode="auto">
          <a:xfrm>
            <a:off x="8610600" y="76200"/>
            <a:ext cx="457200" cy="228600"/>
          </a:xfrm>
          <a:prstGeom prst="rect">
            <a:avLst/>
          </a:prstGeom>
          <a:noFill/>
          <a:ln>
            <a:miter lim="800000"/>
            <a:headEnd/>
            <a:tailEnd/>
          </a:ln>
        </p:spPr>
        <p:txBody>
          <a:bodyPr/>
          <a:lstStyle/>
          <a:p>
            <a:fld id="{C1C2E3D0-4C37-4DE6-A5FC-5E7822F14063}" type="slidenum">
              <a:rPr lang="en-US"/>
              <a:pPr/>
              <a:t>71</a:t>
            </a:fld>
            <a:endParaRPr lang="en-US" sz="1400" b="0"/>
          </a:p>
        </p:txBody>
      </p:sp>
      <p:grpSp>
        <p:nvGrpSpPr>
          <p:cNvPr id="2" name="Group 2"/>
          <p:cNvGrpSpPr>
            <a:grpSpLocks/>
          </p:cNvGrpSpPr>
          <p:nvPr/>
        </p:nvGrpSpPr>
        <p:grpSpPr bwMode="auto">
          <a:xfrm>
            <a:off x="4953000" y="762000"/>
            <a:ext cx="3962400" cy="2590800"/>
            <a:chOff x="3216" y="432"/>
            <a:chExt cx="2496" cy="1632"/>
          </a:xfrm>
        </p:grpSpPr>
        <p:sp>
          <p:nvSpPr>
            <p:cNvPr id="111651" name="Rectangle 3"/>
            <p:cNvSpPr>
              <a:spLocks noChangeArrowheads="1"/>
            </p:cNvSpPr>
            <p:nvPr/>
          </p:nvSpPr>
          <p:spPr bwMode="auto">
            <a:xfrm>
              <a:off x="3216" y="432"/>
              <a:ext cx="2496" cy="1632"/>
            </a:xfrm>
            <a:prstGeom prst="rect">
              <a:avLst/>
            </a:prstGeom>
            <a:solidFill>
              <a:schemeClr val="accent1"/>
            </a:solidFill>
            <a:ln w="38100">
              <a:solidFill>
                <a:schemeClr val="tx1"/>
              </a:solidFill>
              <a:miter lim="800000"/>
              <a:headEnd/>
              <a:tailEnd/>
            </a:ln>
          </p:spPr>
          <p:txBody>
            <a:bodyPr wrap="none" anchor="ctr"/>
            <a:lstStyle/>
            <a:p>
              <a:endParaRPr lang="en-GB"/>
            </a:p>
          </p:txBody>
        </p:sp>
        <p:sp>
          <p:nvSpPr>
            <p:cNvPr id="111652" name="Text Box 4"/>
            <p:cNvSpPr txBox="1">
              <a:spLocks noChangeArrowheads="1"/>
            </p:cNvSpPr>
            <p:nvPr/>
          </p:nvSpPr>
          <p:spPr bwMode="auto">
            <a:xfrm>
              <a:off x="4936" y="672"/>
              <a:ext cx="392" cy="327"/>
            </a:xfrm>
            <a:prstGeom prst="rect">
              <a:avLst/>
            </a:prstGeom>
            <a:noFill/>
            <a:ln w="9525">
              <a:noFill/>
              <a:miter lim="800000"/>
              <a:headEnd/>
              <a:tailEnd/>
            </a:ln>
          </p:spPr>
          <p:txBody>
            <a:bodyPr anchor="ctr">
              <a:spAutoFit/>
            </a:bodyPr>
            <a:lstStyle/>
            <a:p>
              <a:pPr algn="ctr"/>
              <a:r>
                <a:rPr lang="en-US" sz="2800" b="0">
                  <a:latin typeface="Times New Roman" pitchFamily="18" charset="0"/>
                </a:rPr>
                <a:t>E</a:t>
              </a:r>
              <a:r>
                <a:rPr lang="en-US" sz="2800" b="0" baseline="-25000">
                  <a:latin typeface="Times New Roman" pitchFamily="18" charset="0"/>
                </a:rPr>
                <a:t>r</a:t>
              </a:r>
              <a:endParaRPr lang="en-US" sz="2400" b="0">
                <a:solidFill>
                  <a:srgbClr val="3333FF"/>
                </a:solidFill>
                <a:latin typeface="Times New Roman" pitchFamily="18" charset="0"/>
              </a:endParaRPr>
            </a:p>
          </p:txBody>
        </p:sp>
        <p:sp>
          <p:nvSpPr>
            <p:cNvPr id="111653" name="Oval 5"/>
            <p:cNvSpPr>
              <a:spLocks noChangeArrowheads="1"/>
            </p:cNvSpPr>
            <p:nvPr/>
          </p:nvSpPr>
          <p:spPr bwMode="auto">
            <a:xfrm>
              <a:off x="4226" y="1232"/>
              <a:ext cx="69" cy="64"/>
            </a:xfrm>
            <a:prstGeom prst="ellipse">
              <a:avLst/>
            </a:prstGeom>
            <a:solidFill>
              <a:srgbClr val="FFCC00"/>
            </a:solidFill>
            <a:ln w="9525">
              <a:solidFill>
                <a:schemeClr val="tx1"/>
              </a:solidFill>
              <a:round/>
              <a:headEnd/>
              <a:tailEnd/>
            </a:ln>
          </p:spPr>
          <p:txBody>
            <a:bodyPr wrap="none" anchor="ctr"/>
            <a:lstStyle/>
            <a:p>
              <a:endParaRPr lang="en-GB"/>
            </a:p>
          </p:txBody>
        </p:sp>
        <p:sp>
          <p:nvSpPr>
            <p:cNvPr id="111654" name="Text Box 6"/>
            <p:cNvSpPr txBox="1">
              <a:spLocks noChangeArrowheads="1"/>
            </p:cNvSpPr>
            <p:nvPr/>
          </p:nvSpPr>
          <p:spPr bwMode="auto">
            <a:xfrm>
              <a:off x="3502" y="1632"/>
              <a:ext cx="338" cy="327"/>
            </a:xfrm>
            <a:prstGeom prst="rect">
              <a:avLst/>
            </a:prstGeom>
            <a:noFill/>
            <a:ln w="9525">
              <a:noFill/>
              <a:miter lim="800000"/>
              <a:headEnd/>
              <a:tailEnd/>
            </a:ln>
          </p:spPr>
          <p:txBody>
            <a:bodyPr anchor="ctr">
              <a:spAutoFit/>
            </a:bodyPr>
            <a:lstStyle/>
            <a:p>
              <a:pPr algn="ctr"/>
              <a:r>
                <a:rPr lang="en-US" sz="2800" b="0">
                  <a:solidFill>
                    <a:srgbClr val="CC9900"/>
                  </a:solidFill>
                  <a:latin typeface="Times New Roman" pitchFamily="18" charset="0"/>
                  <a:sym typeface="Symbol" pitchFamily="18" charset="2"/>
                </a:rPr>
                <a:t></a:t>
              </a:r>
              <a:endParaRPr lang="en-US" sz="4400" b="0" baseline="30000">
                <a:solidFill>
                  <a:srgbClr val="CC9900"/>
                </a:solidFill>
                <a:latin typeface="Times New Roman" pitchFamily="18" charset="0"/>
                <a:sym typeface="Symbol" pitchFamily="18" charset="2"/>
              </a:endParaRPr>
            </a:p>
          </p:txBody>
        </p:sp>
        <p:sp>
          <p:nvSpPr>
            <p:cNvPr id="111655" name="Rectangle 7"/>
            <p:cNvSpPr>
              <a:spLocks noChangeArrowheads="1"/>
            </p:cNvSpPr>
            <p:nvPr/>
          </p:nvSpPr>
          <p:spPr bwMode="auto">
            <a:xfrm>
              <a:off x="4466" y="1296"/>
              <a:ext cx="764" cy="274"/>
            </a:xfrm>
            <a:prstGeom prst="rect">
              <a:avLst/>
            </a:prstGeom>
            <a:noFill/>
            <a:ln w="38100" cmpd="dbl">
              <a:noFill/>
              <a:miter lim="800000"/>
              <a:headEnd/>
              <a:tailEnd/>
            </a:ln>
          </p:spPr>
          <p:txBody>
            <a:bodyPr lIns="69850" tIns="34925" rIns="69850" bIns="34925">
              <a:spAutoFit/>
            </a:bodyPr>
            <a:lstStyle/>
            <a:p>
              <a:pPr algn="ctr" defTabSz="514350"/>
              <a:r>
                <a:rPr lang="en-US" sz="2400" b="0">
                  <a:solidFill>
                    <a:srgbClr val="CC9900"/>
                  </a:solidFill>
                  <a:latin typeface="Times New Roman" pitchFamily="18" charset="0"/>
                  <a:sym typeface="Symbol" pitchFamily="18" charset="2"/>
                </a:rPr>
                <a:t></a:t>
              </a:r>
              <a:r>
                <a:rPr lang="en-US" sz="2400" b="0">
                  <a:solidFill>
                    <a:srgbClr val="CC9900"/>
                  </a:solidFill>
                  <a:latin typeface="Times New Roman" pitchFamily="18" charset="0"/>
                </a:rPr>
                <a:t> </a:t>
              </a:r>
              <a:r>
                <a:rPr lang="en-US" sz="2400" b="0">
                  <a:solidFill>
                    <a:srgbClr val="CC9900"/>
                  </a:solidFill>
                  <a:latin typeface="Times New Roman" pitchFamily="18" charset="0"/>
                  <a:sym typeface="Symbol" pitchFamily="18" charset="2"/>
                </a:rPr>
                <a:t> 0.3</a:t>
              </a:r>
              <a:endParaRPr lang="en-US" sz="2400" b="0">
                <a:solidFill>
                  <a:srgbClr val="CC9900"/>
                </a:solidFill>
                <a:latin typeface="Times New Roman" pitchFamily="18" charset="0"/>
              </a:endParaRPr>
            </a:p>
          </p:txBody>
        </p:sp>
        <p:sp>
          <p:nvSpPr>
            <p:cNvPr id="111656" name="Freeform 8"/>
            <p:cNvSpPr>
              <a:spLocks/>
            </p:cNvSpPr>
            <p:nvPr/>
          </p:nvSpPr>
          <p:spPr bwMode="auto">
            <a:xfrm>
              <a:off x="4370" y="768"/>
              <a:ext cx="720" cy="480"/>
            </a:xfrm>
            <a:custGeom>
              <a:avLst/>
              <a:gdLst>
                <a:gd name="T0" fmla="*/ 0 w 1266"/>
                <a:gd name="T1" fmla="*/ 0 h 1032"/>
                <a:gd name="T2" fmla="*/ 1 w 1266"/>
                <a:gd name="T3" fmla="*/ 0 h 1032"/>
                <a:gd name="T4" fmla="*/ 1 w 1266"/>
                <a:gd name="T5" fmla="*/ 0 h 1032"/>
                <a:gd name="T6" fmla="*/ 1 w 1266"/>
                <a:gd name="T7" fmla="*/ 0 h 1032"/>
                <a:gd name="T8" fmla="*/ 1 w 1266"/>
                <a:gd name="T9" fmla="*/ 0 h 1032"/>
                <a:gd name="T10" fmla="*/ 2 w 1266"/>
                <a:gd name="T11" fmla="*/ 0 h 1032"/>
                <a:gd name="T12" fmla="*/ 1 w 1266"/>
                <a:gd name="T13" fmla="*/ 0 h 1032"/>
                <a:gd name="T14" fmla="*/ 1 w 1266"/>
                <a:gd name="T15" fmla="*/ 0 h 1032"/>
                <a:gd name="T16" fmla="*/ 0 60000 65536"/>
                <a:gd name="T17" fmla="*/ 0 60000 65536"/>
                <a:gd name="T18" fmla="*/ 0 60000 65536"/>
                <a:gd name="T19" fmla="*/ 0 60000 65536"/>
                <a:gd name="T20" fmla="*/ 0 60000 65536"/>
                <a:gd name="T21" fmla="*/ 0 60000 65536"/>
                <a:gd name="T22" fmla="*/ 0 60000 65536"/>
                <a:gd name="T23" fmla="*/ 0 60000 65536"/>
                <a:gd name="T24" fmla="*/ 0 w 1266"/>
                <a:gd name="T25" fmla="*/ 0 h 1032"/>
                <a:gd name="T26" fmla="*/ 1266 w 1266"/>
                <a:gd name="T27" fmla="*/ 1032 h 10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6" h="1032">
                  <a:moveTo>
                    <a:pt x="0" y="954"/>
                  </a:moveTo>
                  <a:lnTo>
                    <a:pt x="108" y="900"/>
                  </a:lnTo>
                  <a:lnTo>
                    <a:pt x="324" y="1032"/>
                  </a:lnTo>
                  <a:lnTo>
                    <a:pt x="318" y="582"/>
                  </a:lnTo>
                  <a:lnTo>
                    <a:pt x="678" y="912"/>
                  </a:lnTo>
                  <a:lnTo>
                    <a:pt x="1266" y="852"/>
                  </a:lnTo>
                  <a:lnTo>
                    <a:pt x="804" y="486"/>
                  </a:lnTo>
                  <a:lnTo>
                    <a:pt x="1086" y="0"/>
                  </a:lnTo>
                </a:path>
              </a:pathLst>
            </a:custGeom>
            <a:noFill/>
            <a:ln w="38100">
              <a:solidFill>
                <a:schemeClr val="tx1"/>
              </a:solidFill>
              <a:round/>
              <a:headEnd/>
              <a:tailEnd type="triangle" w="med" len="lg"/>
            </a:ln>
          </p:spPr>
          <p:txBody>
            <a:bodyPr wrap="none" anchor="ctr"/>
            <a:lstStyle/>
            <a:p>
              <a:endParaRPr lang="en-GB"/>
            </a:p>
          </p:txBody>
        </p:sp>
        <p:sp>
          <p:nvSpPr>
            <p:cNvPr id="111657" name="Line 9"/>
            <p:cNvSpPr>
              <a:spLocks noChangeShapeType="1"/>
            </p:cNvSpPr>
            <p:nvPr/>
          </p:nvSpPr>
          <p:spPr bwMode="auto">
            <a:xfrm flipH="1" flipV="1">
              <a:off x="3648" y="816"/>
              <a:ext cx="480" cy="432"/>
            </a:xfrm>
            <a:prstGeom prst="line">
              <a:avLst/>
            </a:prstGeom>
            <a:noFill/>
            <a:ln w="38100">
              <a:solidFill>
                <a:srgbClr val="CC9900"/>
              </a:solidFill>
              <a:prstDash val="dash"/>
              <a:round/>
              <a:headEnd/>
              <a:tailEnd type="triangle" w="med" len="lg"/>
            </a:ln>
          </p:spPr>
          <p:txBody>
            <a:bodyPr wrap="none" anchor="ctr"/>
            <a:lstStyle/>
            <a:p>
              <a:endParaRPr lang="en-GB"/>
            </a:p>
          </p:txBody>
        </p:sp>
        <p:sp>
          <p:nvSpPr>
            <p:cNvPr id="111658" name="Text Box 10"/>
            <p:cNvSpPr txBox="1">
              <a:spLocks noChangeArrowheads="1"/>
            </p:cNvSpPr>
            <p:nvPr/>
          </p:nvSpPr>
          <p:spPr bwMode="auto">
            <a:xfrm>
              <a:off x="4814" y="1717"/>
              <a:ext cx="116" cy="288"/>
            </a:xfrm>
            <a:prstGeom prst="rect">
              <a:avLst/>
            </a:prstGeom>
            <a:noFill/>
            <a:ln w="9525">
              <a:noFill/>
              <a:miter lim="800000"/>
              <a:headEnd/>
              <a:tailEnd/>
            </a:ln>
          </p:spPr>
          <p:txBody>
            <a:bodyPr wrap="none" anchor="ctr">
              <a:spAutoFit/>
            </a:bodyPr>
            <a:lstStyle/>
            <a:p>
              <a:pPr algn="ctr"/>
              <a:endParaRPr lang="en-US" sz="2400" b="0">
                <a:solidFill>
                  <a:srgbClr val="3333FF"/>
                </a:solidFill>
                <a:latin typeface="Times New Roman" pitchFamily="18" charset="0"/>
              </a:endParaRPr>
            </a:p>
          </p:txBody>
        </p:sp>
        <p:sp>
          <p:nvSpPr>
            <p:cNvPr id="111659" name="Line 11"/>
            <p:cNvSpPr>
              <a:spLocks noChangeShapeType="1"/>
            </p:cNvSpPr>
            <p:nvPr/>
          </p:nvSpPr>
          <p:spPr bwMode="auto">
            <a:xfrm flipV="1">
              <a:off x="3744" y="1296"/>
              <a:ext cx="384" cy="432"/>
            </a:xfrm>
            <a:prstGeom prst="line">
              <a:avLst/>
            </a:prstGeom>
            <a:noFill/>
            <a:ln w="38100">
              <a:solidFill>
                <a:srgbClr val="CC9900"/>
              </a:solidFill>
              <a:prstDash val="dash"/>
              <a:round/>
              <a:headEnd/>
              <a:tailEnd type="triangle" w="med" len="lg"/>
            </a:ln>
          </p:spPr>
          <p:txBody>
            <a:bodyPr/>
            <a:lstStyle/>
            <a:p>
              <a:endParaRPr lang="en-GB"/>
            </a:p>
          </p:txBody>
        </p:sp>
        <p:sp>
          <p:nvSpPr>
            <p:cNvPr id="111660" name="Rectangle 12"/>
            <p:cNvSpPr>
              <a:spLocks noChangeArrowheads="1"/>
            </p:cNvSpPr>
            <p:nvPr/>
          </p:nvSpPr>
          <p:spPr bwMode="auto">
            <a:xfrm>
              <a:off x="4130" y="1732"/>
              <a:ext cx="1461" cy="288"/>
            </a:xfrm>
            <a:prstGeom prst="rect">
              <a:avLst/>
            </a:prstGeom>
            <a:noFill/>
            <a:ln w="9525">
              <a:noFill/>
              <a:miter lim="800000"/>
              <a:headEnd/>
              <a:tailEnd/>
            </a:ln>
          </p:spPr>
          <p:txBody>
            <a:bodyPr wrap="none">
              <a:spAutoFit/>
            </a:bodyPr>
            <a:lstStyle/>
            <a:p>
              <a:r>
                <a:rPr lang="en-US" sz="2400">
                  <a:solidFill>
                    <a:srgbClr val="F41D0D"/>
                  </a:solidFill>
                </a:rPr>
                <a:t>More ionization</a:t>
              </a:r>
              <a:endParaRPr lang="en-US" sz="2400" b="0">
                <a:solidFill>
                  <a:srgbClr val="F41D0D"/>
                </a:solidFill>
                <a:latin typeface="Times New Roman" pitchFamily="18" charset="0"/>
              </a:endParaRPr>
            </a:p>
          </p:txBody>
        </p:sp>
        <p:sp>
          <p:nvSpPr>
            <p:cNvPr id="111661" name="Rectangle 13"/>
            <p:cNvSpPr>
              <a:spLocks noChangeArrowheads="1"/>
            </p:cNvSpPr>
            <p:nvPr/>
          </p:nvSpPr>
          <p:spPr bwMode="auto">
            <a:xfrm>
              <a:off x="3456" y="446"/>
              <a:ext cx="1684" cy="327"/>
            </a:xfrm>
            <a:prstGeom prst="rect">
              <a:avLst/>
            </a:prstGeom>
            <a:noFill/>
            <a:ln w="9525">
              <a:noFill/>
              <a:miter lim="800000"/>
              <a:headEnd/>
              <a:tailEnd/>
            </a:ln>
          </p:spPr>
          <p:txBody>
            <a:bodyPr wrap="none">
              <a:spAutoFit/>
            </a:bodyPr>
            <a:lstStyle/>
            <a:p>
              <a:r>
                <a:rPr lang="en-US" sz="2800">
                  <a:solidFill>
                    <a:srgbClr val="F41D0D"/>
                  </a:solidFill>
                </a:rPr>
                <a:t>Electron Recoils</a:t>
              </a:r>
              <a:endParaRPr lang="en-US" sz="2800">
                <a:solidFill>
                  <a:srgbClr val="F41D0D"/>
                </a:solidFill>
                <a:latin typeface="Times New Roman" pitchFamily="18" charset="0"/>
              </a:endParaRPr>
            </a:p>
          </p:txBody>
        </p:sp>
      </p:grpSp>
      <p:grpSp>
        <p:nvGrpSpPr>
          <p:cNvPr id="3" name="Group 14"/>
          <p:cNvGrpSpPr>
            <a:grpSpLocks/>
          </p:cNvGrpSpPr>
          <p:nvPr/>
        </p:nvGrpSpPr>
        <p:grpSpPr bwMode="auto">
          <a:xfrm>
            <a:off x="4953000" y="3657600"/>
            <a:ext cx="3962400" cy="2590800"/>
            <a:chOff x="3216" y="2304"/>
            <a:chExt cx="2496" cy="1632"/>
          </a:xfrm>
        </p:grpSpPr>
        <p:sp>
          <p:nvSpPr>
            <p:cNvPr id="111631" name="Rectangle 15"/>
            <p:cNvSpPr>
              <a:spLocks noChangeArrowheads="1"/>
            </p:cNvSpPr>
            <p:nvPr/>
          </p:nvSpPr>
          <p:spPr bwMode="auto">
            <a:xfrm>
              <a:off x="3216" y="2304"/>
              <a:ext cx="2496" cy="1632"/>
            </a:xfrm>
            <a:prstGeom prst="rect">
              <a:avLst/>
            </a:prstGeom>
            <a:solidFill>
              <a:srgbClr val="FF9900">
                <a:alpha val="43921"/>
              </a:srgbClr>
            </a:solidFill>
            <a:ln w="38100">
              <a:solidFill>
                <a:schemeClr val="tx1"/>
              </a:solidFill>
              <a:miter lim="800000"/>
              <a:headEnd/>
              <a:tailEnd/>
            </a:ln>
          </p:spPr>
          <p:txBody>
            <a:bodyPr wrap="none" anchor="ctr"/>
            <a:lstStyle/>
            <a:p>
              <a:endParaRPr lang="en-GB"/>
            </a:p>
          </p:txBody>
        </p:sp>
        <p:sp>
          <p:nvSpPr>
            <p:cNvPr id="111632" name="Rectangle 16"/>
            <p:cNvSpPr>
              <a:spLocks noChangeArrowheads="1"/>
            </p:cNvSpPr>
            <p:nvPr/>
          </p:nvSpPr>
          <p:spPr bwMode="auto">
            <a:xfrm>
              <a:off x="4566" y="3024"/>
              <a:ext cx="1146" cy="274"/>
            </a:xfrm>
            <a:prstGeom prst="rect">
              <a:avLst/>
            </a:prstGeom>
            <a:noFill/>
            <a:ln w="38100" cmpd="dbl">
              <a:noFill/>
              <a:miter lim="800000"/>
              <a:headEnd/>
              <a:tailEnd/>
            </a:ln>
          </p:spPr>
          <p:txBody>
            <a:bodyPr lIns="69850" tIns="34925" rIns="69850" bIns="34925">
              <a:spAutoFit/>
            </a:bodyPr>
            <a:lstStyle/>
            <a:p>
              <a:pPr algn="ctr" defTabSz="514350"/>
              <a:r>
                <a:rPr lang="en-US" sz="2400" b="0">
                  <a:solidFill>
                    <a:schemeClr val="bg2"/>
                  </a:solidFill>
                  <a:latin typeface="Times New Roman" pitchFamily="18" charset="0"/>
                  <a:sym typeface="Symbol" pitchFamily="18" charset="2"/>
                </a:rPr>
                <a:t>  710</a:t>
              </a:r>
              <a:r>
                <a:rPr lang="en-US" sz="2400" b="0" baseline="30000">
                  <a:solidFill>
                    <a:schemeClr val="bg2"/>
                  </a:solidFill>
                  <a:latin typeface="Times New Roman" pitchFamily="18" charset="0"/>
                  <a:sym typeface="Symbol" pitchFamily="18" charset="2"/>
                </a:rPr>
                <a:t>-4</a:t>
              </a:r>
              <a:endParaRPr lang="en-US" sz="2400" b="0">
                <a:solidFill>
                  <a:schemeClr val="bg2"/>
                </a:solidFill>
                <a:latin typeface="Times New Roman" pitchFamily="18" charset="0"/>
              </a:endParaRPr>
            </a:p>
          </p:txBody>
        </p:sp>
        <p:sp>
          <p:nvSpPr>
            <p:cNvPr id="111633" name="Line 17"/>
            <p:cNvSpPr>
              <a:spLocks noChangeShapeType="1"/>
            </p:cNvSpPr>
            <p:nvPr/>
          </p:nvSpPr>
          <p:spPr bwMode="auto">
            <a:xfrm flipV="1">
              <a:off x="4416" y="2880"/>
              <a:ext cx="432" cy="192"/>
            </a:xfrm>
            <a:prstGeom prst="line">
              <a:avLst/>
            </a:prstGeom>
            <a:noFill/>
            <a:ln w="38100">
              <a:solidFill>
                <a:schemeClr val="tx1"/>
              </a:solidFill>
              <a:round/>
              <a:headEnd/>
              <a:tailEnd type="triangle" w="med" len="lg"/>
            </a:ln>
          </p:spPr>
          <p:txBody>
            <a:bodyPr wrap="none" anchor="ctr"/>
            <a:lstStyle/>
            <a:p>
              <a:endParaRPr lang="en-GB"/>
            </a:p>
          </p:txBody>
        </p:sp>
        <p:grpSp>
          <p:nvGrpSpPr>
            <p:cNvPr id="4" name="Group 18"/>
            <p:cNvGrpSpPr>
              <a:grpSpLocks/>
            </p:cNvGrpSpPr>
            <p:nvPr/>
          </p:nvGrpSpPr>
          <p:grpSpPr bwMode="auto">
            <a:xfrm>
              <a:off x="4206" y="2976"/>
              <a:ext cx="258" cy="288"/>
              <a:chOff x="1248" y="2064"/>
              <a:chExt cx="192" cy="190"/>
            </a:xfrm>
          </p:grpSpPr>
          <p:sp>
            <p:nvSpPr>
              <p:cNvPr id="111642" name="Oval 19"/>
              <p:cNvSpPr>
                <a:spLocks noChangeArrowheads="1"/>
              </p:cNvSpPr>
              <p:nvPr/>
            </p:nvSpPr>
            <p:spPr bwMode="auto">
              <a:xfrm>
                <a:off x="1269" y="2090"/>
                <a:ext cx="64" cy="64"/>
              </a:xfrm>
              <a:prstGeom prst="ellipse">
                <a:avLst/>
              </a:prstGeom>
              <a:solidFill>
                <a:schemeClr val="bg2"/>
              </a:solidFill>
              <a:ln w="9525">
                <a:solidFill>
                  <a:schemeClr val="tx1"/>
                </a:solidFill>
                <a:round/>
                <a:headEnd/>
                <a:tailEnd/>
              </a:ln>
            </p:spPr>
            <p:txBody>
              <a:bodyPr wrap="none" anchor="ctr"/>
              <a:lstStyle/>
              <a:p>
                <a:endParaRPr lang="en-GB"/>
              </a:p>
            </p:txBody>
          </p:sp>
          <p:sp>
            <p:nvSpPr>
              <p:cNvPr id="111643" name="Oval 20"/>
              <p:cNvSpPr>
                <a:spLocks noChangeArrowheads="1"/>
              </p:cNvSpPr>
              <p:nvPr/>
            </p:nvSpPr>
            <p:spPr bwMode="auto">
              <a:xfrm>
                <a:off x="1312" y="2064"/>
                <a:ext cx="64" cy="63"/>
              </a:xfrm>
              <a:prstGeom prst="ellipse">
                <a:avLst/>
              </a:prstGeom>
              <a:solidFill>
                <a:schemeClr val="bg1"/>
              </a:solidFill>
              <a:ln w="6350">
                <a:solidFill>
                  <a:schemeClr val="tx1"/>
                </a:solidFill>
                <a:round/>
                <a:headEnd/>
                <a:tailEnd/>
              </a:ln>
            </p:spPr>
            <p:txBody>
              <a:bodyPr wrap="none" anchor="ctr"/>
              <a:lstStyle/>
              <a:p>
                <a:endParaRPr lang="en-GB"/>
              </a:p>
            </p:txBody>
          </p:sp>
          <p:sp>
            <p:nvSpPr>
              <p:cNvPr id="111644" name="Oval 21"/>
              <p:cNvSpPr>
                <a:spLocks noChangeArrowheads="1"/>
              </p:cNvSpPr>
              <p:nvPr/>
            </p:nvSpPr>
            <p:spPr bwMode="auto">
              <a:xfrm>
                <a:off x="1355" y="2082"/>
                <a:ext cx="64" cy="64"/>
              </a:xfrm>
              <a:prstGeom prst="ellipse">
                <a:avLst/>
              </a:prstGeom>
              <a:solidFill>
                <a:schemeClr val="bg2"/>
              </a:solidFill>
              <a:ln w="9525">
                <a:solidFill>
                  <a:schemeClr val="tx1"/>
                </a:solidFill>
                <a:round/>
                <a:headEnd/>
                <a:tailEnd/>
              </a:ln>
            </p:spPr>
            <p:txBody>
              <a:bodyPr wrap="none" anchor="ctr"/>
              <a:lstStyle/>
              <a:p>
                <a:endParaRPr lang="en-GB"/>
              </a:p>
            </p:txBody>
          </p:sp>
          <p:sp>
            <p:nvSpPr>
              <p:cNvPr id="111645" name="Oval 22"/>
              <p:cNvSpPr>
                <a:spLocks noChangeArrowheads="1"/>
              </p:cNvSpPr>
              <p:nvPr/>
            </p:nvSpPr>
            <p:spPr bwMode="auto">
              <a:xfrm>
                <a:off x="1248" y="2127"/>
                <a:ext cx="64" cy="64"/>
              </a:xfrm>
              <a:prstGeom prst="ellipse">
                <a:avLst/>
              </a:prstGeom>
              <a:solidFill>
                <a:schemeClr val="bg1"/>
              </a:solidFill>
              <a:ln w="6350">
                <a:solidFill>
                  <a:schemeClr val="tx1"/>
                </a:solidFill>
                <a:round/>
                <a:headEnd/>
                <a:tailEnd/>
              </a:ln>
            </p:spPr>
            <p:txBody>
              <a:bodyPr wrap="none" anchor="ctr"/>
              <a:lstStyle/>
              <a:p>
                <a:endParaRPr lang="en-GB"/>
              </a:p>
            </p:txBody>
          </p:sp>
          <p:sp>
            <p:nvSpPr>
              <p:cNvPr id="111646" name="Oval 23"/>
              <p:cNvSpPr>
                <a:spLocks noChangeArrowheads="1"/>
              </p:cNvSpPr>
              <p:nvPr/>
            </p:nvSpPr>
            <p:spPr bwMode="auto">
              <a:xfrm>
                <a:off x="1312" y="2191"/>
                <a:ext cx="64" cy="63"/>
              </a:xfrm>
              <a:prstGeom prst="ellipse">
                <a:avLst/>
              </a:prstGeom>
              <a:solidFill>
                <a:schemeClr val="bg1"/>
              </a:solidFill>
              <a:ln w="6350">
                <a:solidFill>
                  <a:schemeClr val="tx1"/>
                </a:solidFill>
                <a:round/>
                <a:headEnd/>
                <a:tailEnd/>
              </a:ln>
            </p:spPr>
            <p:txBody>
              <a:bodyPr wrap="none" anchor="ctr"/>
              <a:lstStyle/>
              <a:p>
                <a:endParaRPr lang="en-GB"/>
              </a:p>
            </p:txBody>
          </p:sp>
          <p:sp>
            <p:nvSpPr>
              <p:cNvPr id="111647" name="Oval 24"/>
              <p:cNvSpPr>
                <a:spLocks noChangeArrowheads="1"/>
              </p:cNvSpPr>
              <p:nvPr/>
            </p:nvSpPr>
            <p:spPr bwMode="auto">
              <a:xfrm>
                <a:off x="1312" y="2127"/>
                <a:ext cx="64" cy="64"/>
              </a:xfrm>
              <a:prstGeom prst="ellipse">
                <a:avLst/>
              </a:prstGeom>
              <a:solidFill>
                <a:schemeClr val="bg1"/>
              </a:solidFill>
              <a:ln w="6350">
                <a:solidFill>
                  <a:schemeClr val="tx1"/>
                </a:solidFill>
                <a:round/>
                <a:headEnd/>
                <a:tailEnd/>
              </a:ln>
            </p:spPr>
            <p:txBody>
              <a:bodyPr wrap="none" anchor="ctr"/>
              <a:lstStyle/>
              <a:p>
                <a:endParaRPr lang="en-GB"/>
              </a:p>
            </p:txBody>
          </p:sp>
          <p:sp>
            <p:nvSpPr>
              <p:cNvPr id="111648" name="Oval 25"/>
              <p:cNvSpPr>
                <a:spLocks noChangeArrowheads="1"/>
              </p:cNvSpPr>
              <p:nvPr/>
            </p:nvSpPr>
            <p:spPr bwMode="auto">
              <a:xfrm>
                <a:off x="1376" y="2127"/>
                <a:ext cx="64" cy="64"/>
              </a:xfrm>
              <a:prstGeom prst="ellipse">
                <a:avLst/>
              </a:prstGeom>
              <a:solidFill>
                <a:schemeClr val="bg1"/>
              </a:solidFill>
              <a:ln w="6350">
                <a:solidFill>
                  <a:schemeClr val="tx1"/>
                </a:solidFill>
                <a:round/>
                <a:headEnd/>
                <a:tailEnd/>
              </a:ln>
            </p:spPr>
            <p:txBody>
              <a:bodyPr wrap="none" anchor="ctr"/>
              <a:lstStyle/>
              <a:p>
                <a:endParaRPr lang="en-GB"/>
              </a:p>
            </p:txBody>
          </p:sp>
          <p:sp>
            <p:nvSpPr>
              <p:cNvPr id="111649" name="Oval 26"/>
              <p:cNvSpPr>
                <a:spLocks noChangeArrowheads="1"/>
              </p:cNvSpPr>
              <p:nvPr/>
            </p:nvSpPr>
            <p:spPr bwMode="auto">
              <a:xfrm>
                <a:off x="1347" y="2143"/>
                <a:ext cx="64" cy="64"/>
              </a:xfrm>
              <a:prstGeom prst="ellipse">
                <a:avLst/>
              </a:prstGeom>
              <a:solidFill>
                <a:schemeClr val="bg2"/>
              </a:solidFill>
              <a:ln w="9525">
                <a:solidFill>
                  <a:schemeClr val="tx1"/>
                </a:solidFill>
                <a:round/>
                <a:headEnd/>
                <a:tailEnd/>
              </a:ln>
            </p:spPr>
            <p:txBody>
              <a:bodyPr wrap="none" anchor="ctr"/>
              <a:lstStyle/>
              <a:p>
                <a:endParaRPr lang="en-GB"/>
              </a:p>
            </p:txBody>
          </p:sp>
          <p:sp>
            <p:nvSpPr>
              <p:cNvPr id="111650" name="Oval 27"/>
              <p:cNvSpPr>
                <a:spLocks noChangeArrowheads="1"/>
              </p:cNvSpPr>
              <p:nvPr/>
            </p:nvSpPr>
            <p:spPr bwMode="auto">
              <a:xfrm>
                <a:off x="1285" y="2166"/>
                <a:ext cx="64" cy="63"/>
              </a:xfrm>
              <a:prstGeom prst="ellipse">
                <a:avLst/>
              </a:prstGeom>
              <a:solidFill>
                <a:schemeClr val="bg2"/>
              </a:solidFill>
              <a:ln w="9525">
                <a:solidFill>
                  <a:schemeClr val="tx1"/>
                </a:solidFill>
                <a:round/>
                <a:headEnd/>
                <a:tailEnd/>
              </a:ln>
            </p:spPr>
            <p:txBody>
              <a:bodyPr wrap="none" anchor="ctr"/>
              <a:lstStyle/>
              <a:p>
                <a:endParaRPr lang="en-GB"/>
              </a:p>
            </p:txBody>
          </p:sp>
        </p:grpSp>
        <p:sp>
          <p:nvSpPr>
            <p:cNvPr id="111635" name="Text Box 28"/>
            <p:cNvSpPr txBox="1">
              <a:spLocks noChangeArrowheads="1"/>
            </p:cNvSpPr>
            <p:nvPr/>
          </p:nvSpPr>
          <p:spPr bwMode="auto">
            <a:xfrm>
              <a:off x="3840" y="3600"/>
              <a:ext cx="315" cy="327"/>
            </a:xfrm>
            <a:prstGeom prst="rect">
              <a:avLst/>
            </a:prstGeom>
            <a:noFill/>
            <a:ln w="9525">
              <a:noFill/>
              <a:miter lim="800000"/>
              <a:headEnd/>
              <a:tailEnd/>
            </a:ln>
          </p:spPr>
          <p:txBody>
            <a:bodyPr wrap="none" anchor="ctr">
              <a:spAutoFit/>
            </a:bodyPr>
            <a:lstStyle/>
            <a:p>
              <a:pPr algn="ctr"/>
              <a:r>
                <a:rPr lang="en-US" sz="2800" b="0">
                  <a:solidFill>
                    <a:srgbClr val="0000CC"/>
                  </a:solidFill>
                  <a:latin typeface="Times New Roman" pitchFamily="18" charset="0"/>
                  <a:sym typeface="Symbol" pitchFamily="18" charset="2"/>
                </a:rPr>
                <a:t></a:t>
              </a:r>
              <a:r>
                <a:rPr lang="en-US" sz="2800" b="0" baseline="30000">
                  <a:solidFill>
                    <a:srgbClr val="0000CC"/>
                  </a:solidFill>
                  <a:latin typeface="Times New Roman" pitchFamily="18" charset="0"/>
                  <a:sym typeface="Symbol" pitchFamily="18" charset="2"/>
                </a:rPr>
                <a:t>0</a:t>
              </a:r>
            </a:p>
          </p:txBody>
        </p:sp>
        <p:sp>
          <p:nvSpPr>
            <p:cNvPr id="111636" name="Line 29"/>
            <p:cNvSpPr>
              <a:spLocks noChangeShapeType="1"/>
            </p:cNvSpPr>
            <p:nvPr/>
          </p:nvSpPr>
          <p:spPr bwMode="auto">
            <a:xfrm flipV="1">
              <a:off x="3840" y="3168"/>
              <a:ext cx="288" cy="432"/>
            </a:xfrm>
            <a:prstGeom prst="line">
              <a:avLst/>
            </a:prstGeom>
            <a:noFill/>
            <a:ln w="38100">
              <a:solidFill>
                <a:srgbClr val="3333FF"/>
              </a:solidFill>
              <a:round/>
              <a:headEnd/>
              <a:tailEnd type="triangle" w="med" len="lg"/>
            </a:ln>
          </p:spPr>
          <p:txBody>
            <a:bodyPr wrap="none" anchor="ctr"/>
            <a:lstStyle/>
            <a:p>
              <a:endParaRPr lang="en-GB"/>
            </a:p>
          </p:txBody>
        </p:sp>
        <p:sp>
          <p:nvSpPr>
            <p:cNvPr id="111637" name="Oval 30"/>
            <p:cNvSpPr>
              <a:spLocks noChangeArrowheads="1"/>
            </p:cNvSpPr>
            <p:nvPr/>
          </p:nvSpPr>
          <p:spPr bwMode="auto">
            <a:xfrm>
              <a:off x="3696" y="3648"/>
              <a:ext cx="158" cy="144"/>
            </a:xfrm>
            <a:prstGeom prst="ellipse">
              <a:avLst/>
            </a:prstGeom>
            <a:gradFill rotWithShape="0">
              <a:gsLst>
                <a:gs pos="0">
                  <a:srgbClr val="FFFFFF"/>
                </a:gs>
                <a:gs pos="100000">
                  <a:srgbClr val="0000FF"/>
                </a:gs>
              </a:gsLst>
              <a:path path="shape">
                <a:fillToRect l="50000" t="50000" r="50000" b="50000"/>
              </a:path>
            </a:gradFill>
            <a:ln w="9525">
              <a:noFill/>
              <a:round/>
              <a:headEnd/>
              <a:tailEnd/>
            </a:ln>
          </p:spPr>
          <p:txBody>
            <a:bodyPr wrap="none" anchor="ctr"/>
            <a:lstStyle/>
            <a:p>
              <a:endParaRPr lang="en-GB"/>
            </a:p>
          </p:txBody>
        </p:sp>
        <p:sp>
          <p:nvSpPr>
            <p:cNvPr id="111638" name="Line 31"/>
            <p:cNvSpPr>
              <a:spLocks noChangeShapeType="1"/>
            </p:cNvSpPr>
            <p:nvPr/>
          </p:nvSpPr>
          <p:spPr bwMode="auto">
            <a:xfrm flipH="1" flipV="1">
              <a:off x="3696" y="2736"/>
              <a:ext cx="432" cy="432"/>
            </a:xfrm>
            <a:prstGeom prst="line">
              <a:avLst/>
            </a:prstGeom>
            <a:noFill/>
            <a:ln w="38100">
              <a:solidFill>
                <a:srgbClr val="3333FF"/>
              </a:solidFill>
              <a:round/>
              <a:headEnd/>
              <a:tailEnd type="triangle" w="med" len="lg"/>
            </a:ln>
          </p:spPr>
          <p:txBody>
            <a:bodyPr wrap="none" anchor="ctr"/>
            <a:lstStyle/>
            <a:p>
              <a:endParaRPr lang="en-GB"/>
            </a:p>
          </p:txBody>
        </p:sp>
        <p:sp>
          <p:nvSpPr>
            <p:cNvPr id="111639" name="Rectangle 32"/>
            <p:cNvSpPr>
              <a:spLocks noChangeArrowheads="1"/>
            </p:cNvSpPr>
            <p:nvPr/>
          </p:nvSpPr>
          <p:spPr bwMode="auto">
            <a:xfrm>
              <a:off x="4184" y="3312"/>
              <a:ext cx="1326" cy="274"/>
            </a:xfrm>
            <a:prstGeom prst="rect">
              <a:avLst/>
            </a:prstGeom>
            <a:noFill/>
            <a:ln w="38100" cmpd="dbl">
              <a:noFill/>
              <a:miter lim="800000"/>
              <a:headEnd/>
              <a:tailEnd/>
            </a:ln>
          </p:spPr>
          <p:txBody>
            <a:bodyPr wrap="none" lIns="69850" tIns="34925" rIns="69850" bIns="34925">
              <a:spAutoFit/>
            </a:bodyPr>
            <a:lstStyle/>
            <a:p>
              <a:pPr algn="ctr" defTabSz="514350"/>
              <a:r>
                <a:rPr lang="en-US" sz="2400">
                  <a:solidFill>
                    <a:srgbClr val="0D09FF"/>
                  </a:solidFill>
                </a:rPr>
                <a:t>Less ionization</a:t>
              </a:r>
              <a:endParaRPr lang="en-US" sz="2400">
                <a:solidFill>
                  <a:srgbClr val="FF0000"/>
                </a:solidFill>
              </a:endParaRPr>
            </a:p>
          </p:txBody>
        </p:sp>
        <p:sp>
          <p:nvSpPr>
            <p:cNvPr id="111640" name="Text Box 33"/>
            <p:cNvSpPr txBox="1">
              <a:spLocks noChangeArrowheads="1"/>
            </p:cNvSpPr>
            <p:nvPr/>
          </p:nvSpPr>
          <p:spPr bwMode="auto">
            <a:xfrm>
              <a:off x="4881" y="2640"/>
              <a:ext cx="303" cy="327"/>
            </a:xfrm>
            <a:prstGeom prst="rect">
              <a:avLst/>
            </a:prstGeom>
            <a:noFill/>
            <a:ln w="9525">
              <a:noFill/>
              <a:miter lim="800000"/>
              <a:headEnd/>
              <a:tailEnd/>
            </a:ln>
          </p:spPr>
          <p:txBody>
            <a:bodyPr wrap="none" anchor="ctr">
              <a:spAutoFit/>
            </a:bodyPr>
            <a:lstStyle/>
            <a:p>
              <a:pPr algn="ctr"/>
              <a:r>
                <a:rPr lang="en-US" sz="2800" b="0">
                  <a:latin typeface="Times New Roman" pitchFamily="18" charset="0"/>
                </a:rPr>
                <a:t>E</a:t>
              </a:r>
              <a:r>
                <a:rPr lang="en-US" sz="2800" b="0" baseline="-25000">
                  <a:latin typeface="Times New Roman" pitchFamily="18" charset="0"/>
                </a:rPr>
                <a:t>r</a:t>
              </a:r>
              <a:endParaRPr lang="en-US" sz="2400" b="0">
                <a:solidFill>
                  <a:srgbClr val="3333FF"/>
                </a:solidFill>
                <a:latin typeface="Times New Roman" pitchFamily="18" charset="0"/>
              </a:endParaRPr>
            </a:p>
          </p:txBody>
        </p:sp>
        <p:sp>
          <p:nvSpPr>
            <p:cNvPr id="111641" name="Rectangle 34"/>
            <p:cNvSpPr>
              <a:spLocks noChangeArrowheads="1"/>
            </p:cNvSpPr>
            <p:nvPr/>
          </p:nvSpPr>
          <p:spPr bwMode="auto">
            <a:xfrm>
              <a:off x="3456" y="2318"/>
              <a:ext cx="1660" cy="327"/>
            </a:xfrm>
            <a:prstGeom prst="rect">
              <a:avLst/>
            </a:prstGeom>
            <a:noFill/>
            <a:ln w="9525">
              <a:noFill/>
              <a:miter lim="800000"/>
              <a:headEnd/>
              <a:tailEnd/>
            </a:ln>
          </p:spPr>
          <p:txBody>
            <a:bodyPr wrap="none">
              <a:spAutoFit/>
            </a:bodyPr>
            <a:lstStyle/>
            <a:p>
              <a:r>
                <a:rPr lang="en-US" sz="2800">
                  <a:solidFill>
                    <a:srgbClr val="0D09FF"/>
                  </a:solidFill>
                </a:rPr>
                <a:t>Nuclear Recoils</a:t>
              </a:r>
              <a:endParaRPr lang="en-US" sz="2800">
                <a:solidFill>
                  <a:srgbClr val="E31D0D"/>
                </a:solidFill>
              </a:endParaRPr>
            </a:p>
          </p:txBody>
        </p:sp>
      </p:grpSp>
      <p:pic>
        <p:nvPicPr>
          <p:cNvPr id="111621" name="Picture 35"/>
          <p:cNvPicPr>
            <a:picLocks noChangeAspect="1" noChangeArrowheads="1"/>
          </p:cNvPicPr>
          <p:nvPr/>
        </p:nvPicPr>
        <p:blipFill>
          <a:blip r:embed="rId3" cstate="print"/>
          <a:srcRect/>
          <a:stretch>
            <a:fillRect/>
          </a:stretch>
        </p:blipFill>
        <p:spPr bwMode="auto">
          <a:xfrm>
            <a:off x="152400" y="1371600"/>
            <a:ext cx="4724400" cy="4191000"/>
          </a:xfrm>
          <a:prstGeom prst="rect">
            <a:avLst/>
          </a:prstGeom>
          <a:noFill/>
          <a:ln w="9525">
            <a:noFill/>
            <a:miter lim="800000"/>
            <a:headEnd/>
            <a:tailEnd/>
          </a:ln>
        </p:spPr>
      </p:pic>
      <p:sp>
        <p:nvSpPr>
          <p:cNvPr id="111622" name="Rectangle 36"/>
          <p:cNvSpPr>
            <a:spLocks noChangeArrowheads="1"/>
          </p:cNvSpPr>
          <p:nvPr/>
        </p:nvSpPr>
        <p:spPr bwMode="auto">
          <a:xfrm>
            <a:off x="782638" y="736600"/>
            <a:ext cx="3636962" cy="406400"/>
          </a:xfrm>
          <a:prstGeom prst="rect">
            <a:avLst/>
          </a:prstGeom>
          <a:solidFill>
            <a:srgbClr val="3366FF">
              <a:alpha val="25098"/>
            </a:srgbClr>
          </a:solidFill>
          <a:ln w="9525">
            <a:solidFill>
              <a:schemeClr val="tx1"/>
            </a:solidFill>
            <a:miter lim="800000"/>
            <a:headEnd/>
            <a:tailEnd/>
          </a:ln>
        </p:spPr>
        <p:txBody>
          <a:bodyPr wrap="none">
            <a:spAutoFit/>
          </a:bodyPr>
          <a:lstStyle/>
          <a:p>
            <a:r>
              <a:rPr lang="en-US"/>
              <a:t>Yield = E(ionization) / E(recoil)</a:t>
            </a:r>
            <a:endParaRPr lang="en-US" b="0">
              <a:latin typeface="Times New Roman" pitchFamily="18" charset="0"/>
            </a:endParaRPr>
          </a:p>
        </p:txBody>
      </p:sp>
      <p:pic>
        <p:nvPicPr>
          <p:cNvPr id="860197" name="Picture 37"/>
          <p:cNvPicPr>
            <a:picLocks noChangeAspect="1" noChangeArrowheads="1"/>
          </p:cNvPicPr>
          <p:nvPr/>
        </p:nvPicPr>
        <p:blipFill>
          <a:blip r:embed="rId4" cstate="print"/>
          <a:srcRect/>
          <a:stretch>
            <a:fillRect/>
          </a:stretch>
        </p:blipFill>
        <p:spPr bwMode="auto">
          <a:xfrm>
            <a:off x="152400" y="1371600"/>
            <a:ext cx="4724400" cy="4191000"/>
          </a:xfrm>
          <a:prstGeom prst="rect">
            <a:avLst/>
          </a:prstGeom>
          <a:noFill/>
          <a:ln w="57150">
            <a:noFill/>
            <a:miter lim="800000"/>
            <a:headEnd/>
            <a:tailEnd/>
          </a:ln>
        </p:spPr>
      </p:pic>
      <p:sp>
        <p:nvSpPr>
          <p:cNvPr id="111624" name="Rectangle 38"/>
          <p:cNvSpPr>
            <a:spLocks noChangeArrowheads="1"/>
          </p:cNvSpPr>
          <p:nvPr/>
        </p:nvSpPr>
        <p:spPr bwMode="auto">
          <a:xfrm>
            <a:off x="2362200" y="2133600"/>
            <a:ext cx="1073150" cy="396875"/>
          </a:xfrm>
          <a:prstGeom prst="rect">
            <a:avLst/>
          </a:prstGeom>
          <a:noFill/>
          <a:ln w="9525">
            <a:noFill/>
            <a:miter lim="800000"/>
            <a:headEnd/>
            <a:tailEnd/>
          </a:ln>
        </p:spPr>
        <p:txBody>
          <a:bodyPr wrap="none">
            <a:spAutoFit/>
          </a:bodyPr>
          <a:lstStyle/>
          <a:p>
            <a:r>
              <a:rPr lang="en-US">
                <a:solidFill>
                  <a:srgbClr val="F41D0D"/>
                </a:solidFill>
              </a:rPr>
              <a:t>Photons</a:t>
            </a:r>
          </a:p>
        </p:txBody>
      </p:sp>
      <p:sp>
        <p:nvSpPr>
          <p:cNvPr id="111625" name="Rectangle 39"/>
          <p:cNvSpPr>
            <a:spLocks noChangeArrowheads="1"/>
          </p:cNvSpPr>
          <p:nvPr/>
        </p:nvSpPr>
        <p:spPr bwMode="auto">
          <a:xfrm>
            <a:off x="3081338" y="3968750"/>
            <a:ext cx="1214437" cy="396875"/>
          </a:xfrm>
          <a:prstGeom prst="rect">
            <a:avLst/>
          </a:prstGeom>
          <a:noFill/>
          <a:ln w="9525">
            <a:noFill/>
            <a:miter lim="800000"/>
            <a:headEnd/>
            <a:tailEnd/>
          </a:ln>
        </p:spPr>
        <p:txBody>
          <a:bodyPr wrap="none">
            <a:spAutoFit/>
          </a:bodyPr>
          <a:lstStyle/>
          <a:p>
            <a:r>
              <a:rPr lang="en-US">
                <a:solidFill>
                  <a:srgbClr val="0D09FF"/>
                </a:solidFill>
              </a:rPr>
              <a:t>Neutrons</a:t>
            </a:r>
            <a:endParaRPr lang="en-US">
              <a:solidFill>
                <a:srgbClr val="E31D0D"/>
              </a:solidFill>
            </a:endParaRPr>
          </a:p>
        </p:txBody>
      </p:sp>
      <p:sp>
        <p:nvSpPr>
          <p:cNvPr id="111626" name="Rectangle 40"/>
          <p:cNvSpPr>
            <a:spLocks noChangeArrowheads="1"/>
          </p:cNvSpPr>
          <p:nvPr/>
        </p:nvSpPr>
        <p:spPr bwMode="auto">
          <a:xfrm>
            <a:off x="6248400" y="5722938"/>
            <a:ext cx="560388" cy="519112"/>
          </a:xfrm>
          <a:prstGeom prst="rect">
            <a:avLst/>
          </a:prstGeom>
          <a:noFill/>
          <a:ln w="9525">
            <a:noFill/>
            <a:miter lim="800000"/>
            <a:headEnd/>
            <a:tailEnd/>
          </a:ln>
        </p:spPr>
        <p:txBody>
          <a:bodyPr wrap="none">
            <a:spAutoFit/>
          </a:bodyPr>
          <a:lstStyle/>
          <a:p>
            <a:r>
              <a:rPr lang="en-US" sz="2800">
                <a:solidFill>
                  <a:srgbClr val="0D09FF"/>
                </a:solidFill>
                <a:latin typeface="Times New Roman" pitchFamily="18" charset="0"/>
              </a:rPr>
              <a:t>, </a:t>
            </a:r>
            <a:r>
              <a:rPr lang="en-US" sz="2800">
                <a:solidFill>
                  <a:srgbClr val="0D09FF"/>
                </a:solidFill>
              </a:rPr>
              <a:t>n</a:t>
            </a:r>
            <a:endParaRPr lang="en-US" sz="2800">
              <a:solidFill>
                <a:srgbClr val="0D09FF"/>
              </a:solidFill>
              <a:latin typeface="Times New Roman" pitchFamily="18" charset="0"/>
            </a:endParaRPr>
          </a:p>
        </p:txBody>
      </p:sp>
      <p:sp>
        <p:nvSpPr>
          <p:cNvPr id="111627" name="Rectangle 41"/>
          <p:cNvSpPr>
            <a:spLocks noChangeArrowheads="1"/>
          </p:cNvSpPr>
          <p:nvPr/>
        </p:nvSpPr>
        <p:spPr bwMode="auto">
          <a:xfrm>
            <a:off x="55563" y="71438"/>
            <a:ext cx="3122612" cy="461962"/>
          </a:xfrm>
          <a:prstGeom prst="rect">
            <a:avLst/>
          </a:prstGeom>
          <a:solidFill>
            <a:srgbClr val="FFFF00"/>
          </a:solidFill>
          <a:ln w="9525">
            <a:noFill/>
            <a:miter lim="800000"/>
            <a:headEnd/>
            <a:tailEnd/>
          </a:ln>
        </p:spPr>
        <p:txBody>
          <a:bodyPr wrap="none">
            <a:spAutoFit/>
          </a:bodyPr>
          <a:lstStyle/>
          <a:p>
            <a:r>
              <a:rPr lang="en-US" sz="2400">
                <a:solidFill>
                  <a:srgbClr val="0000CC"/>
                </a:solidFill>
                <a:latin typeface="Optima ExtraBlack"/>
              </a:rPr>
              <a:t>Photon Background</a:t>
            </a:r>
            <a:endParaRPr lang="en-US" sz="2400" b="0">
              <a:solidFill>
                <a:srgbClr val="0000CC"/>
              </a:solidFill>
              <a:latin typeface="Times New Roman" pitchFamily="18" charset="0"/>
            </a:endParaRPr>
          </a:p>
        </p:txBody>
      </p:sp>
      <p:sp>
        <p:nvSpPr>
          <p:cNvPr id="111628" name="Rectangle 43"/>
          <p:cNvSpPr>
            <a:spLocks noChangeArrowheads="1"/>
          </p:cNvSpPr>
          <p:nvPr/>
        </p:nvSpPr>
        <p:spPr bwMode="auto">
          <a:xfrm>
            <a:off x="1528763" y="5461000"/>
            <a:ext cx="184150" cy="366713"/>
          </a:xfrm>
          <a:prstGeom prst="rect">
            <a:avLst/>
          </a:prstGeom>
          <a:noFill/>
          <a:ln w="9525">
            <a:noFill/>
            <a:miter lim="800000"/>
            <a:headEnd/>
            <a:tailEnd/>
          </a:ln>
        </p:spPr>
        <p:txBody>
          <a:bodyPr wrap="none">
            <a:spAutoFit/>
          </a:bodyPr>
          <a:lstStyle/>
          <a:p>
            <a:endParaRPr lang="en-US"/>
          </a:p>
        </p:txBody>
      </p:sp>
      <p:sp>
        <p:nvSpPr>
          <p:cNvPr id="111629" name="Rectangle 45"/>
          <p:cNvSpPr>
            <a:spLocks noChangeArrowheads="1"/>
          </p:cNvSpPr>
          <p:nvPr/>
        </p:nvSpPr>
        <p:spPr bwMode="auto">
          <a:xfrm>
            <a:off x="3124200" y="3352800"/>
            <a:ext cx="1098550" cy="366713"/>
          </a:xfrm>
          <a:prstGeom prst="rect">
            <a:avLst/>
          </a:prstGeom>
          <a:noFill/>
          <a:ln w="9525">
            <a:noFill/>
            <a:miter lim="800000"/>
            <a:headEnd/>
            <a:tailEnd/>
          </a:ln>
        </p:spPr>
        <p:txBody>
          <a:bodyPr wrap="none">
            <a:spAutoFit/>
          </a:bodyPr>
          <a:lstStyle/>
          <a:p>
            <a:r>
              <a:rPr lang="en-US"/>
              <a:t>Electrons</a:t>
            </a:r>
          </a:p>
        </p:txBody>
      </p:sp>
      <p:sp>
        <p:nvSpPr>
          <p:cNvPr id="111630"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60197"/>
                                        </p:tgtEl>
                                        <p:attrNameLst>
                                          <p:attrName>style.visibility</p:attrName>
                                        </p:attrNameLst>
                                      </p:cBhvr>
                                      <p:to>
                                        <p:strVal val="visible"/>
                                      </p:to>
                                    </p:set>
                                    <p:animEffect transition="in" filter="dissolve">
                                      <p:cBhvr>
                                        <p:cTn id="7" dur="500"/>
                                        <p:tgtEl>
                                          <p:spTgt spid="860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
          <p:cNvSpPr>
            <a:spLocks noChangeArrowheads="1"/>
          </p:cNvSpPr>
          <p:nvPr/>
        </p:nvSpPr>
        <p:spPr bwMode="auto">
          <a:xfrm>
            <a:off x="3429000" y="2667000"/>
            <a:ext cx="2519363" cy="641350"/>
          </a:xfrm>
          <a:prstGeom prst="rect">
            <a:avLst/>
          </a:prstGeom>
          <a:noFill/>
          <a:ln w="9525">
            <a:noFill/>
            <a:miter lim="800000"/>
            <a:headEnd/>
            <a:tailEnd/>
          </a:ln>
        </p:spPr>
        <p:txBody>
          <a:bodyPr wrap="none">
            <a:spAutoFit/>
          </a:bodyPr>
          <a:lstStyle/>
          <a:p>
            <a:r>
              <a:rPr lang="en-US" sz="3600">
                <a:solidFill>
                  <a:srgbClr val="0D09FF"/>
                </a:solidFill>
                <a:latin typeface="Optima ExtraBlack"/>
              </a:rPr>
              <a:t>Is it over ?</a:t>
            </a:r>
          </a:p>
        </p:txBody>
      </p:sp>
      <p:pic>
        <p:nvPicPr>
          <p:cNvPr id="1061899" name="Picture 9" descr="c34BandsAfter_new"/>
          <p:cNvPicPr>
            <a:picLocks noChangeAspect="1" noChangeArrowheads="1"/>
          </p:cNvPicPr>
          <p:nvPr/>
        </p:nvPicPr>
        <p:blipFill>
          <a:blip r:embed="rId3" cstate="print"/>
          <a:srcRect/>
          <a:stretch>
            <a:fillRect/>
          </a:stretch>
        </p:blipFill>
        <p:spPr bwMode="auto">
          <a:xfrm>
            <a:off x="533400" y="609600"/>
            <a:ext cx="8229600" cy="6007100"/>
          </a:xfrm>
          <a:prstGeom prst="rect">
            <a:avLst/>
          </a:prstGeom>
          <a:noFill/>
          <a:ln w="9525">
            <a:noFill/>
            <a:miter lim="800000"/>
            <a:headEnd/>
            <a:tailEnd/>
          </a:ln>
        </p:spPr>
      </p:pic>
      <p:grpSp>
        <p:nvGrpSpPr>
          <p:cNvPr id="2" name="Group 12"/>
          <p:cNvGrpSpPr>
            <a:grpSpLocks/>
          </p:cNvGrpSpPr>
          <p:nvPr/>
        </p:nvGrpSpPr>
        <p:grpSpPr bwMode="auto">
          <a:xfrm>
            <a:off x="1371600" y="1066800"/>
            <a:ext cx="723900" cy="2851150"/>
            <a:chOff x="1152" y="864"/>
            <a:chExt cx="384" cy="1680"/>
          </a:xfrm>
        </p:grpSpPr>
        <p:sp>
          <p:nvSpPr>
            <p:cNvPr id="112647" name="Oval 13"/>
            <p:cNvSpPr>
              <a:spLocks noChangeArrowheads="1"/>
            </p:cNvSpPr>
            <p:nvPr/>
          </p:nvSpPr>
          <p:spPr bwMode="auto">
            <a:xfrm>
              <a:off x="1152" y="864"/>
              <a:ext cx="384" cy="1680"/>
            </a:xfrm>
            <a:prstGeom prst="ellipse">
              <a:avLst/>
            </a:prstGeom>
            <a:solidFill>
              <a:srgbClr val="FF0000">
                <a:alpha val="39999"/>
              </a:srgbClr>
            </a:solidFill>
            <a:ln w="28575">
              <a:solidFill>
                <a:srgbClr val="FF0000"/>
              </a:solidFill>
              <a:round/>
              <a:headEnd/>
              <a:tailEnd/>
            </a:ln>
          </p:spPr>
          <p:txBody>
            <a:bodyPr wrap="none" anchor="ctr"/>
            <a:lstStyle/>
            <a:p>
              <a:endParaRPr lang="en-GB"/>
            </a:p>
          </p:txBody>
        </p:sp>
        <p:sp>
          <p:nvSpPr>
            <p:cNvPr id="112648" name="Rectangle 14"/>
            <p:cNvSpPr>
              <a:spLocks noChangeArrowheads="1"/>
            </p:cNvSpPr>
            <p:nvPr/>
          </p:nvSpPr>
          <p:spPr bwMode="auto">
            <a:xfrm>
              <a:off x="1244" y="1468"/>
              <a:ext cx="205" cy="378"/>
            </a:xfrm>
            <a:prstGeom prst="rect">
              <a:avLst/>
            </a:prstGeom>
            <a:noFill/>
            <a:ln w="9525">
              <a:noFill/>
              <a:miter lim="800000"/>
              <a:headEnd/>
              <a:tailEnd/>
            </a:ln>
          </p:spPr>
          <p:txBody>
            <a:bodyPr wrap="none">
              <a:spAutoFit/>
            </a:bodyPr>
            <a:lstStyle/>
            <a:p>
              <a:r>
                <a:rPr lang="en-US" sz="3600">
                  <a:solidFill>
                    <a:srgbClr val="F4000D"/>
                  </a:solidFill>
                </a:rPr>
                <a:t>?</a:t>
              </a:r>
              <a:endParaRPr lang="en-US"/>
            </a:p>
          </p:txBody>
        </p:sp>
      </p:grpSp>
      <p:sp>
        <p:nvSpPr>
          <p:cNvPr id="9" name="Rectangle 2"/>
          <p:cNvSpPr>
            <a:spLocks noChangeArrowheads="1"/>
          </p:cNvSpPr>
          <p:nvPr/>
        </p:nvSpPr>
        <p:spPr bwMode="auto">
          <a:xfrm>
            <a:off x="46038" y="71438"/>
            <a:ext cx="4373562" cy="461962"/>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CDMS Dark Matter Search Result</a:t>
            </a:r>
            <a:endParaRPr lang="en-US" sz="2800" dirty="0">
              <a:solidFill>
                <a:srgbClr val="0000CC"/>
              </a:solidFill>
              <a:effectLst>
                <a:outerShdw blurRad="38100" dist="38100" dir="2700000" algn="tl">
                  <a:srgbClr val="C0C0C0"/>
                </a:outerShdw>
              </a:effectLst>
              <a:latin typeface="Calibri" pitchFamily="34" charset="0"/>
            </a:endParaRPr>
          </a:p>
        </p:txBody>
      </p:sp>
      <p:sp>
        <p:nvSpPr>
          <p:cNvPr id="112646"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61899"/>
                                        </p:tgtEl>
                                        <p:attrNameLst>
                                          <p:attrName>style.visibility</p:attrName>
                                        </p:attrNameLst>
                                      </p:cBhvr>
                                      <p:to>
                                        <p:strVal val="visible"/>
                                      </p:to>
                                    </p:set>
                                    <p:animEffect transition="in" filter="dissolve">
                                      <p:cBhvr>
                                        <p:cTn id="7" dur="500"/>
                                        <p:tgtEl>
                                          <p:spTgt spid="106189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feynman_pregen"/>
          <p:cNvPicPr>
            <a:picLocks noChangeAspect="1" noChangeArrowheads="1"/>
          </p:cNvPicPr>
          <p:nvPr/>
        </p:nvPicPr>
        <p:blipFill>
          <a:blip r:embed="rId3" cstate="print"/>
          <a:srcRect/>
          <a:stretch>
            <a:fillRect/>
          </a:stretch>
        </p:blipFill>
        <p:spPr bwMode="auto">
          <a:xfrm>
            <a:off x="2286000" y="609600"/>
            <a:ext cx="4775200" cy="1985963"/>
          </a:xfrm>
          <a:prstGeom prst="rect">
            <a:avLst/>
          </a:prstGeom>
          <a:noFill/>
          <a:ln w="9525">
            <a:noFill/>
            <a:miter lim="800000"/>
            <a:headEnd/>
            <a:tailEnd/>
          </a:ln>
        </p:spPr>
      </p:pic>
      <p:sp>
        <p:nvSpPr>
          <p:cNvPr id="113667" name="Rectangle 4"/>
          <p:cNvSpPr>
            <a:spLocks noChangeArrowheads="1"/>
          </p:cNvSpPr>
          <p:nvPr/>
        </p:nvSpPr>
        <p:spPr bwMode="auto">
          <a:xfrm>
            <a:off x="76200" y="2416175"/>
            <a:ext cx="2628900" cy="708025"/>
          </a:xfrm>
          <a:prstGeom prst="rect">
            <a:avLst/>
          </a:prstGeom>
          <a:noFill/>
          <a:ln w="9525">
            <a:noFill/>
            <a:miter lim="800000"/>
            <a:headEnd/>
            <a:tailEnd/>
          </a:ln>
        </p:spPr>
        <p:txBody>
          <a:bodyPr>
            <a:spAutoFit/>
          </a:bodyPr>
          <a:lstStyle/>
          <a:p>
            <a:r>
              <a:rPr lang="en-US"/>
              <a:t>Blackbody photons</a:t>
            </a:r>
          </a:p>
          <a:p>
            <a:r>
              <a:rPr lang="en-US"/>
              <a:t>in the Sun </a:t>
            </a:r>
          </a:p>
        </p:txBody>
      </p:sp>
      <p:sp>
        <p:nvSpPr>
          <p:cNvPr id="113668" name="Rectangle 5"/>
          <p:cNvSpPr>
            <a:spLocks noChangeArrowheads="1"/>
          </p:cNvSpPr>
          <p:nvPr/>
        </p:nvSpPr>
        <p:spPr bwMode="auto">
          <a:xfrm>
            <a:off x="3497263" y="2667000"/>
            <a:ext cx="1963737" cy="366713"/>
          </a:xfrm>
          <a:prstGeom prst="rect">
            <a:avLst/>
          </a:prstGeom>
          <a:noFill/>
          <a:ln w="9525">
            <a:noFill/>
            <a:miter lim="800000"/>
            <a:headEnd/>
            <a:tailEnd/>
          </a:ln>
        </p:spPr>
        <p:txBody>
          <a:bodyPr wrap="none">
            <a:spAutoFit/>
          </a:bodyPr>
          <a:lstStyle/>
          <a:p>
            <a:r>
              <a:rPr lang="en-US"/>
              <a:t>     Coulomb Field</a:t>
            </a:r>
          </a:p>
        </p:txBody>
      </p:sp>
      <p:sp>
        <p:nvSpPr>
          <p:cNvPr id="113669" name="Rectangle 6"/>
          <p:cNvSpPr>
            <a:spLocks noChangeArrowheads="1"/>
          </p:cNvSpPr>
          <p:nvPr/>
        </p:nvSpPr>
        <p:spPr bwMode="auto">
          <a:xfrm>
            <a:off x="6934200" y="2286000"/>
            <a:ext cx="2514600" cy="400050"/>
          </a:xfrm>
          <a:prstGeom prst="rect">
            <a:avLst/>
          </a:prstGeom>
          <a:noFill/>
          <a:ln w="9525">
            <a:noFill/>
            <a:miter lim="800000"/>
            <a:headEnd/>
            <a:tailEnd/>
          </a:ln>
        </p:spPr>
        <p:txBody>
          <a:bodyPr>
            <a:spAutoFit/>
          </a:bodyPr>
          <a:lstStyle/>
          <a:p>
            <a:r>
              <a:rPr lang="en-US"/>
              <a:t>X-ray detector</a:t>
            </a:r>
          </a:p>
        </p:txBody>
      </p:sp>
      <p:sp>
        <p:nvSpPr>
          <p:cNvPr id="113670" name="Line 7"/>
          <p:cNvSpPr>
            <a:spLocks noChangeShapeType="1"/>
          </p:cNvSpPr>
          <p:nvPr/>
        </p:nvSpPr>
        <p:spPr bwMode="auto">
          <a:xfrm flipV="1">
            <a:off x="1770063" y="1287463"/>
            <a:ext cx="592137" cy="1219200"/>
          </a:xfrm>
          <a:prstGeom prst="line">
            <a:avLst/>
          </a:prstGeom>
          <a:noFill/>
          <a:ln w="28575">
            <a:solidFill>
              <a:srgbClr val="F41D0D"/>
            </a:solidFill>
            <a:round/>
            <a:headEnd/>
            <a:tailEnd type="triangle" w="med" len="med"/>
          </a:ln>
        </p:spPr>
        <p:txBody>
          <a:bodyPr wrap="none" anchor="ctr"/>
          <a:lstStyle/>
          <a:p>
            <a:endParaRPr lang="en-GB"/>
          </a:p>
        </p:txBody>
      </p:sp>
      <p:sp>
        <p:nvSpPr>
          <p:cNvPr id="113671" name="Line 8"/>
          <p:cNvSpPr>
            <a:spLocks noChangeShapeType="1"/>
          </p:cNvSpPr>
          <p:nvPr/>
        </p:nvSpPr>
        <p:spPr bwMode="auto">
          <a:xfrm flipH="1" flipV="1">
            <a:off x="3335338" y="2286000"/>
            <a:ext cx="931862" cy="381000"/>
          </a:xfrm>
          <a:prstGeom prst="line">
            <a:avLst/>
          </a:prstGeom>
          <a:noFill/>
          <a:ln w="28575">
            <a:solidFill>
              <a:srgbClr val="F41D0D"/>
            </a:solidFill>
            <a:round/>
            <a:headEnd/>
            <a:tailEnd type="triangle" w="med" len="med"/>
          </a:ln>
        </p:spPr>
        <p:txBody>
          <a:bodyPr wrap="none" anchor="ctr"/>
          <a:lstStyle/>
          <a:p>
            <a:endParaRPr lang="en-GB"/>
          </a:p>
        </p:txBody>
      </p:sp>
      <p:sp>
        <p:nvSpPr>
          <p:cNvPr id="113672" name="Line 9"/>
          <p:cNvSpPr>
            <a:spLocks noChangeShapeType="1"/>
          </p:cNvSpPr>
          <p:nvPr/>
        </p:nvSpPr>
        <p:spPr bwMode="auto">
          <a:xfrm flipV="1">
            <a:off x="5029200" y="2286000"/>
            <a:ext cx="820738" cy="381000"/>
          </a:xfrm>
          <a:prstGeom prst="line">
            <a:avLst/>
          </a:prstGeom>
          <a:noFill/>
          <a:ln w="28575">
            <a:solidFill>
              <a:srgbClr val="F41D0D"/>
            </a:solidFill>
            <a:round/>
            <a:headEnd/>
            <a:tailEnd type="triangle" w="med" len="med"/>
          </a:ln>
        </p:spPr>
        <p:txBody>
          <a:bodyPr wrap="none" anchor="ctr"/>
          <a:lstStyle/>
          <a:p>
            <a:endParaRPr lang="en-GB"/>
          </a:p>
        </p:txBody>
      </p:sp>
      <p:sp>
        <p:nvSpPr>
          <p:cNvPr id="113673" name="Line 10"/>
          <p:cNvSpPr>
            <a:spLocks noChangeShapeType="1"/>
          </p:cNvSpPr>
          <p:nvPr/>
        </p:nvSpPr>
        <p:spPr bwMode="auto">
          <a:xfrm flipH="1" flipV="1">
            <a:off x="6934200" y="1295400"/>
            <a:ext cx="322263" cy="1143000"/>
          </a:xfrm>
          <a:prstGeom prst="line">
            <a:avLst/>
          </a:prstGeom>
          <a:noFill/>
          <a:ln w="28575">
            <a:solidFill>
              <a:srgbClr val="F41D0D"/>
            </a:solidFill>
            <a:round/>
            <a:headEnd/>
            <a:tailEnd type="triangle" w="med" len="med"/>
          </a:ln>
        </p:spPr>
        <p:txBody>
          <a:bodyPr wrap="none" anchor="ctr"/>
          <a:lstStyle/>
          <a:p>
            <a:endParaRPr lang="en-GB"/>
          </a:p>
        </p:txBody>
      </p:sp>
      <p:sp>
        <p:nvSpPr>
          <p:cNvPr id="113674" name="Oval 11"/>
          <p:cNvSpPr>
            <a:spLocks noChangeArrowheads="1"/>
          </p:cNvSpPr>
          <p:nvPr/>
        </p:nvSpPr>
        <p:spPr bwMode="auto">
          <a:xfrm>
            <a:off x="7391400" y="4419600"/>
            <a:ext cx="457200" cy="457200"/>
          </a:xfrm>
          <a:prstGeom prst="ellipse">
            <a:avLst/>
          </a:prstGeom>
          <a:solidFill>
            <a:srgbClr val="99CC00"/>
          </a:solidFill>
          <a:ln w="9525">
            <a:solidFill>
              <a:schemeClr val="tx1"/>
            </a:solidFill>
            <a:round/>
            <a:headEnd/>
            <a:tailEnd/>
          </a:ln>
        </p:spPr>
        <p:txBody>
          <a:bodyPr wrap="none" anchor="ctr"/>
          <a:lstStyle/>
          <a:p>
            <a:endParaRPr lang="en-GB"/>
          </a:p>
        </p:txBody>
      </p:sp>
      <p:sp>
        <p:nvSpPr>
          <p:cNvPr id="113675" name="Oval 12"/>
          <p:cNvSpPr>
            <a:spLocks noChangeArrowheads="1"/>
          </p:cNvSpPr>
          <p:nvPr/>
        </p:nvSpPr>
        <p:spPr bwMode="auto">
          <a:xfrm>
            <a:off x="914400" y="3733800"/>
            <a:ext cx="1905000" cy="1828800"/>
          </a:xfrm>
          <a:prstGeom prst="ellipse">
            <a:avLst/>
          </a:prstGeom>
          <a:solidFill>
            <a:srgbClr val="FFFD47"/>
          </a:solidFill>
          <a:ln w="9525">
            <a:solidFill>
              <a:schemeClr val="tx1"/>
            </a:solidFill>
            <a:round/>
            <a:headEnd/>
            <a:tailEnd/>
          </a:ln>
        </p:spPr>
        <p:txBody>
          <a:bodyPr/>
          <a:lstStyle/>
          <a:p>
            <a:endParaRPr lang="en-GB"/>
          </a:p>
        </p:txBody>
      </p:sp>
      <p:sp>
        <p:nvSpPr>
          <p:cNvPr id="113676" name="Oval 13"/>
          <p:cNvSpPr>
            <a:spLocks noChangeArrowheads="1"/>
          </p:cNvSpPr>
          <p:nvPr/>
        </p:nvSpPr>
        <p:spPr bwMode="auto">
          <a:xfrm>
            <a:off x="1676400" y="4495800"/>
            <a:ext cx="381000" cy="381000"/>
          </a:xfrm>
          <a:prstGeom prst="ellipse">
            <a:avLst/>
          </a:prstGeom>
          <a:solidFill>
            <a:srgbClr val="FF0000"/>
          </a:solidFill>
          <a:ln w="9525">
            <a:solidFill>
              <a:schemeClr val="tx1"/>
            </a:solidFill>
            <a:round/>
            <a:headEnd/>
            <a:tailEnd/>
          </a:ln>
        </p:spPr>
        <p:txBody>
          <a:bodyPr wrap="none" anchor="ctr"/>
          <a:lstStyle/>
          <a:p>
            <a:endParaRPr lang="en-GB"/>
          </a:p>
        </p:txBody>
      </p:sp>
      <p:sp>
        <p:nvSpPr>
          <p:cNvPr id="113677" name="Line 14"/>
          <p:cNvSpPr>
            <a:spLocks noChangeShapeType="1"/>
          </p:cNvSpPr>
          <p:nvPr/>
        </p:nvSpPr>
        <p:spPr bwMode="auto">
          <a:xfrm>
            <a:off x="1905000" y="4648200"/>
            <a:ext cx="5715000" cy="0"/>
          </a:xfrm>
          <a:prstGeom prst="line">
            <a:avLst/>
          </a:prstGeom>
          <a:noFill/>
          <a:ln w="31750">
            <a:solidFill>
              <a:srgbClr val="FF6600"/>
            </a:solidFill>
            <a:prstDash val="dash"/>
            <a:round/>
            <a:headEnd/>
            <a:tailEnd type="triangle" w="med" len="med"/>
          </a:ln>
        </p:spPr>
        <p:txBody>
          <a:bodyPr wrap="none" anchor="ctr"/>
          <a:lstStyle/>
          <a:p>
            <a:endParaRPr lang="en-GB"/>
          </a:p>
        </p:txBody>
      </p:sp>
      <p:sp>
        <p:nvSpPr>
          <p:cNvPr id="113678" name="Rectangle 15"/>
          <p:cNvSpPr>
            <a:spLocks noChangeArrowheads="1"/>
          </p:cNvSpPr>
          <p:nvPr/>
        </p:nvSpPr>
        <p:spPr bwMode="auto">
          <a:xfrm>
            <a:off x="1219200" y="5562600"/>
            <a:ext cx="1427163" cy="400050"/>
          </a:xfrm>
          <a:prstGeom prst="rect">
            <a:avLst/>
          </a:prstGeom>
          <a:noFill/>
          <a:ln w="9525">
            <a:noFill/>
            <a:miter lim="800000"/>
            <a:headEnd/>
            <a:tailEnd/>
          </a:ln>
        </p:spPr>
        <p:txBody>
          <a:bodyPr>
            <a:spAutoFit/>
          </a:bodyPr>
          <a:lstStyle/>
          <a:p>
            <a:r>
              <a:rPr lang="en-US"/>
              <a:t>The Sun</a:t>
            </a:r>
          </a:p>
        </p:txBody>
      </p:sp>
      <p:sp>
        <p:nvSpPr>
          <p:cNvPr id="113679" name="Rectangle 16"/>
          <p:cNvSpPr>
            <a:spLocks noChangeArrowheads="1"/>
          </p:cNvSpPr>
          <p:nvPr/>
        </p:nvSpPr>
        <p:spPr bwMode="auto">
          <a:xfrm>
            <a:off x="7162800" y="4953000"/>
            <a:ext cx="1524000" cy="400050"/>
          </a:xfrm>
          <a:prstGeom prst="rect">
            <a:avLst/>
          </a:prstGeom>
          <a:noFill/>
          <a:ln w="9525">
            <a:noFill/>
            <a:miter lim="800000"/>
            <a:headEnd/>
            <a:tailEnd/>
          </a:ln>
        </p:spPr>
        <p:txBody>
          <a:bodyPr>
            <a:spAutoFit/>
          </a:bodyPr>
          <a:lstStyle/>
          <a:p>
            <a:r>
              <a:rPr lang="en-US"/>
              <a:t>The Earth</a:t>
            </a:r>
          </a:p>
        </p:txBody>
      </p:sp>
      <p:sp>
        <p:nvSpPr>
          <p:cNvPr id="113680" name="Rectangle 17"/>
          <p:cNvSpPr>
            <a:spLocks noChangeArrowheads="1"/>
          </p:cNvSpPr>
          <p:nvPr/>
        </p:nvSpPr>
        <p:spPr bwMode="auto">
          <a:xfrm>
            <a:off x="4572000" y="4090988"/>
            <a:ext cx="1247775" cy="523875"/>
          </a:xfrm>
          <a:prstGeom prst="rect">
            <a:avLst/>
          </a:prstGeom>
          <a:noFill/>
          <a:ln w="9525">
            <a:noFill/>
            <a:miter lim="800000"/>
            <a:headEnd/>
            <a:tailEnd/>
          </a:ln>
        </p:spPr>
        <p:txBody>
          <a:bodyPr wrap="none">
            <a:spAutoFit/>
          </a:bodyPr>
          <a:lstStyle/>
          <a:p>
            <a:r>
              <a:rPr lang="en-US" sz="2800">
                <a:sym typeface="Symbol" pitchFamily="18" charset="2"/>
              </a:rPr>
              <a:t>axions</a:t>
            </a:r>
            <a:endParaRPr lang="en-US"/>
          </a:p>
        </p:txBody>
      </p:sp>
      <p:sp>
        <p:nvSpPr>
          <p:cNvPr id="113681" name="Rectangle 18"/>
          <p:cNvSpPr>
            <a:spLocks noChangeArrowheads="1"/>
          </p:cNvSpPr>
          <p:nvPr/>
        </p:nvSpPr>
        <p:spPr bwMode="auto">
          <a:xfrm>
            <a:off x="3048000" y="1752600"/>
            <a:ext cx="228600" cy="381000"/>
          </a:xfrm>
          <a:prstGeom prst="rect">
            <a:avLst/>
          </a:prstGeom>
          <a:solidFill>
            <a:srgbClr val="FFFFFF"/>
          </a:solidFill>
          <a:ln w="9525">
            <a:solidFill>
              <a:srgbClr val="FFFFFF"/>
            </a:solidFill>
            <a:miter lim="800000"/>
            <a:headEnd/>
            <a:tailEnd/>
          </a:ln>
        </p:spPr>
        <p:txBody>
          <a:bodyPr wrap="none" anchor="ctr"/>
          <a:lstStyle/>
          <a:p>
            <a:endParaRPr lang="en-GB"/>
          </a:p>
        </p:txBody>
      </p:sp>
      <p:sp>
        <p:nvSpPr>
          <p:cNvPr id="113682" name="Rectangle 19"/>
          <p:cNvSpPr>
            <a:spLocks noChangeArrowheads="1"/>
          </p:cNvSpPr>
          <p:nvPr/>
        </p:nvSpPr>
        <p:spPr bwMode="auto">
          <a:xfrm>
            <a:off x="6096000" y="1828800"/>
            <a:ext cx="228600" cy="381000"/>
          </a:xfrm>
          <a:prstGeom prst="rect">
            <a:avLst/>
          </a:prstGeom>
          <a:solidFill>
            <a:srgbClr val="FFFFFF"/>
          </a:solidFill>
          <a:ln w="9525">
            <a:solidFill>
              <a:srgbClr val="FFFFFF"/>
            </a:solidFill>
            <a:miter lim="800000"/>
            <a:headEnd/>
            <a:tailEnd/>
          </a:ln>
        </p:spPr>
        <p:txBody>
          <a:bodyPr wrap="none" anchor="ctr"/>
          <a:lstStyle/>
          <a:p>
            <a:endParaRPr lang="en-GB"/>
          </a:p>
        </p:txBody>
      </p:sp>
      <p:sp>
        <p:nvSpPr>
          <p:cNvPr id="113683"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21" name="Rectangle 1026"/>
          <p:cNvSpPr>
            <a:spLocks noChangeArrowheads="1"/>
          </p:cNvSpPr>
          <p:nvPr/>
        </p:nvSpPr>
        <p:spPr bwMode="auto">
          <a:xfrm>
            <a:off x="58738" y="71438"/>
            <a:ext cx="4132262" cy="461962"/>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Solar Axion Detection Principle</a:t>
            </a:r>
            <a:endParaRPr lang="en-US" sz="2800" dirty="0">
              <a:solidFill>
                <a:srgbClr val="0000CC"/>
              </a:solidFill>
              <a:effectLst>
                <a:outerShdw blurRad="38100" dist="38100" dir="2700000" algn="tl">
                  <a:srgbClr val="C0C0C0"/>
                </a:outerShdw>
              </a:effectLst>
              <a:latin typeface="Calibri"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3938" name="Rectangle 1026"/>
          <p:cNvSpPr>
            <a:spLocks noChangeArrowheads="1"/>
          </p:cNvSpPr>
          <p:nvPr/>
        </p:nvSpPr>
        <p:spPr bwMode="auto">
          <a:xfrm>
            <a:off x="76200" y="85725"/>
            <a:ext cx="3414713" cy="461963"/>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Calibri" pitchFamily="34" charset="0"/>
              </a:rPr>
              <a:t>Axion Detection Principle</a:t>
            </a:r>
            <a:endParaRPr lang="en-US" sz="2800" dirty="0">
              <a:solidFill>
                <a:srgbClr val="0000CC"/>
              </a:solidFill>
              <a:effectLst>
                <a:outerShdw blurRad="38100" dist="38100" dir="2700000" algn="tl">
                  <a:srgbClr val="C0C0C0"/>
                </a:outerShdw>
              </a:effectLst>
              <a:latin typeface="Calibri" pitchFamily="34" charset="0"/>
            </a:endParaRPr>
          </a:p>
        </p:txBody>
      </p:sp>
      <p:pic>
        <p:nvPicPr>
          <p:cNvPr id="114691" name="Picture 1027" descr="feynman_pregen"/>
          <p:cNvPicPr>
            <a:picLocks noChangeAspect="1" noChangeArrowheads="1"/>
          </p:cNvPicPr>
          <p:nvPr/>
        </p:nvPicPr>
        <p:blipFill>
          <a:blip r:embed="rId3" cstate="print"/>
          <a:srcRect/>
          <a:stretch>
            <a:fillRect/>
          </a:stretch>
        </p:blipFill>
        <p:spPr bwMode="auto">
          <a:xfrm>
            <a:off x="2286000" y="604838"/>
            <a:ext cx="4775200" cy="1985962"/>
          </a:xfrm>
          <a:prstGeom prst="rect">
            <a:avLst/>
          </a:prstGeom>
          <a:noFill/>
          <a:ln w="9525">
            <a:noFill/>
            <a:miter lim="800000"/>
            <a:headEnd/>
            <a:tailEnd/>
          </a:ln>
        </p:spPr>
      </p:pic>
      <p:grpSp>
        <p:nvGrpSpPr>
          <p:cNvPr id="2" name="Group 1028"/>
          <p:cNvGrpSpPr>
            <a:grpSpLocks/>
          </p:cNvGrpSpPr>
          <p:nvPr/>
        </p:nvGrpSpPr>
        <p:grpSpPr bwMode="auto">
          <a:xfrm>
            <a:off x="838200" y="1287463"/>
            <a:ext cx="6965950" cy="2141537"/>
            <a:chOff x="528" y="811"/>
            <a:chExt cx="4388" cy="1349"/>
          </a:xfrm>
        </p:grpSpPr>
        <p:sp>
          <p:nvSpPr>
            <p:cNvPr id="114696" name="Rectangle 1029"/>
            <p:cNvSpPr>
              <a:spLocks noChangeArrowheads="1"/>
            </p:cNvSpPr>
            <p:nvPr/>
          </p:nvSpPr>
          <p:spPr bwMode="auto">
            <a:xfrm>
              <a:off x="709" y="1545"/>
              <a:ext cx="444" cy="231"/>
            </a:xfrm>
            <a:prstGeom prst="rect">
              <a:avLst/>
            </a:prstGeom>
            <a:noFill/>
            <a:ln w="9525">
              <a:noFill/>
              <a:miter lim="800000"/>
              <a:headEnd/>
              <a:tailEnd/>
            </a:ln>
          </p:spPr>
          <p:txBody>
            <a:bodyPr wrap="none">
              <a:spAutoFit/>
            </a:bodyPr>
            <a:lstStyle/>
            <a:p>
              <a:r>
                <a:rPr lang="en-US"/>
                <a:t>Laser</a:t>
              </a:r>
            </a:p>
          </p:txBody>
        </p:sp>
        <p:sp>
          <p:nvSpPr>
            <p:cNvPr id="114697" name="Rectangle 1030"/>
            <p:cNvSpPr>
              <a:spLocks noChangeArrowheads="1"/>
            </p:cNvSpPr>
            <p:nvPr/>
          </p:nvSpPr>
          <p:spPr bwMode="auto">
            <a:xfrm>
              <a:off x="2640" y="1536"/>
              <a:ext cx="588" cy="231"/>
            </a:xfrm>
            <a:prstGeom prst="rect">
              <a:avLst/>
            </a:prstGeom>
            <a:noFill/>
            <a:ln w="9525">
              <a:noFill/>
              <a:miter lim="800000"/>
              <a:headEnd/>
              <a:tailEnd/>
            </a:ln>
          </p:spPr>
          <p:txBody>
            <a:bodyPr wrap="none">
              <a:spAutoFit/>
            </a:bodyPr>
            <a:lstStyle/>
            <a:p>
              <a:r>
                <a:rPr lang="en-US"/>
                <a:t>Magnet</a:t>
              </a:r>
            </a:p>
          </p:txBody>
        </p:sp>
        <p:sp>
          <p:nvSpPr>
            <p:cNvPr id="114698" name="Rectangle 1031"/>
            <p:cNvSpPr>
              <a:spLocks noChangeArrowheads="1"/>
            </p:cNvSpPr>
            <p:nvPr/>
          </p:nvSpPr>
          <p:spPr bwMode="auto">
            <a:xfrm>
              <a:off x="4512" y="1502"/>
              <a:ext cx="404" cy="231"/>
            </a:xfrm>
            <a:prstGeom prst="rect">
              <a:avLst/>
            </a:prstGeom>
            <a:noFill/>
            <a:ln w="9525">
              <a:noFill/>
              <a:miter lim="800000"/>
              <a:headEnd/>
              <a:tailEnd/>
            </a:ln>
          </p:spPr>
          <p:txBody>
            <a:bodyPr wrap="none">
              <a:spAutoFit/>
            </a:bodyPr>
            <a:lstStyle/>
            <a:p>
              <a:r>
                <a:rPr lang="en-US"/>
                <a:t>PMT</a:t>
              </a:r>
            </a:p>
          </p:txBody>
        </p:sp>
        <p:sp>
          <p:nvSpPr>
            <p:cNvPr id="114699" name="Line 1032"/>
            <p:cNvSpPr>
              <a:spLocks noChangeShapeType="1"/>
            </p:cNvSpPr>
            <p:nvPr/>
          </p:nvSpPr>
          <p:spPr bwMode="auto">
            <a:xfrm flipV="1">
              <a:off x="1115" y="811"/>
              <a:ext cx="373" cy="768"/>
            </a:xfrm>
            <a:prstGeom prst="line">
              <a:avLst/>
            </a:prstGeom>
            <a:noFill/>
            <a:ln w="28575">
              <a:solidFill>
                <a:srgbClr val="F41D0D"/>
              </a:solidFill>
              <a:round/>
              <a:headEnd/>
              <a:tailEnd type="triangle" w="med" len="med"/>
            </a:ln>
          </p:spPr>
          <p:txBody>
            <a:bodyPr wrap="none" anchor="ctr"/>
            <a:lstStyle/>
            <a:p>
              <a:endParaRPr lang="en-GB"/>
            </a:p>
          </p:txBody>
        </p:sp>
        <p:sp>
          <p:nvSpPr>
            <p:cNvPr id="114700" name="Line 1033"/>
            <p:cNvSpPr>
              <a:spLocks noChangeShapeType="1"/>
            </p:cNvSpPr>
            <p:nvPr/>
          </p:nvSpPr>
          <p:spPr bwMode="auto">
            <a:xfrm flipH="1" flipV="1">
              <a:off x="2101" y="1440"/>
              <a:ext cx="587" cy="240"/>
            </a:xfrm>
            <a:prstGeom prst="line">
              <a:avLst/>
            </a:prstGeom>
            <a:noFill/>
            <a:ln w="28575">
              <a:solidFill>
                <a:srgbClr val="F41D0D"/>
              </a:solidFill>
              <a:round/>
              <a:headEnd/>
              <a:tailEnd type="triangle" w="med" len="med"/>
            </a:ln>
          </p:spPr>
          <p:txBody>
            <a:bodyPr wrap="none" anchor="ctr"/>
            <a:lstStyle/>
            <a:p>
              <a:endParaRPr lang="en-GB"/>
            </a:p>
          </p:txBody>
        </p:sp>
        <p:sp>
          <p:nvSpPr>
            <p:cNvPr id="114701" name="Line 1034"/>
            <p:cNvSpPr>
              <a:spLocks noChangeShapeType="1"/>
            </p:cNvSpPr>
            <p:nvPr/>
          </p:nvSpPr>
          <p:spPr bwMode="auto">
            <a:xfrm flipV="1">
              <a:off x="3228" y="1440"/>
              <a:ext cx="457" cy="192"/>
            </a:xfrm>
            <a:prstGeom prst="line">
              <a:avLst/>
            </a:prstGeom>
            <a:noFill/>
            <a:ln w="28575">
              <a:solidFill>
                <a:srgbClr val="F41D0D"/>
              </a:solidFill>
              <a:round/>
              <a:headEnd/>
              <a:tailEnd type="triangle" w="med" len="med"/>
            </a:ln>
          </p:spPr>
          <p:txBody>
            <a:bodyPr wrap="none" anchor="ctr"/>
            <a:lstStyle/>
            <a:p>
              <a:endParaRPr lang="en-GB"/>
            </a:p>
          </p:txBody>
        </p:sp>
        <p:sp>
          <p:nvSpPr>
            <p:cNvPr id="114702" name="Line 1035"/>
            <p:cNvSpPr>
              <a:spLocks noChangeShapeType="1"/>
            </p:cNvSpPr>
            <p:nvPr/>
          </p:nvSpPr>
          <p:spPr bwMode="auto">
            <a:xfrm flipH="1" flipV="1">
              <a:off x="4368" y="816"/>
              <a:ext cx="203" cy="720"/>
            </a:xfrm>
            <a:prstGeom prst="line">
              <a:avLst/>
            </a:prstGeom>
            <a:noFill/>
            <a:ln w="28575">
              <a:solidFill>
                <a:srgbClr val="F41D0D"/>
              </a:solidFill>
              <a:round/>
              <a:headEnd/>
              <a:tailEnd type="triangle" w="med" len="med"/>
            </a:ln>
          </p:spPr>
          <p:txBody>
            <a:bodyPr wrap="none" anchor="ctr"/>
            <a:lstStyle/>
            <a:p>
              <a:endParaRPr lang="en-GB"/>
            </a:p>
          </p:txBody>
        </p:sp>
        <p:sp>
          <p:nvSpPr>
            <p:cNvPr id="114703" name="Line 1036"/>
            <p:cNvSpPr>
              <a:spLocks noChangeShapeType="1"/>
            </p:cNvSpPr>
            <p:nvPr/>
          </p:nvSpPr>
          <p:spPr bwMode="auto">
            <a:xfrm flipV="1">
              <a:off x="1296" y="912"/>
              <a:ext cx="816" cy="864"/>
            </a:xfrm>
            <a:prstGeom prst="line">
              <a:avLst/>
            </a:prstGeom>
            <a:noFill/>
            <a:ln w="12700">
              <a:solidFill>
                <a:srgbClr val="0000FF"/>
              </a:solidFill>
              <a:round/>
              <a:headEnd/>
              <a:tailEnd type="triangle" w="med" len="med"/>
            </a:ln>
          </p:spPr>
          <p:txBody>
            <a:bodyPr wrap="none" anchor="ctr"/>
            <a:lstStyle/>
            <a:p>
              <a:endParaRPr lang="en-GB"/>
            </a:p>
          </p:txBody>
        </p:sp>
        <p:pic>
          <p:nvPicPr>
            <p:cNvPr id="114704" name="Picture 1037" descr="eqn_pseudo"/>
            <p:cNvPicPr>
              <a:picLocks noChangeAspect="1" noChangeArrowheads="1"/>
            </p:cNvPicPr>
            <p:nvPr/>
          </p:nvPicPr>
          <p:blipFill>
            <a:blip r:embed="rId4" cstate="print"/>
            <a:srcRect/>
            <a:stretch>
              <a:fillRect/>
            </a:stretch>
          </p:blipFill>
          <p:spPr bwMode="auto">
            <a:xfrm>
              <a:off x="528" y="1776"/>
              <a:ext cx="1728" cy="384"/>
            </a:xfrm>
            <a:prstGeom prst="rect">
              <a:avLst/>
            </a:prstGeom>
            <a:noFill/>
            <a:ln w="9525">
              <a:noFill/>
              <a:miter lim="800000"/>
              <a:headEnd/>
              <a:tailEnd/>
            </a:ln>
          </p:spPr>
        </p:pic>
      </p:grpSp>
      <p:pic>
        <p:nvPicPr>
          <p:cNvPr id="114693" name="Picture 1038" descr="gammev_setup"/>
          <p:cNvPicPr>
            <a:picLocks noChangeAspect="1" noChangeArrowheads="1"/>
          </p:cNvPicPr>
          <p:nvPr/>
        </p:nvPicPr>
        <p:blipFill>
          <a:blip r:embed="rId5" cstate="print"/>
          <a:srcRect/>
          <a:stretch>
            <a:fillRect/>
          </a:stretch>
        </p:blipFill>
        <p:spPr bwMode="auto">
          <a:xfrm>
            <a:off x="762000" y="3733800"/>
            <a:ext cx="7620000" cy="2776538"/>
          </a:xfrm>
          <a:prstGeom prst="rect">
            <a:avLst/>
          </a:prstGeom>
          <a:noFill/>
          <a:ln w="9525">
            <a:noFill/>
            <a:miter lim="800000"/>
            <a:headEnd/>
            <a:tailEnd/>
          </a:ln>
        </p:spPr>
      </p:pic>
      <p:sp>
        <p:nvSpPr>
          <p:cNvPr id="114694" name="Rectangle 1039"/>
          <p:cNvSpPr>
            <a:spLocks noChangeArrowheads="1"/>
          </p:cNvSpPr>
          <p:nvPr/>
        </p:nvSpPr>
        <p:spPr bwMode="auto">
          <a:xfrm>
            <a:off x="6400800" y="6096000"/>
            <a:ext cx="1933575" cy="517525"/>
          </a:xfrm>
          <a:prstGeom prst="rect">
            <a:avLst/>
          </a:prstGeom>
          <a:noFill/>
          <a:ln w="9525">
            <a:noFill/>
            <a:miter lim="800000"/>
            <a:headEnd/>
            <a:tailEnd/>
          </a:ln>
        </p:spPr>
        <p:txBody>
          <a:bodyPr wrap="none">
            <a:spAutoFit/>
          </a:bodyPr>
          <a:lstStyle/>
          <a:p>
            <a:r>
              <a:rPr lang="en-US" sz="1400">
                <a:solidFill>
                  <a:srgbClr val="0D09FF"/>
                </a:solidFill>
              </a:rPr>
              <a:t>GammeV@FNAL</a:t>
            </a:r>
          </a:p>
          <a:p>
            <a:r>
              <a:rPr lang="en-US" sz="1400"/>
              <a:t>PRL100,080402(2008)</a:t>
            </a:r>
          </a:p>
        </p:txBody>
      </p:sp>
      <p:sp>
        <p:nvSpPr>
          <p:cNvPr id="114695"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ChangeArrowheads="1"/>
          </p:cNvSpPr>
          <p:nvPr/>
        </p:nvSpPr>
        <p:spPr bwMode="auto">
          <a:xfrm>
            <a:off x="65088" y="71438"/>
            <a:ext cx="5670550" cy="461962"/>
          </a:xfrm>
          <a:prstGeom prst="rect">
            <a:avLst/>
          </a:prstGeom>
          <a:solidFill>
            <a:srgbClr val="FFFF00"/>
          </a:solidFill>
          <a:ln w="9525">
            <a:noFill/>
            <a:miter lim="800000"/>
            <a:headEnd/>
            <a:tailEnd/>
          </a:ln>
        </p:spPr>
        <p:txBody>
          <a:bodyPr wrap="none">
            <a:spAutoFit/>
          </a:bodyPr>
          <a:lstStyle/>
          <a:p>
            <a:pPr>
              <a:defRPr/>
            </a:pPr>
            <a:r>
              <a:rPr lang="en-US" sz="2400" dirty="0">
                <a:solidFill>
                  <a:srgbClr val="0000CC"/>
                </a:solidFill>
                <a:latin typeface="Optima ExtraBlack" pitchFamily="1" charset="0"/>
              </a:rPr>
              <a:t>CDMS:   </a:t>
            </a:r>
            <a:r>
              <a:rPr lang="en-US" sz="2400" dirty="0">
                <a:latin typeface="Optima ExtraBlack" pitchFamily="1" charset="0"/>
              </a:rPr>
              <a:t>Direction of the crystal plane</a:t>
            </a:r>
            <a:endParaRPr lang="en-US" sz="2800" dirty="0">
              <a:effectLst>
                <a:outerShdw blurRad="38100" dist="38100" dir="2700000" algn="tl">
                  <a:srgbClr val="C0C0C0"/>
                </a:outerShdw>
              </a:effectLst>
              <a:latin typeface="Times New Roman" pitchFamily="18" charset="0"/>
            </a:endParaRPr>
          </a:p>
        </p:txBody>
      </p:sp>
      <p:pic>
        <p:nvPicPr>
          <p:cNvPr id="115715" name="Picture 3"/>
          <p:cNvPicPr>
            <a:picLocks noChangeAspect="1" noChangeArrowheads="1"/>
          </p:cNvPicPr>
          <p:nvPr/>
        </p:nvPicPr>
        <p:blipFill>
          <a:blip r:embed="rId3" cstate="print"/>
          <a:srcRect/>
          <a:stretch>
            <a:fillRect/>
          </a:stretch>
        </p:blipFill>
        <p:spPr bwMode="auto">
          <a:xfrm>
            <a:off x="457200" y="1524000"/>
            <a:ext cx="3581400" cy="4630738"/>
          </a:xfrm>
          <a:prstGeom prst="rect">
            <a:avLst/>
          </a:prstGeom>
          <a:noFill/>
          <a:ln w="12700">
            <a:noFill/>
            <a:miter lim="800000"/>
            <a:headEnd/>
            <a:tailEnd/>
          </a:ln>
        </p:spPr>
      </p:pic>
      <p:sp>
        <p:nvSpPr>
          <p:cNvPr id="115716" name="Rectangle 4"/>
          <p:cNvSpPr>
            <a:spLocks noChangeArrowheads="1"/>
          </p:cNvSpPr>
          <p:nvPr/>
        </p:nvSpPr>
        <p:spPr bwMode="auto">
          <a:xfrm>
            <a:off x="34925" y="549275"/>
            <a:ext cx="4613275" cy="581025"/>
          </a:xfrm>
          <a:prstGeom prst="rect">
            <a:avLst/>
          </a:prstGeom>
          <a:noFill/>
          <a:ln w="9525">
            <a:noFill/>
            <a:miter lim="800000"/>
            <a:headEnd/>
            <a:tailEnd/>
          </a:ln>
        </p:spPr>
        <p:txBody>
          <a:bodyPr>
            <a:spAutoFit/>
          </a:bodyPr>
          <a:lstStyle/>
          <a:p>
            <a:pPr>
              <a:buFontTx/>
              <a:buChar char="•"/>
            </a:pPr>
            <a:r>
              <a:rPr lang="en-US" sz="1600"/>
              <a:t> Ge crystal structure: </a:t>
            </a:r>
            <a:r>
              <a:rPr lang="en-US" sz="1600" i="1"/>
              <a:t>fcc</a:t>
            </a:r>
            <a:endParaRPr lang="en-US" sz="1600"/>
          </a:p>
          <a:p>
            <a:pPr>
              <a:buFontTx/>
              <a:buChar char="•"/>
            </a:pPr>
            <a:r>
              <a:rPr lang="en-US" sz="1600"/>
              <a:t> Error in the direction measurement : 3</a:t>
            </a:r>
            <a:r>
              <a:rPr lang="en-US" sz="1600" baseline="30000"/>
              <a:t>o</a:t>
            </a:r>
            <a:r>
              <a:rPr lang="en-US" sz="1600"/>
              <a:t> </a:t>
            </a:r>
            <a:endParaRPr lang="en-US"/>
          </a:p>
        </p:txBody>
      </p:sp>
      <p:pic>
        <p:nvPicPr>
          <p:cNvPr id="115717" name="Picture 5" descr="tower_orientations"/>
          <p:cNvPicPr>
            <a:picLocks noChangeAspect="1" noChangeArrowheads="1"/>
          </p:cNvPicPr>
          <p:nvPr/>
        </p:nvPicPr>
        <p:blipFill>
          <a:blip r:embed="rId4" cstate="print"/>
          <a:srcRect/>
          <a:stretch>
            <a:fillRect/>
          </a:stretch>
        </p:blipFill>
        <p:spPr bwMode="auto">
          <a:xfrm>
            <a:off x="4202113" y="1676400"/>
            <a:ext cx="4114800" cy="4495800"/>
          </a:xfrm>
          <a:prstGeom prst="rect">
            <a:avLst/>
          </a:prstGeom>
          <a:noFill/>
          <a:ln w="9525">
            <a:noFill/>
            <a:miter lim="800000"/>
            <a:headEnd/>
            <a:tailEnd/>
          </a:ln>
        </p:spPr>
      </p:pic>
      <p:sp>
        <p:nvSpPr>
          <p:cNvPr id="115718" name="Line 15"/>
          <p:cNvSpPr>
            <a:spLocks noChangeShapeType="1"/>
          </p:cNvSpPr>
          <p:nvPr/>
        </p:nvSpPr>
        <p:spPr bwMode="auto">
          <a:xfrm flipV="1">
            <a:off x="2286000" y="1828800"/>
            <a:ext cx="0" cy="4267200"/>
          </a:xfrm>
          <a:prstGeom prst="line">
            <a:avLst/>
          </a:prstGeom>
          <a:noFill/>
          <a:ln w="28575">
            <a:solidFill>
              <a:srgbClr val="0000FF"/>
            </a:solidFill>
            <a:prstDash val="sysDot"/>
            <a:round/>
            <a:headEnd/>
            <a:tailEnd type="triangle" w="med" len="med"/>
          </a:ln>
        </p:spPr>
        <p:txBody>
          <a:bodyPr wrap="none" anchor="ctr"/>
          <a:lstStyle/>
          <a:p>
            <a:endParaRPr lang="en-GB"/>
          </a:p>
        </p:txBody>
      </p:sp>
      <p:sp>
        <p:nvSpPr>
          <p:cNvPr id="115719" name="Rectangle 16"/>
          <p:cNvSpPr>
            <a:spLocks noChangeArrowheads="1"/>
          </p:cNvSpPr>
          <p:nvPr/>
        </p:nvSpPr>
        <p:spPr bwMode="auto">
          <a:xfrm>
            <a:off x="1905000" y="1568450"/>
            <a:ext cx="714375" cy="336550"/>
          </a:xfrm>
          <a:prstGeom prst="rect">
            <a:avLst/>
          </a:prstGeom>
          <a:noFill/>
          <a:ln w="9525">
            <a:noFill/>
            <a:miter lim="800000"/>
            <a:headEnd/>
            <a:tailEnd/>
          </a:ln>
        </p:spPr>
        <p:txBody>
          <a:bodyPr wrap="none">
            <a:spAutoFit/>
          </a:bodyPr>
          <a:lstStyle/>
          <a:p>
            <a:r>
              <a:rPr lang="en-US" sz="1600">
                <a:solidFill>
                  <a:srgbClr val="0D09FF"/>
                </a:solidFill>
              </a:rPr>
              <a:t>North</a:t>
            </a:r>
          </a:p>
        </p:txBody>
      </p:sp>
      <p:pic>
        <p:nvPicPr>
          <p:cNvPr id="115720" name="Picture 1024"/>
          <p:cNvPicPr>
            <a:picLocks noChangeAspect="1" noChangeArrowheads="1"/>
          </p:cNvPicPr>
          <p:nvPr/>
        </p:nvPicPr>
        <p:blipFill>
          <a:blip r:embed="rId5" cstate="print"/>
          <a:srcRect/>
          <a:stretch>
            <a:fillRect/>
          </a:stretch>
        </p:blipFill>
        <p:spPr bwMode="auto">
          <a:xfrm>
            <a:off x="7516813" y="228600"/>
            <a:ext cx="1592262" cy="1439863"/>
          </a:xfrm>
          <a:prstGeom prst="rect">
            <a:avLst/>
          </a:prstGeom>
          <a:noFill/>
          <a:ln w="9525">
            <a:noFill/>
            <a:miter lim="800000"/>
            <a:headEnd/>
            <a:tailEnd/>
          </a:ln>
        </p:spPr>
      </p:pic>
      <p:sp>
        <p:nvSpPr>
          <p:cNvPr id="115721" name="Rectangle 7"/>
          <p:cNvSpPr>
            <a:spLocks noChangeArrowheads="1"/>
          </p:cNvSpPr>
          <p:nvPr/>
        </p:nvSpPr>
        <p:spPr bwMode="auto">
          <a:xfrm>
            <a:off x="5076825" y="519113"/>
            <a:ext cx="2087563" cy="954087"/>
          </a:xfrm>
          <a:prstGeom prst="rect">
            <a:avLst/>
          </a:prstGeom>
          <a:solidFill>
            <a:srgbClr val="66FFFF"/>
          </a:solidFill>
          <a:ln w="19050">
            <a:solidFill>
              <a:srgbClr val="FF0000"/>
            </a:solidFill>
            <a:miter lim="800000"/>
            <a:headEnd/>
            <a:tailEnd/>
          </a:ln>
        </p:spPr>
        <p:txBody>
          <a:bodyPr>
            <a:spAutoFit/>
          </a:bodyPr>
          <a:lstStyle/>
          <a:p>
            <a:r>
              <a:rPr lang="en-US" sz="1400"/>
              <a:t>Latitude : 47.815</a:t>
            </a:r>
            <a:r>
              <a:rPr lang="en-US" sz="1400">
                <a:sym typeface="Symbol" pitchFamily="18" charset="2"/>
              </a:rPr>
              <a:t></a:t>
            </a:r>
            <a:r>
              <a:rPr lang="en-US" sz="1400"/>
              <a:t>N</a:t>
            </a:r>
          </a:p>
          <a:p>
            <a:r>
              <a:rPr lang="en-US" sz="1400"/>
              <a:t>Longitude : -92.237</a:t>
            </a:r>
            <a:r>
              <a:rPr lang="en-US" sz="1400">
                <a:sym typeface="Symbol" pitchFamily="18" charset="2"/>
              </a:rPr>
              <a:t></a:t>
            </a:r>
            <a:r>
              <a:rPr lang="en-US" sz="1400"/>
              <a:t>E</a:t>
            </a:r>
          </a:p>
          <a:p>
            <a:r>
              <a:rPr lang="en-US" sz="1400"/>
              <a:t>Altitude : -210m</a:t>
            </a:r>
            <a:endParaRPr lang="en-US" sz="1400">
              <a:solidFill>
                <a:srgbClr val="F4000D"/>
              </a:solidFill>
            </a:endParaRPr>
          </a:p>
        </p:txBody>
      </p:sp>
      <p:sp>
        <p:nvSpPr>
          <p:cNvPr id="115722"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ChangeArrowheads="1"/>
          </p:cNvSpPr>
          <p:nvPr/>
        </p:nvSpPr>
        <p:spPr bwMode="auto">
          <a:xfrm>
            <a:off x="0" y="6581775"/>
            <a:ext cx="9144000" cy="276225"/>
          </a:xfrm>
          <a:prstGeom prst="rect">
            <a:avLst/>
          </a:prstGeom>
          <a:noFill/>
          <a:ln w="9525">
            <a:noFill/>
            <a:miter lim="800000"/>
            <a:headEnd/>
            <a:tailEnd/>
          </a:ln>
        </p:spPr>
        <p:txBody>
          <a:bodyPr>
            <a:spAutoFit/>
          </a:bodyPr>
          <a:lstStyle/>
          <a:p>
            <a:r>
              <a:rPr lang="en-GB" sz="1200">
                <a:hlinkClick r:id="rId2"/>
              </a:rPr>
              <a:t>http://www.physik.unizh.ch/groups/groupbaudis/darkmatter/conf_proceedings/idm08_proceedings_tbruch_solaraxion.pdf</a:t>
            </a:r>
            <a:r>
              <a:rPr lang="en-GB" sz="1200"/>
              <a:t> </a:t>
            </a:r>
          </a:p>
        </p:txBody>
      </p:sp>
      <p:pic>
        <p:nvPicPr>
          <p:cNvPr id="116739" name="Picture 3"/>
          <p:cNvPicPr>
            <a:picLocks noChangeAspect="1" noChangeArrowheads="1"/>
          </p:cNvPicPr>
          <p:nvPr/>
        </p:nvPicPr>
        <p:blipFill>
          <a:blip r:embed="rId3" cstate="print"/>
          <a:srcRect/>
          <a:stretch>
            <a:fillRect/>
          </a:stretch>
        </p:blipFill>
        <p:spPr bwMode="auto">
          <a:xfrm>
            <a:off x="449263" y="685800"/>
            <a:ext cx="8210550" cy="4876800"/>
          </a:xfrm>
          <a:prstGeom prst="rect">
            <a:avLst/>
          </a:prstGeom>
          <a:noFill/>
          <a:ln w="9525" algn="ctr">
            <a:noFill/>
            <a:miter lim="800000"/>
            <a:headEnd/>
            <a:tailEnd/>
          </a:ln>
        </p:spPr>
      </p:pic>
      <p:sp>
        <p:nvSpPr>
          <p:cNvPr id="116740"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
        <p:nvSpPr>
          <p:cNvPr id="116741" name="TextBox 8"/>
          <p:cNvSpPr txBox="1">
            <a:spLocks noChangeArrowheads="1"/>
          </p:cNvSpPr>
          <p:nvPr/>
        </p:nvSpPr>
        <p:spPr bwMode="auto">
          <a:xfrm>
            <a:off x="7678738" y="1123950"/>
            <a:ext cx="931862" cy="400050"/>
          </a:xfrm>
          <a:prstGeom prst="rect">
            <a:avLst/>
          </a:prstGeom>
          <a:solidFill>
            <a:srgbClr val="66FFFF"/>
          </a:solidFill>
          <a:ln w="9525">
            <a:solidFill>
              <a:srgbClr val="C00000"/>
            </a:solidFill>
            <a:miter lim="800000"/>
            <a:headEnd/>
            <a:tailEnd/>
          </a:ln>
        </p:spPr>
        <p:txBody>
          <a:bodyPr wrap="none">
            <a:spAutoFit/>
          </a:bodyPr>
          <a:lstStyle/>
          <a:p>
            <a:r>
              <a:rPr lang="en-GB"/>
              <a:t>CDMS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76200" y="46038"/>
            <a:ext cx="4267200" cy="563562"/>
          </a:xfrm>
          <a:solidFill>
            <a:srgbClr val="FFFF00"/>
          </a:solidFill>
        </p:spPr>
        <p:txBody>
          <a:bodyPr/>
          <a:lstStyle/>
          <a:p>
            <a:r>
              <a:rPr lang="en-US" sz="2400" b="1" i="0" smtClean="0">
                <a:solidFill>
                  <a:srgbClr val="0000CC"/>
                </a:solidFill>
                <a:latin typeface="Calibri" pitchFamily="34" charset="0"/>
              </a:rPr>
              <a:t>Time Variation of Expected Rate</a:t>
            </a:r>
          </a:p>
        </p:txBody>
      </p:sp>
      <p:pic>
        <p:nvPicPr>
          <p:cNvPr id="117763" name="Content Placeholder 3" descr="solax_all.png"/>
          <p:cNvPicPr>
            <a:picLocks noGrp="1" noChangeAspect="1"/>
          </p:cNvPicPr>
          <p:nvPr>
            <p:ph idx="1"/>
          </p:nvPr>
        </p:nvPicPr>
        <p:blipFill>
          <a:blip r:embed="rId2" cstate="print"/>
          <a:srcRect/>
          <a:stretch>
            <a:fillRect/>
          </a:stretch>
        </p:blipFill>
        <p:spPr>
          <a:xfrm>
            <a:off x="109538" y="685800"/>
            <a:ext cx="9034462" cy="6172200"/>
          </a:xfrm>
        </p:spPr>
      </p:pic>
      <p:pic>
        <p:nvPicPr>
          <p:cNvPr id="5" name="Picture 4" descr="solax_day.png"/>
          <p:cNvPicPr>
            <a:picLocks noChangeAspect="1"/>
          </p:cNvPicPr>
          <p:nvPr/>
        </p:nvPicPr>
        <p:blipFill>
          <a:blip r:embed="rId3" cstate="print"/>
          <a:srcRect/>
          <a:stretch>
            <a:fillRect/>
          </a:stretch>
        </p:blipFill>
        <p:spPr bwMode="auto">
          <a:xfrm>
            <a:off x="-76200" y="792163"/>
            <a:ext cx="10007600" cy="61420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3170" name="Rectangle 2"/>
          <p:cNvSpPr>
            <a:spLocks noChangeArrowheads="1"/>
          </p:cNvSpPr>
          <p:nvPr/>
        </p:nvSpPr>
        <p:spPr bwMode="auto">
          <a:xfrm>
            <a:off x="1692275" y="376238"/>
            <a:ext cx="5013325" cy="461962"/>
          </a:xfrm>
          <a:prstGeom prst="rect">
            <a:avLst/>
          </a:prstGeom>
          <a:solidFill>
            <a:srgbClr val="FFFFFF"/>
          </a:solidFill>
          <a:ln w="9525">
            <a:noFill/>
            <a:miter lim="800000"/>
            <a:headEnd/>
            <a:tailEnd/>
          </a:ln>
        </p:spPr>
        <p:txBody>
          <a:bodyPr wrap="none">
            <a:spAutoFit/>
          </a:bodyPr>
          <a:lstStyle/>
          <a:p>
            <a:pPr>
              <a:defRPr/>
            </a:pPr>
            <a:r>
              <a:rPr lang="en-US" sz="2400" dirty="0">
                <a:latin typeface="Optima ExtraBlack" pitchFamily="1" charset="0"/>
              </a:rPr>
              <a:t>Expected Solar Axion Event Rate</a:t>
            </a:r>
            <a:endParaRPr lang="en-US" sz="2800" dirty="0">
              <a:effectLst>
                <a:outerShdw blurRad="38100" dist="38100" dir="2700000" algn="tl">
                  <a:srgbClr val="C0C0C0"/>
                </a:outerShdw>
              </a:effectLst>
              <a:latin typeface="Times New Roman" pitchFamily="18" charset="0"/>
            </a:endParaRPr>
          </a:p>
        </p:txBody>
      </p:sp>
      <p:pic>
        <p:nvPicPr>
          <p:cNvPr id="118787" name="Picture 3" descr="solax_day"/>
          <p:cNvPicPr>
            <a:picLocks noChangeAspect="1" noChangeArrowheads="1"/>
          </p:cNvPicPr>
          <p:nvPr/>
        </p:nvPicPr>
        <p:blipFill>
          <a:blip r:embed="rId3" cstate="print"/>
          <a:srcRect/>
          <a:stretch>
            <a:fillRect/>
          </a:stretch>
        </p:blipFill>
        <p:spPr bwMode="auto">
          <a:xfrm>
            <a:off x="0" y="914400"/>
            <a:ext cx="8840788" cy="5075238"/>
          </a:xfrm>
          <a:prstGeom prst="rect">
            <a:avLst/>
          </a:prstGeom>
          <a:noFill/>
          <a:ln w="9525">
            <a:noFill/>
            <a:miter lim="800000"/>
            <a:headEnd/>
            <a:tailEnd/>
          </a:ln>
        </p:spPr>
      </p:pic>
      <p:sp>
        <p:nvSpPr>
          <p:cNvPr id="118788"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18789" name="TextBox 8"/>
          <p:cNvSpPr txBox="1">
            <a:spLocks noChangeArrowheads="1"/>
          </p:cNvSpPr>
          <p:nvPr/>
        </p:nvSpPr>
        <p:spPr bwMode="auto">
          <a:xfrm>
            <a:off x="7908925" y="914400"/>
            <a:ext cx="931863" cy="400050"/>
          </a:xfrm>
          <a:prstGeom prst="rect">
            <a:avLst/>
          </a:prstGeom>
          <a:solidFill>
            <a:srgbClr val="66FFFF"/>
          </a:solidFill>
          <a:ln w="9525">
            <a:solidFill>
              <a:srgbClr val="C00000"/>
            </a:solidFill>
            <a:miter lim="800000"/>
            <a:headEnd/>
            <a:tailEnd/>
          </a:ln>
        </p:spPr>
        <p:txBody>
          <a:bodyPr wrap="none">
            <a:spAutoFit/>
          </a:bodyPr>
          <a:lstStyle/>
          <a:p>
            <a:r>
              <a:rPr lang="en-GB"/>
              <a:t>CDMS</a:t>
            </a:r>
          </a:p>
        </p:txBody>
      </p:sp>
      <p:sp>
        <p:nvSpPr>
          <p:cNvPr id="118790"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ChangeArrowheads="1"/>
          </p:cNvSpPr>
          <p:nvPr/>
        </p:nvSpPr>
        <p:spPr bwMode="auto">
          <a:xfrm>
            <a:off x="1843088" y="147638"/>
            <a:ext cx="4391025" cy="461962"/>
          </a:xfrm>
          <a:prstGeom prst="rect">
            <a:avLst/>
          </a:prstGeom>
          <a:solidFill>
            <a:srgbClr val="FFFFFF"/>
          </a:solidFill>
          <a:ln w="9525">
            <a:noFill/>
            <a:miter lim="800000"/>
            <a:headEnd/>
            <a:tailEnd/>
          </a:ln>
        </p:spPr>
        <p:txBody>
          <a:bodyPr wrap="none">
            <a:spAutoFit/>
          </a:bodyPr>
          <a:lstStyle/>
          <a:p>
            <a:pPr>
              <a:defRPr/>
            </a:pPr>
            <a:r>
              <a:rPr lang="en-US" sz="2400" dirty="0">
                <a:latin typeface="Optima ExtraBlack" pitchFamily="1" charset="0"/>
              </a:rPr>
              <a:t>CDMS Low Energy Gammas </a:t>
            </a:r>
            <a:endParaRPr lang="en-US" sz="2800" dirty="0">
              <a:effectLst>
                <a:outerShdw blurRad="38100" dist="38100" dir="2700000" algn="tl">
                  <a:srgbClr val="C0C0C0"/>
                </a:outerShdw>
              </a:effectLst>
              <a:latin typeface="Times New Roman" pitchFamily="18" charset="0"/>
            </a:endParaRPr>
          </a:p>
        </p:txBody>
      </p:sp>
      <p:pic>
        <p:nvPicPr>
          <p:cNvPr id="11268" name="Picture 9" descr="c34BandsAfter_new"/>
          <p:cNvPicPr>
            <a:picLocks noChangeAspect="1" noChangeArrowheads="1"/>
          </p:cNvPicPr>
          <p:nvPr/>
        </p:nvPicPr>
        <p:blipFill>
          <a:blip r:embed="rId4" cstate="print"/>
          <a:srcRect/>
          <a:stretch>
            <a:fillRect/>
          </a:stretch>
        </p:blipFill>
        <p:spPr bwMode="auto">
          <a:xfrm>
            <a:off x="0" y="762000"/>
            <a:ext cx="3352800" cy="2408238"/>
          </a:xfrm>
          <a:prstGeom prst="rect">
            <a:avLst/>
          </a:prstGeom>
          <a:noFill/>
          <a:ln w="9525">
            <a:noFill/>
            <a:miter lim="800000"/>
            <a:headEnd/>
            <a:tailEnd/>
          </a:ln>
        </p:spPr>
      </p:pic>
      <p:sp>
        <p:nvSpPr>
          <p:cNvPr id="907269" name="Rectangle 5"/>
          <p:cNvSpPr>
            <a:spLocks noChangeArrowheads="1"/>
          </p:cNvSpPr>
          <p:nvPr/>
        </p:nvSpPr>
        <p:spPr bwMode="auto">
          <a:xfrm>
            <a:off x="381000" y="838200"/>
            <a:ext cx="228600" cy="1371600"/>
          </a:xfrm>
          <a:prstGeom prst="rect">
            <a:avLst/>
          </a:prstGeom>
          <a:solidFill>
            <a:srgbClr val="FF00FF">
              <a:alpha val="20000"/>
            </a:srgbClr>
          </a:solidFill>
          <a:ln w="25400">
            <a:solidFill>
              <a:srgbClr val="FF00FF"/>
            </a:solidFill>
            <a:miter lim="800000"/>
            <a:headEnd/>
            <a:tailEnd/>
          </a:ln>
        </p:spPr>
        <p:txBody>
          <a:bodyPr wrap="none" anchor="ctr"/>
          <a:lstStyle/>
          <a:p>
            <a:endParaRPr lang="en-GB"/>
          </a:p>
        </p:txBody>
      </p:sp>
      <p:pic>
        <p:nvPicPr>
          <p:cNvPr id="11270" name="Picture 6" descr="solax_day"/>
          <p:cNvPicPr>
            <a:picLocks noChangeAspect="1" noChangeArrowheads="1"/>
          </p:cNvPicPr>
          <p:nvPr/>
        </p:nvPicPr>
        <p:blipFill>
          <a:blip r:embed="rId5" cstate="print"/>
          <a:srcRect/>
          <a:stretch>
            <a:fillRect/>
          </a:stretch>
        </p:blipFill>
        <p:spPr bwMode="auto">
          <a:xfrm>
            <a:off x="3581400" y="685800"/>
            <a:ext cx="5334000" cy="2743200"/>
          </a:xfrm>
          <a:prstGeom prst="rect">
            <a:avLst/>
          </a:prstGeom>
          <a:noFill/>
          <a:ln w="9525">
            <a:noFill/>
            <a:miter lim="800000"/>
            <a:headEnd/>
            <a:tailEnd/>
          </a:ln>
        </p:spPr>
      </p:pic>
      <p:sp>
        <p:nvSpPr>
          <p:cNvPr id="907271" name="Line 7"/>
          <p:cNvSpPr>
            <a:spLocks noChangeShapeType="1"/>
          </p:cNvSpPr>
          <p:nvPr/>
        </p:nvSpPr>
        <p:spPr bwMode="auto">
          <a:xfrm>
            <a:off x="381000" y="2209800"/>
            <a:ext cx="152400" cy="1447800"/>
          </a:xfrm>
          <a:prstGeom prst="line">
            <a:avLst/>
          </a:prstGeom>
          <a:noFill/>
          <a:ln w="25400">
            <a:solidFill>
              <a:srgbClr val="FF00FF"/>
            </a:solidFill>
            <a:prstDash val="dash"/>
            <a:round/>
            <a:headEnd/>
            <a:tailEnd/>
          </a:ln>
        </p:spPr>
        <p:txBody>
          <a:bodyPr wrap="none" anchor="ctr"/>
          <a:lstStyle/>
          <a:p>
            <a:endParaRPr lang="en-GB"/>
          </a:p>
        </p:txBody>
      </p:sp>
      <p:sp>
        <p:nvSpPr>
          <p:cNvPr id="907272" name="Line 8"/>
          <p:cNvSpPr>
            <a:spLocks noChangeShapeType="1"/>
          </p:cNvSpPr>
          <p:nvPr/>
        </p:nvSpPr>
        <p:spPr bwMode="auto">
          <a:xfrm>
            <a:off x="609600" y="838200"/>
            <a:ext cx="3429000" cy="2819400"/>
          </a:xfrm>
          <a:prstGeom prst="line">
            <a:avLst/>
          </a:prstGeom>
          <a:noFill/>
          <a:ln w="25400">
            <a:solidFill>
              <a:srgbClr val="FF00FF"/>
            </a:solidFill>
            <a:prstDash val="dash"/>
            <a:round/>
            <a:headEnd/>
            <a:tailEnd/>
          </a:ln>
        </p:spPr>
        <p:txBody>
          <a:bodyPr wrap="none" anchor="ctr"/>
          <a:lstStyle/>
          <a:p>
            <a:endParaRPr lang="en-GB"/>
          </a:p>
        </p:txBody>
      </p:sp>
      <p:graphicFrame>
        <p:nvGraphicFramePr>
          <p:cNvPr id="1145856" name="Object 2"/>
          <p:cNvGraphicFramePr>
            <a:graphicFrameLocks noChangeAspect="1"/>
          </p:cNvGraphicFramePr>
          <p:nvPr/>
        </p:nvGraphicFramePr>
        <p:xfrm>
          <a:off x="4572000" y="3962400"/>
          <a:ext cx="3973513" cy="2286000"/>
        </p:xfrm>
        <a:graphic>
          <a:graphicData uri="http://schemas.openxmlformats.org/presentationml/2006/ole">
            <p:oleObj spid="_x0000_s11266" name="Equation" r:id="rId6" imgW="2578100" imgH="1447800" progId="Equation.3">
              <p:embed/>
            </p:oleObj>
          </a:graphicData>
        </a:graphic>
      </p:graphicFrame>
      <p:sp>
        <p:nvSpPr>
          <p:cNvPr id="907274" name="Rectangle 10"/>
          <p:cNvSpPr>
            <a:spLocks noChangeArrowheads="1"/>
          </p:cNvSpPr>
          <p:nvPr/>
        </p:nvSpPr>
        <p:spPr bwMode="auto">
          <a:xfrm>
            <a:off x="4419600" y="3505200"/>
            <a:ext cx="2598738" cy="366713"/>
          </a:xfrm>
          <a:prstGeom prst="rect">
            <a:avLst/>
          </a:prstGeom>
          <a:noFill/>
          <a:ln w="9525">
            <a:noFill/>
            <a:miter lim="800000"/>
            <a:headEnd/>
            <a:tailEnd/>
          </a:ln>
        </p:spPr>
        <p:txBody>
          <a:bodyPr wrap="none">
            <a:spAutoFit/>
          </a:bodyPr>
          <a:lstStyle/>
          <a:p>
            <a:r>
              <a:rPr lang="en-US" u="sng"/>
              <a:t>Unbinned Likelihood Fit</a:t>
            </a:r>
          </a:p>
        </p:txBody>
      </p:sp>
      <p:pic>
        <p:nvPicPr>
          <p:cNvPr id="11274" name="Picture 1025"/>
          <p:cNvPicPr>
            <a:picLocks noChangeAspect="1" noChangeArrowheads="1"/>
          </p:cNvPicPr>
          <p:nvPr/>
        </p:nvPicPr>
        <p:blipFill>
          <a:blip r:embed="rId7" cstate="print"/>
          <a:srcRect/>
          <a:stretch>
            <a:fillRect/>
          </a:stretch>
        </p:blipFill>
        <p:spPr bwMode="auto">
          <a:xfrm>
            <a:off x="180975" y="3644900"/>
            <a:ext cx="3886200" cy="2628900"/>
          </a:xfrm>
          <a:prstGeom prst="rect">
            <a:avLst/>
          </a:prstGeom>
          <a:noFill/>
          <a:ln w="9525">
            <a:noFill/>
            <a:miter lim="800000"/>
            <a:headEnd/>
            <a:tailEnd/>
          </a:ln>
        </p:spPr>
      </p:pic>
      <p:sp>
        <p:nvSpPr>
          <p:cNvPr id="11275"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1276"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9"/>
                                        </p:tgtEl>
                                        <p:attrNameLst>
                                          <p:attrName>style.visibility</p:attrName>
                                        </p:attrNameLst>
                                      </p:cBhvr>
                                      <p:to>
                                        <p:strVal val="visible"/>
                                      </p:to>
                                    </p:set>
                                    <p:animEffect transition="in" filter="dissolve">
                                      <p:cBhvr>
                                        <p:cTn id="7" dur="500"/>
                                        <p:tgtEl>
                                          <p:spTgt spid="90726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07271"/>
                                        </p:tgtEl>
                                        <p:attrNameLst>
                                          <p:attrName>style.visibility</p:attrName>
                                        </p:attrNameLst>
                                      </p:cBhvr>
                                      <p:to>
                                        <p:strVal val="visible"/>
                                      </p:to>
                                    </p:set>
                                    <p:animEffect transition="in" filter="dissolve">
                                      <p:cBhvr>
                                        <p:cTn id="10" dur="500"/>
                                        <p:tgtEl>
                                          <p:spTgt spid="90727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07272"/>
                                        </p:tgtEl>
                                        <p:attrNameLst>
                                          <p:attrName>style.visibility</p:attrName>
                                        </p:attrNameLst>
                                      </p:cBhvr>
                                      <p:to>
                                        <p:strVal val="visible"/>
                                      </p:to>
                                    </p:set>
                                    <p:animEffect transition="in" filter="dissolve">
                                      <p:cBhvr>
                                        <p:cTn id="13" dur="500"/>
                                        <p:tgtEl>
                                          <p:spTgt spid="90727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07274"/>
                                        </p:tgtEl>
                                        <p:attrNameLst>
                                          <p:attrName>style.visibility</p:attrName>
                                        </p:attrNameLst>
                                      </p:cBhvr>
                                      <p:to>
                                        <p:strVal val="visible"/>
                                      </p:to>
                                    </p:set>
                                    <p:animEffect transition="in" filter="dissolve">
                                      <p:cBhvr>
                                        <p:cTn id="16" dur="500"/>
                                        <p:tgtEl>
                                          <p:spTgt spid="907274"/>
                                        </p:tgtEl>
                                      </p:cBhvr>
                                    </p:animEffect>
                                  </p:childTnLst>
                                </p:cTn>
                              </p:par>
                              <p:par>
                                <p:cTn id="17" presetID="9" presetClass="entr" presetSubtype="0" fill="hold" nodeType="withEffect">
                                  <p:stCondLst>
                                    <p:cond delay="0"/>
                                  </p:stCondLst>
                                  <p:childTnLst>
                                    <p:set>
                                      <p:cBhvr>
                                        <p:cTn id="18" dur="1" fill="hold">
                                          <p:stCondLst>
                                            <p:cond delay="0"/>
                                          </p:stCondLst>
                                        </p:cTn>
                                        <p:tgtEl>
                                          <p:spTgt spid="1145856"/>
                                        </p:tgtEl>
                                        <p:attrNameLst>
                                          <p:attrName>style.visibility</p:attrName>
                                        </p:attrNameLst>
                                      </p:cBhvr>
                                      <p:to>
                                        <p:strVal val="visible"/>
                                      </p:to>
                                    </p:set>
                                    <p:animEffect transition="in" filter="dissolve">
                                      <p:cBhvr>
                                        <p:cTn id="19" dur="500"/>
                                        <p:tgtEl>
                                          <p:spTgt spid="1145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9" grpId="0" animBg="1"/>
      <p:bldP spid="907271" grpId="0" animBg="1"/>
      <p:bldP spid="907272" grpId="0" animBg="1"/>
      <p:bldP spid="9072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 y="76200"/>
            <a:ext cx="3975100" cy="544513"/>
          </a:xfrm>
          <a:solidFill>
            <a:srgbClr val="FFFF00"/>
          </a:solidFill>
        </p:spPr>
        <p:txBody>
          <a:bodyPr/>
          <a:lstStyle/>
          <a:p>
            <a:r>
              <a:rPr lang="en-US" sz="2400" b="1" i="0" smtClean="0">
                <a:solidFill>
                  <a:srgbClr val="0000CC"/>
                </a:solidFill>
                <a:latin typeface="Calibri" pitchFamily="34" charset="0"/>
              </a:rPr>
              <a:t>Dark Matter could be Axions!</a:t>
            </a:r>
          </a:p>
        </p:txBody>
      </p:sp>
      <p:pic>
        <p:nvPicPr>
          <p:cNvPr id="56323" name="Picture 4"/>
          <p:cNvPicPr>
            <a:picLocks noChangeAspect="1" noChangeArrowheads="1"/>
          </p:cNvPicPr>
          <p:nvPr/>
        </p:nvPicPr>
        <p:blipFill>
          <a:blip r:embed="rId2" cstate="print"/>
          <a:srcRect/>
          <a:stretch>
            <a:fillRect/>
          </a:stretch>
        </p:blipFill>
        <p:spPr bwMode="auto">
          <a:xfrm>
            <a:off x="398463" y="885825"/>
            <a:ext cx="4765675" cy="5049838"/>
          </a:xfrm>
          <a:prstGeom prst="rect">
            <a:avLst/>
          </a:prstGeom>
          <a:noFill/>
          <a:ln w="9525">
            <a:solidFill>
              <a:schemeClr val="tx1"/>
            </a:solidFill>
            <a:miter lim="800000"/>
            <a:headEnd/>
            <a:tailEnd/>
          </a:ln>
        </p:spPr>
      </p:pic>
      <p:sp>
        <p:nvSpPr>
          <p:cNvPr id="613381" name="Oval 5"/>
          <p:cNvSpPr>
            <a:spLocks noChangeArrowheads="1"/>
          </p:cNvSpPr>
          <p:nvPr/>
        </p:nvSpPr>
        <p:spPr bwMode="auto">
          <a:xfrm>
            <a:off x="2168525" y="3771900"/>
            <a:ext cx="752475" cy="769938"/>
          </a:xfrm>
          <a:prstGeom prst="ellipse">
            <a:avLst/>
          </a:prstGeom>
          <a:noFill/>
          <a:ln w="25400">
            <a:solidFill>
              <a:srgbClr val="FF0000"/>
            </a:solidFill>
            <a:round/>
            <a:headEnd/>
            <a:tailEnd/>
          </a:ln>
        </p:spPr>
        <p:txBody>
          <a:bodyPr wrap="none" anchor="ctr"/>
          <a:lstStyle/>
          <a:p>
            <a:endParaRPr lang="de-DE"/>
          </a:p>
        </p:txBody>
      </p:sp>
      <p:sp>
        <p:nvSpPr>
          <p:cNvPr id="613382" name="Text Box 6"/>
          <p:cNvSpPr txBox="1">
            <a:spLocks noChangeArrowheads="1"/>
          </p:cNvSpPr>
          <p:nvPr/>
        </p:nvSpPr>
        <p:spPr bwMode="auto">
          <a:xfrm>
            <a:off x="5105400" y="3849688"/>
            <a:ext cx="4119563" cy="708025"/>
          </a:xfrm>
          <a:prstGeom prst="rect">
            <a:avLst/>
          </a:prstGeom>
          <a:noFill/>
          <a:ln w="9525">
            <a:noFill/>
            <a:miter lim="800000"/>
            <a:headEnd/>
            <a:tailEnd/>
          </a:ln>
        </p:spPr>
        <p:txBody>
          <a:bodyPr wrap="none">
            <a:spAutoFit/>
          </a:bodyPr>
          <a:lstStyle/>
          <a:p>
            <a:r>
              <a:rPr lang="en-US">
                <a:solidFill>
                  <a:srgbClr val="FF0000"/>
                </a:solidFill>
              </a:rPr>
              <a:t>The axion was </a:t>
            </a:r>
            <a:r>
              <a:rPr lang="en-US" i="1">
                <a:solidFill>
                  <a:srgbClr val="FF0000"/>
                </a:solidFill>
              </a:rPr>
              <a:t>not</a:t>
            </a:r>
            <a:r>
              <a:rPr lang="en-US">
                <a:solidFill>
                  <a:srgbClr val="FF0000"/>
                </a:solidFill>
              </a:rPr>
              <a:t> invented to </a:t>
            </a:r>
            <a:br>
              <a:rPr lang="en-US">
                <a:solidFill>
                  <a:srgbClr val="FF0000"/>
                </a:solidFill>
              </a:rPr>
            </a:br>
            <a:r>
              <a:rPr lang="en-US">
                <a:solidFill>
                  <a:srgbClr val="FF0000"/>
                </a:solidFill>
              </a:rPr>
              <a:t>solve the Dark Matter problem!</a:t>
            </a:r>
          </a:p>
        </p:txBody>
      </p:sp>
      <p:sp>
        <p:nvSpPr>
          <p:cNvPr id="56326" name="Rectangle 7"/>
          <p:cNvSpPr>
            <a:spLocks noChangeArrowheads="1"/>
          </p:cNvSpPr>
          <p:nvPr/>
        </p:nvSpPr>
        <p:spPr bwMode="auto">
          <a:xfrm>
            <a:off x="0" y="6613525"/>
            <a:ext cx="6013450" cy="244475"/>
          </a:xfrm>
          <a:prstGeom prst="rect">
            <a:avLst/>
          </a:prstGeom>
          <a:noFill/>
          <a:ln w="9525">
            <a:noFill/>
            <a:miter lim="800000"/>
            <a:headEnd/>
            <a:tailEnd/>
          </a:ln>
        </p:spPr>
        <p:txBody>
          <a:bodyPr>
            <a:spAutoFit/>
          </a:bodyPr>
          <a:lstStyle/>
          <a:p>
            <a:r>
              <a:rPr lang="en-US" sz="1000"/>
              <a:t>H. Baer, presentation at 5th Patras Workshop on Axions, WIMPs and WISPs, 2009</a:t>
            </a:r>
          </a:p>
        </p:txBody>
      </p:sp>
      <p:sp>
        <p:nvSpPr>
          <p:cNvPr id="56327" name="Text Box 8"/>
          <p:cNvSpPr txBox="1">
            <a:spLocks noChangeArrowheads="1"/>
          </p:cNvSpPr>
          <p:nvPr/>
        </p:nvSpPr>
        <p:spPr bwMode="auto">
          <a:xfrm>
            <a:off x="5295900" y="904875"/>
            <a:ext cx="3419475" cy="2308225"/>
          </a:xfrm>
          <a:prstGeom prst="rect">
            <a:avLst/>
          </a:prstGeom>
          <a:noFill/>
          <a:ln w="9525">
            <a:noFill/>
            <a:miter lim="800000"/>
            <a:headEnd/>
            <a:tailEnd/>
          </a:ln>
        </p:spPr>
        <p:txBody>
          <a:bodyPr>
            <a:spAutoFit/>
          </a:bodyPr>
          <a:lstStyle/>
          <a:p>
            <a:r>
              <a:rPr lang="en-US" sz="1800"/>
              <a:t>Due to their non-thermal production in the universe light axions would constitute </a:t>
            </a:r>
            <a:br>
              <a:rPr lang="en-US" sz="1800"/>
            </a:br>
            <a:r>
              <a:rPr lang="en-US" sz="1800" i="1"/>
              <a:t>cold</a:t>
            </a:r>
            <a:r>
              <a:rPr lang="en-US" sz="1800"/>
              <a:t> dark matter (CDM).</a:t>
            </a:r>
            <a:br>
              <a:rPr lang="en-US" sz="1800"/>
            </a:br>
            <a:r>
              <a:rPr lang="en-US" sz="1800"/>
              <a:t/>
            </a:r>
            <a:br>
              <a:rPr lang="en-US" sz="1800"/>
            </a:br>
            <a:r>
              <a:rPr lang="en-US" sz="1800"/>
              <a:t>Such axions couple extremely weakly to matter:</a:t>
            </a:r>
          </a:p>
          <a:p>
            <a:r>
              <a:rPr lang="en-US" sz="1800"/>
              <a:t>the “invisible” axion.</a:t>
            </a:r>
          </a:p>
        </p:txBody>
      </p:sp>
      <p:sp>
        <p:nvSpPr>
          <p:cNvPr id="56328" name="Rectangle 9"/>
          <p:cNvSpPr>
            <a:spLocks noChangeArrowheads="1"/>
          </p:cNvSpPr>
          <p:nvPr/>
        </p:nvSpPr>
        <p:spPr bwMode="auto">
          <a:xfrm>
            <a:off x="5278438" y="866775"/>
            <a:ext cx="3295650" cy="2701925"/>
          </a:xfrm>
          <a:prstGeom prst="rect">
            <a:avLst/>
          </a:prstGeom>
          <a:noFill/>
          <a:ln w="9525">
            <a:solidFill>
              <a:schemeClr val="tx1"/>
            </a:solidFill>
            <a:miter lim="800000"/>
            <a:headEnd/>
            <a:tailEnd/>
          </a:ln>
        </p:spPr>
        <p:txBody>
          <a:bodyPr wrap="none" anchor="ctr"/>
          <a:lstStyle/>
          <a:p>
            <a:endParaRPr lang="de-D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3381"/>
                                        </p:tgtEl>
                                        <p:attrNameLst>
                                          <p:attrName>style.visibility</p:attrName>
                                        </p:attrNameLst>
                                      </p:cBhvr>
                                      <p:to>
                                        <p:strVal val="visible"/>
                                      </p:to>
                                    </p:set>
                                    <p:animEffect transition="in" filter="fade">
                                      <p:cBhvr>
                                        <p:cTn id="7" dur="2000"/>
                                        <p:tgtEl>
                                          <p:spTgt spid="6133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3382"/>
                                        </p:tgtEl>
                                        <p:attrNameLst>
                                          <p:attrName>style.visibility</p:attrName>
                                        </p:attrNameLst>
                                      </p:cBhvr>
                                      <p:to>
                                        <p:strVal val="visible"/>
                                      </p:to>
                                    </p:set>
                                    <p:animEffect transition="in" filter="fade">
                                      <p:cBhvr>
                                        <p:cTn id="10" dur="2000"/>
                                        <p:tgtEl>
                                          <p:spTgt spid="613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1" grpId="0" animBg="1"/>
      <p:bldP spid="61338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4294967295"/>
          </p:nvPr>
        </p:nvSpPr>
        <p:spPr bwMode="auto">
          <a:xfrm>
            <a:off x="457200" y="6245225"/>
            <a:ext cx="2133600" cy="476250"/>
          </a:xfrm>
          <a:prstGeom prst="rect">
            <a:avLst/>
          </a:prstGeom>
          <a:noFill/>
          <a:ln>
            <a:miter lim="800000"/>
            <a:headEnd/>
            <a:tailEnd/>
          </a:ln>
        </p:spPr>
        <p:txBody>
          <a:bodyPr/>
          <a:lstStyle/>
          <a:p>
            <a:fld id="{F5C3FF2A-60C2-4287-AC88-817CC98DE684}" type="slidenum">
              <a:rPr lang="en-US"/>
              <a:pPr/>
              <a:t>80</a:t>
            </a:fld>
            <a:endParaRPr lang="en-US"/>
          </a:p>
        </p:txBody>
      </p:sp>
      <p:sp>
        <p:nvSpPr>
          <p:cNvPr id="119811" name="Rectangle 1"/>
          <p:cNvSpPr>
            <a:spLocks noChangeArrowheads="1"/>
          </p:cNvSpPr>
          <p:nvPr>
            <p:ph type="title"/>
          </p:nvPr>
        </p:nvSpPr>
        <p:spPr>
          <a:xfrm>
            <a:off x="1524000" y="533400"/>
            <a:ext cx="2743200" cy="533400"/>
          </a:xfrm>
          <a:solidFill>
            <a:srgbClr val="FFFFFF"/>
          </a:solidFill>
        </p:spPr>
        <p:txBody>
          <a:bodyPr/>
          <a:lstStyle/>
          <a:p>
            <a:pPr>
              <a:tabLst>
                <a:tab pos="0" algn="l"/>
                <a:tab pos="914400" algn="l"/>
                <a:tab pos="1828800" algn="l"/>
                <a:tab pos="2743200" algn="l"/>
                <a:tab pos="3657600" algn="l"/>
                <a:tab pos="4572000" algn="l"/>
                <a:tab pos="5486400" algn="l"/>
                <a:tab pos="6400800" algn="l"/>
                <a:tab pos="7315200" algn="l"/>
                <a:tab pos="8229600" algn="l"/>
              </a:tabLst>
            </a:pPr>
            <a:r>
              <a:rPr lang="en-US" sz="2400" b="1" i="0" smtClean="0">
                <a:solidFill>
                  <a:srgbClr val="0000CC"/>
                </a:solidFill>
              </a:rPr>
              <a:t>DAMA</a:t>
            </a:r>
            <a:r>
              <a:rPr lang="en-US" sz="2400" b="1" i="0" smtClean="0">
                <a:solidFill>
                  <a:schemeClr val="tx1"/>
                </a:solidFill>
              </a:rPr>
              <a:t> Apparatus</a:t>
            </a:r>
          </a:p>
        </p:txBody>
      </p:sp>
      <p:sp>
        <p:nvSpPr>
          <p:cNvPr id="119812" name="Rectangle 2"/>
          <p:cNvSpPr>
            <a:spLocks noChangeArrowheads="1"/>
          </p:cNvSpPr>
          <p:nvPr>
            <p:ph type="body" idx="1"/>
          </p:nvPr>
        </p:nvSpPr>
        <p:spPr>
          <a:xfrm>
            <a:off x="0" y="1066800"/>
            <a:ext cx="6400800" cy="6019800"/>
          </a:xfrm>
        </p:spPr>
        <p:txBody>
          <a:bodyPr/>
          <a:lstStyle/>
          <a:p>
            <a:pPr>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b="1" smtClean="0"/>
              <a:t>NaI scintillator array</a:t>
            </a:r>
          </a:p>
          <a:p>
            <a:pPr marL="490538" lvl="1">
              <a:lnSpc>
                <a:spcPct val="99000"/>
              </a:lnSpc>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25 crystal, each 9.7 kg, 10 cm x 10 cm x 25.4 cm</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Each crystal viewed by 2 PMTs through suprasil-B </a:t>
            </a:r>
            <a:br>
              <a:rPr lang="en-US" sz="2000" smtClean="0"/>
            </a:br>
            <a:r>
              <a:rPr lang="en-US" sz="2000" smtClean="0"/>
              <a:t>lightguides, 5.5-7.5 photoelectrons/keVee</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Detectors separated by significant amounts of Cu!</a:t>
            </a:r>
          </a:p>
          <a:p>
            <a:pPr>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b="1" smtClean="0"/>
              <a:t>Shield:</a:t>
            </a:r>
          </a:p>
          <a:p>
            <a:pPr marL="490538" lvl="1">
              <a:lnSpc>
                <a:spcPct val="99000"/>
              </a:lnSpc>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&gt; 10 cm Cu</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15 cm Pb + Cd foils (Cd for neutron capture gammas)</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10 cm polyethylene, 40 cm paraffin</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i="1" smtClean="0"/>
              <a:t>no surrounding scintillator veto!</a:t>
            </a:r>
          </a:p>
          <a:p>
            <a:pPr>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b="1" smtClean="0"/>
              <a:t>Cleanliness</a:t>
            </a:r>
          </a:p>
          <a:p>
            <a:pPr marL="490538" lvl="1">
              <a:lnSpc>
                <a:spcPct val="99000"/>
              </a:lnSpc>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Extreme efforts taken to avoid contamination</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Etching followed by HP N</a:t>
            </a:r>
            <a:r>
              <a:rPr lang="en-US" sz="2000" baseline="-6000" smtClean="0"/>
              <a:t>2</a:t>
            </a:r>
            <a:r>
              <a:rPr lang="en-US" sz="2000" smtClean="0"/>
              <a:t> atmosphere</a:t>
            </a:r>
          </a:p>
          <a:p>
            <a:pPr marL="490538" lvl="1">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Installation in N</a:t>
            </a:r>
            <a:r>
              <a:rPr lang="en-US" sz="2000" baseline="-6000" smtClean="0"/>
              <a:t>2</a:t>
            </a:r>
            <a:r>
              <a:rPr lang="en-US" sz="2000" smtClean="0"/>
              <a:t> atmosphere using breathing</a:t>
            </a:r>
            <a:br>
              <a:rPr lang="en-US" sz="2000" smtClean="0"/>
            </a:br>
            <a:r>
              <a:rPr lang="en-US" sz="2000" smtClean="0"/>
              <a:t>apparatus</a:t>
            </a:r>
          </a:p>
          <a:p>
            <a:pPr>
              <a:tabLst>
                <a:tab pos="255588" algn="l"/>
                <a:tab pos="827088" algn="l"/>
                <a:tab pos="887413" algn="l"/>
                <a:tab pos="1054100" algn="l"/>
                <a:tab pos="1741488" algn="l"/>
                <a:tab pos="1968500" algn="l"/>
                <a:tab pos="2655888" algn="l"/>
                <a:tab pos="2882900" algn="l"/>
                <a:tab pos="3570288" algn="l"/>
                <a:tab pos="3797300" algn="l"/>
                <a:tab pos="4484688" algn="l"/>
                <a:tab pos="4711700" algn="l"/>
                <a:tab pos="5399088" algn="l"/>
                <a:tab pos="5626100" algn="l"/>
                <a:tab pos="6313488" algn="l"/>
                <a:tab pos="6540500" algn="l"/>
                <a:tab pos="7227888" algn="l"/>
                <a:tab pos="7454900" algn="l"/>
                <a:tab pos="8142288" algn="l"/>
                <a:tab pos="8369300" algn="l"/>
              </a:tabLst>
            </a:pPr>
            <a:r>
              <a:rPr lang="en-US" sz="2000" smtClean="0"/>
              <a:t>Have to give ‘em credit for hard work...</a:t>
            </a:r>
          </a:p>
        </p:txBody>
      </p:sp>
      <p:pic>
        <p:nvPicPr>
          <p:cNvPr id="119813" name="Picture 4"/>
          <p:cNvPicPr>
            <a:picLocks noChangeAspect="1" noChangeArrowheads="1"/>
          </p:cNvPicPr>
          <p:nvPr/>
        </p:nvPicPr>
        <p:blipFill>
          <a:blip r:embed="rId2" cstate="print"/>
          <a:srcRect/>
          <a:stretch>
            <a:fillRect/>
          </a:stretch>
        </p:blipFill>
        <p:spPr bwMode="auto">
          <a:xfrm>
            <a:off x="6096000" y="685800"/>
            <a:ext cx="2971800" cy="3011488"/>
          </a:xfrm>
          <a:prstGeom prst="rect">
            <a:avLst/>
          </a:prstGeom>
          <a:noFill/>
          <a:ln w="12700">
            <a:noFill/>
            <a:miter lim="800000"/>
            <a:headEnd/>
            <a:tailEnd/>
          </a:ln>
        </p:spPr>
      </p:pic>
      <p:sp>
        <p:nvSpPr>
          <p:cNvPr id="119814"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ChangeArrowheads="1"/>
          </p:cNvSpPr>
          <p:nvPr/>
        </p:nvSpPr>
        <p:spPr bwMode="auto">
          <a:xfrm>
            <a:off x="1600200" y="85725"/>
            <a:ext cx="7415213" cy="400050"/>
          </a:xfrm>
          <a:prstGeom prst="rect">
            <a:avLst/>
          </a:prstGeom>
          <a:solidFill>
            <a:srgbClr val="FFFFFF"/>
          </a:solidFill>
          <a:ln w="9525">
            <a:noFill/>
            <a:miter lim="800000"/>
            <a:headEnd/>
            <a:tailEnd/>
          </a:ln>
        </p:spPr>
        <p:txBody>
          <a:bodyPr wrap="none">
            <a:spAutoFit/>
          </a:bodyPr>
          <a:lstStyle/>
          <a:p>
            <a:pPr>
              <a:defRPr/>
            </a:pPr>
            <a:r>
              <a:rPr lang="en-US" b="0" dirty="0">
                <a:latin typeface="Optima ExtraBlack" pitchFamily="1" charset="0"/>
              </a:rPr>
              <a:t>The First Solar Axion Limit from CDMS + </a:t>
            </a:r>
            <a:r>
              <a:rPr lang="en-US" b="0" dirty="0" err="1">
                <a:latin typeface="Optima ExtraBlack" pitchFamily="1" charset="0"/>
              </a:rPr>
              <a:t>Solax,COSME</a:t>
            </a:r>
            <a:r>
              <a:rPr lang="en-US" b="0" dirty="0">
                <a:latin typeface="Optima ExtraBlack" pitchFamily="1" charset="0"/>
              </a:rPr>
              <a:t>, DAMA,</a:t>
            </a:r>
            <a:endParaRPr lang="en-US" sz="2400" b="0" dirty="0">
              <a:effectLst>
                <a:outerShdw blurRad="38100" dist="38100" dir="2700000" algn="tl">
                  <a:srgbClr val="C0C0C0"/>
                </a:outerShdw>
              </a:effectLst>
              <a:latin typeface="Times New Roman" pitchFamily="18" charset="0"/>
            </a:endParaRPr>
          </a:p>
        </p:txBody>
      </p:sp>
      <p:pic>
        <p:nvPicPr>
          <p:cNvPr id="120835" name="Picture 9" descr="gagg_mag0"/>
          <p:cNvPicPr>
            <a:picLocks noChangeAspect="1" noChangeArrowheads="1"/>
          </p:cNvPicPr>
          <p:nvPr/>
        </p:nvPicPr>
        <p:blipFill>
          <a:blip r:embed="rId3" cstate="print"/>
          <a:srcRect/>
          <a:stretch>
            <a:fillRect/>
          </a:stretch>
        </p:blipFill>
        <p:spPr bwMode="auto">
          <a:xfrm>
            <a:off x="150813" y="609600"/>
            <a:ext cx="8840787" cy="5962650"/>
          </a:xfrm>
          <a:prstGeom prst="rect">
            <a:avLst/>
          </a:prstGeom>
          <a:noFill/>
          <a:ln w="9525">
            <a:noFill/>
            <a:miter lim="800000"/>
            <a:headEnd/>
            <a:tailEnd/>
          </a:ln>
        </p:spPr>
      </p:pic>
      <p:pic>
        <p:nvPicPr>
          <p:cNvPr id="909322" name="Picture 10" descr="gagg_mag2"/>
          <p:cNvPicPr>
            <a:picLocks noChangeAspect="1" noChangeArrowheads="1"/>
          </p:cNvPicPr>
          <p:nvPr/>
        </p:nvPicPr>
        <p:blipFill>
          <a:blip r:embed="rId4" cstate="print"/>
          <a:srcRect/>
          <a:stretch>
            <a:fillRect/>
          </a:stretch>
        </p:blipFill>
        <p:spPr bwMode="auto">
          <a:xfrm>
            <a:off x="152400" y="666750"/>
            <a:ext cx="8840788" cy="5962650"/>
          </a:xfrm>
          <a:prstGeom prst="rect">
            <a:avLst/>
          </a:prstGeom>
          <a:noFill/>
          <a:ln w="9525">
            <a:noFill/>
            <a:miter lim="800000"/>
            <a:headEnd/>
            <a:tailEnd/>
          </a:ln>
        </p:spPr>
      </p:pic>
      <p:sp>
        <p:nvSpPr>
          <p:cNvPr id="120837" name="Rectangle 11"/>
          <p:cNvSpPr>
            <a:spLocks noChangeArrowheads="1"/>
          </p:cNvSpPr>
          <p:nvPr/>
        </p:nvSpPr>
        <p:spPr bwMode="auto">
          <a:xfrm>
            <a:off x="304800" y="700088"/>
            <a:ext cx="8534400" cy="400050"/>
          </a:xfrm>
          <a:prstGeom prst="rect">
            <a:avLst/>
          </a:prstGeom>
          <a:noFill/>
          <a:ln w="9525">
            <a:noFill/>
            <a:miter lim="800000"/>
            <a:headEnd/>
            <a:tailEnd/>
          </a:ln>
        </p:spPr>
        <p:txBody>
          <a:bodyPr>
            <a:spAutoFit/>
          </a:bodyPr>
          <a:lstStyle/>
          <a:p>
            <a:r>
              <a:rPr lang="en-US">
                <a:solidFill>
                  <a:srgbClr val="F4000D"/>
                </a:solidFill>
                <a:sym typeface="Wingdings" pitchFamily="2" charset="2"/>
              </a:rPr>
              <a:t>The paper is on the archive arXiv:0902.4693 (submitted to PRL)</a:t>
            </a:r>
          </a:p>
        </p:txBody>
      </p:sp>
      <p:sp>
        <p:nvSpPr>
          <p:cNvPr id="120838"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20839"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09322"/>
                                        </p:tgtEl>
                                        <p:attrNameLst>
                                          <p:attrName>style.visibility</p:attrName>
                                        </p:attrNameLst>
                                      </p:cBhvr>
                                      <p:to>
                                        <p:strVal val="visible"/>
                                      </p:to>
                                    </p:set>
                                    <p:animEffect transition="in" filter="dissolve">
                                      <p:cBhvr>
                                        <p:cTn id="7" dur="500"/>
                                        <p:tgtEl>
                                          <p:spTgt spid="909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ChangeArrowheads="1"/>
          </p:cNvSpPr>
          <p:nvPr/>
        </p:nvSpPr>
        <p:spPr bwMode="auto">
          <a:xfrm>
            <a:off x="2590800" y="1143000"/>
            <a:ext cx="2819400" cy="584200"/>
          </a:xfrm>
          <a:prstGeom prst="rect">
            <a:avLst/>
          </a:prstGeom>
          <a:solidFill>
            <a:srgbClr val="FFFF00"/>
          </a:solidFill>
          <a:ln w="9525">
            <a:noFill/>
            <a:miter lim="800000"/>
            <a:headEnd/>
            <a:tailEnd/>
          </a:ln>
        </p:spPr>
        <p:txBody>
          <a:bodyPr>
            <a:spAutoFit/>
          </a:bodyPr>
          <a:lstStyle/>
          <a:p>
            <a:pPr algn="just">
              <a:defRPr/>
            </a:pPr>
            <a:r>
              <a:rPr lang="en-GB" sz="3200" i="1" dirty="0" err="1">
                <a:latin typeface="Calibri" pitchFamily="34" charset="0"/>
              </a:rPr>
              <a:t>a</a:t>
            </a:r>
            <a:r>
              <a:rPr lang="en-GB" sz="3200" dirty="0" err="1">
                <a:latin typeface="Calibri" pitchFamily="34" charset="0"/>
              </a:rPr>
              <a:t>Bragg</a:t>
            </a:r>
            <a:r>
              <a:rPr lang="en-GB" sz="3200" dirty="0">
                <a:latin typeface="Calibri" pitchFamily="34" charset="0"/>
              </a:rPr>
              <a:t>  </a:t>
            </a:r>
            <a:r>
              <a:rPr lang="en-US" sz="3200" dirty="0">
                <a:latin typeface="Calibri" pitchFamily="34" charset="0"/>
              </a:rPr>
              <a:t>future?</a:t>
            </a:r>
            <a:endParaRPr lang="en-US" sz="3200" dirty="0">
              <a:solidFill>
                <a:srgbClr val="0000CC"/>
              </a:solidFill>
              <a:effectLst>
                <a:outerShdw blurRad="38100" dist="38100" dir="2700000" algn="tl">
                  <a:srgbClr val="C0C0C0"/>
                </a:outerShdw>
              </a:effectLst>
              <a:latin typeface="Calibri" pitchFamily="34" charset="0"/>
            </a:endParaRPr>
          </a:p>
        </p:txBody>
      </p:sp>
      <p:sp>
        <p:nvSpPr>
          <p:cNvPr id="121859" name="TextBox 2"/>
          <p:cNvSpPr txBox="1">
            <a:spLocks noChangeArrowheads="1"/>
          </p:cNvSpPr>
          <p:nvPr/>
        </p:nvSpPr>
        <p:spPr bwMode="auto">
          <a:xfrm>
            <a:off x="7127875" y="2895600"/>
            <a:ext cx="568325" cy="523875"/>
          </a:xfrm>
          <a:prstGeom prst="rect">
            <a:avLst/>
          </a:prstGeom>
          <a:noFill/>
          <a:ln w="9525">
            <a:noFill/>
            <a:miter lim="800000"/>
            <a:headEnd/>
            <a:tailEnd/>
          </a:ln>
        </p:spPr>
        <p:txBody>
          <a:bodyPr wrap="none">
            <a:spAutoFit/>
          </a:bodyPr>
          <a:lstStyle/>
          <a:p>
            <a:r>
              <a:rPr lang="en-GB" sz="2800">
                <a:solidFill>
                  <a:srgbClr val="FF0000"/>
                </a:solidFill>
                <a:sym typeface="Wingdings" pitchFamily="2" charset="2"/>
              </a:rPr>
              <a:t></a:t>
            </a:r>
            <a:endParaRPr lang="en-GB" sz="2800">
              <a:solidFill>
                <a:srgbClr val="FF000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838200"/>
            <a:ext cx="2743200" cy="2133600"/>
            <a:chOff x="624" y="528"/>
            <a:chExt cx="2976" cy="1872"/>
          </a:xfrm>
        </p:grpSpPr>
        <p:sp>
          <p:nvSpPr>
            <p:cNvPr id="122896" name="AutoShape 3"/>
            <p:cNvSpPr>
              <a:spLocks noChangeArrowheads="1"/>
            </p:cNvSpPr>
            <p:nvPr/>
          </p:nvSpPr>
          <p:spPr bwMode="auto">
            <a:xfrm>
              <a:off x="1617" y="528"/>
              <a:ext cx="960" cy="576"/>
            </a:xfrm>
            <a:prstGeom prst="roundRect">
              <a:avLst>
                <a:gd name="adj" fmla="val 16667"/>
              </a:avLst>
            </a:prstGeom>
            <a:solidFill>
              <a:srgbClr val="C0C0C0"/>
            </a:solidFill>
            <a:ln w="28575">
              <a:solidFill>
                <a:srgbClr val="808080"/>
              </a:solidFill>
              <a:round/>
              <a:headEnd/>
              <a:tailEnd/>
            </a:ln>
          </p:spPr>
          <p:txBody>
            <a:bodyPr wrap="none" anchor="ctr"/>
            <a:lstStyle/>
            <a:p>
              <a:pPr algn="ctr"/>
              <a:r>
                <a:rPr lang="en-US" sz="1000"/>
                <a:t>Phonons</a:t>
              </a:r>
            </a:p>
            <a:p>
              <a:pPr algn="ctr"/>
              <a:r>
                <a:rPr lang="en-US" sz="1000"/>
                <a:t>~100 meV/ph</a:t>
              </a:r>
              <a:endParaRPr lang="en-US"/>
            </a:p>
          </p:txBody>
        </p:sp>
        <p:sp>
          <p:nvSpPr>
            <p:cNvPr id="122897" name="AutoShape 4"/>
            <p:cNvSpPr>
              <a:spLocks noChangeArrowheads="1"/>
            </p:cNvSpPr>
            <p:nvPr/>
          </p:nvSpPr>
          <p:spPr bwMode="auto">
            <a:xfrm>
              <a:off x="2640" y="1824"/>
              <a:ext cx="960" cy="576"/>
            </a:xfrm>
            <a:prstGeom prst="roundRect">
              <a:avLst>
                <a:gd name="adj" fmla="val 16667"/>
              </a:avLst>
            </a:prstGeom>
            <a:solidFill>
              <a:srgbClr val="C0C0C0"/>
            </a:solidFill>
            <a:ln w="28575">
              <a:solidFill>
                <a:srgbClr val="808080"/>
              </a:solidFill>
              <a:round/>
              <a:headEnd/>
              <a:tailEnd/>
            </a:ln>
          </p:spPr>
          <p:txBody>
            <a:bodyPr wrap="none" anchor="ctr"/>
            <a:lstStyle/>
            <a:p>
              <a:pPr algn="ctr"/>
              <a:r>
                <a:rPr lang="en-US" sz="1000"/>
                <a:t> Ionization</a:t>
              </a:r>
            </a:p>
            <a:p>
              <a:pPr algn="ctr"/>
              <a:r>
                <a:rPr lang="en-US" sz="1000"/>
                <a:t>~10 eV/el</a:t>
              </a:r>
              <a:endParaRPr lang="en-US"/>
            </a:p>
          </p:txBody>
        </p:sp>
        <p:sp>
          <p:nvSpPr>
            <p:cNvPr id="122898" name="AutoShape 5"/>
            <p:cNvSpPr>
              <a:spLocks noChangeArrowheads="1"/>
            </p:cNvSpPr>
            <p:nvPr/>
          </p:nvSpPr>
          <p:spPr bwMode="auto">
            <a:xfrm>
              <a:off x="624" y="1776"/>
              <a:ext cx="960" cy="576"/>
            </a:xfrm>
            <a:prstGeom prst="roundRect">
              <a:avLst>
                <a:gd name="adj" fmla="val 16667"/>
              </a:avLst>
            </a:prstGeom>
            <a:solidFill>
              <a:srgbClr val="C0C0C0"/>
            </a:solidFill>
            <a:ln w="28575">
              <a:solidFill>
                <a:srgbClr val="808080"/>
              </a:solidFill>
              <a:round/>
              <a:headEnd/>
              <a:tailEnd/>
            </a:ln>
          </p:spPr>
          <p:txBody>
            <a:bodyPr wrap="none" anchor="ctr"/>
            <a:lstStyle/>
            <a:p>
              <a:pPr algn="ctr"/>
              <a:r>
                <a:rPr lang="en-US" sz="1000"/>
                <a:t>Scintillation</a:t>
              </a:r>
            </a:p>
            <a:p>
              <a:pPr algn="ctr"/>
              <a:r>
                <a:rPr lang="en-US" sz="1000"/>
                <a:t>~100 eV/</a:t>
              </a:r>
              <a:r>
                <a:rPr lang="en-US" sz="1000">
                  <a:sym typeface="Symbol" pitchFamily="18" charset="2"/>
                </a:rPr>
                <a:t></a:t>
              </a:r>
              <a:endParaRPr lang="en-US" sz="1000"/>
            </a:p>
          </p:txBody>
        </p:sp>
        <p:sp>
          <p:nvSpPr>
            <p:cNvPr id="122899" name="Line 6"/>
            <p:cNvSpPr>
              <a:spLocks noChangeShapeType="1"/>
            </p:cNvSpPr>
            <p:nvPr/>
          </p:nvSpPr>
          <p:spPr bwMode="auto">
            <a:xfrm flipV="1">
              <a:off x="1089" y="1104"/>
              <a:ext cx="528" cy="624"/>
            </a:xfrm>
            <a:prstGeom prst="line">
              <a:avLst/>
            </a:prstGeom>
            <a:noFill/>
            <a:ln w="57150">
              <a:solidFill>
                <a:srgbClr val="FF9900"/>
              </a:solidFill>
              <a:round/>
              <a:headEnd type="triangle" w="med" len="med"/>
              <a:tailEnd type="triangle" w="med" len="med"/>
            </a:ln>
          </p:spPr>
          <p:txBody>
            <a:bodyPr wrap="none" anchor="ctr"/>
            <a:lstStyle/>
            <a:p>
              <a:endParaRPr lang="en-GB"/>
            </a:p>
          </p:txBody>
        </p:sp>
        <p:sp>
          <p:nvSpPr>
            <p:cNvPr id="122900" name="Line 7"/>
            <p:cNvSpPr>
              <a:spLocks noChangeShapeType="1"/>
            </p:cNvSpPr>
            <p:nvPr/>
          </p:nvSpPr>
          <p:spPr bwMode="auto">
            <a:xfrm flipH="1" flipV="1">
              <a:off x="2592" y="1104"/>
              <a:ext cx="528" cy="624"/>
            </a:xfrm>
            <a:prstGeom prst="line">
              <a:avLst/>
            </a:prstGeom>
            <a:noFill/>
            <a:ln w="57150">
              <a:solidFill>
                <a:srgbClr val="FF9900"/>
              </a:solidFill>
              <a:round/>
              <a:headEnd type="triangle" w="med" len="med"/>
              <a:tailEnd type="triangle" w="med" len="med"/>
            </a:ln>
          </p:spPr>
          <p:txBody>
            <a:bodyPr wrap="none" anchor="ctr"/>
            <a:lstStyle/>
            <a:p>
              <a:endParaRPr lang="en-GB"/>
            </a:p>
          </p:txBody>
        </p:sp>
        <p:sp>
          <p:nvSpPr>
            <p:cNvPr id="122901" name="Line 8"/>
            <p:cNvSpPr>
              <a:spLocks noChangeShapeType="1"/>
            </p:cNvSpPr>
            <p:nvPr/>
          </p:nvSpPr>
          <p:spPr bwMode="auto">
            <a:xfrm flipV="1">
              <a:off x="1680" y="2112"/>
              <a:ext cx="864" cy="0"/>
            </a:xfrm>
            <a:prstGeom prst="line">
              <a:avLst/>
            </a:prstGeom>
            <a:noFill/>
            <a:ln w="57150">
              <a:solidFill>
                <a:srgbClr val="FF9900"/>
              </a:solidFill>
              <a:round/>
              <a:headEnd type="triangle" w="med" len="med"/>
              <a:tailEnd type="triangle" w="med" len="med"/>
            </a:ln>
          </p:spPr>
          <p:txBody>
            <a:bodyPr wrap="none" anchor="ctr"/>
            <a:lstStyle/>
            <a:p>
              <a:endParaRPr lang="en-GB"/>
            </a:p>
          </p:txBody>
        </p:sp>
      </p:grpSp>
      <p:sp>
        <p:nvSpPr>
          <p:cNvPr id="122883" name="Rectangle 9"/>
          <p:cNvSpPr>
            <a:spLocks noChangeArrowheads="1"/>
          </p:cNvSpPr>
          <p:nvPr/>
        </p:nvSpPr>
        <p:spPr bwMode="auto">
          <a:xfrm>
            <a:off x="3057525" y="76200"/>
            <a:ext cx="2428875" cy="519113"/>
          </a:xfrm>
          <a:prstGeom prst="rect">
            <a:avLst/>
          </a:prstGeom>
          <a:solidFill>
            <a:srgbClr val="FFFFFF"/>
          </a:solidFill>
          <a:ln w="9525">
            <a:noFill/>
            <a:miter lim="800000"/>
            <a:headEnd/>
            <a:tailEnd/>
          </a:ln>
        </p:spPr>
        <p:txBody>
          <a:bodyPr wrap="none">
            <a:spAutoFit/>
          </a:bodyPr>
          <a:lstStyle/>
          <a:p>
            <a:r>
              <a:rPr lang="en-US" sz="2800">
                <a:solidFill>
                  <a:srgbClr val="C00000"/>
                </a:solidFill>
                <a:latin typeface="Optima ExtraBlack"/>
              </a:rPr>
              <a:t>Solid </a:t>
            </a:r>
            <a:r>
              <a:rPr lang="en-US" altLang="ko-KR" sz="2800">
                <a:solidFill>
                  <a:srgbClr val="C00000"/>
                </a:solidFill>
                <a:latin typeface="Optima ExtraBlack"/>
                <a:ea typeface="Gulim" pitchFamily="34" charset="-127"/>
              </a:rPr>
              <a:t>Xenon</a:t>
            </a:r>
            <a:r>
              <a:rPr lang="en-US" sz="2800">
                <a:solidFill>
                  <a:srgbClr val="C00000"/>
                </a:solidFill>
                <a:latin typeface="Optima ExtraBlack"/>
              </a:rPr>
              <a:t> </a:t>
            </a:r>
            <a:endParaRPr lang="en-US" sz="2800">
              <a:solidFill>
                <a:srgbClr val="C00000"/>
              </a:solidFill>
              <a:latin typeface="Times New Roman" pitchFamily="18" charset="0"/>
            </a:endParaRPr>
          </a:p>
        </p:txBody>
      </p:sp>
      <p:sp>
        <p:nvSpPr>
          <p:cNvPr id="122884" name="Rectangle 10"/>
          <p:cNvSpPr>
            <a:spLocks noChangeArrowheads="1"/>
          </p:cNvSpPr>
          <p:nvPr/>
        </p:nvSpPr>
        <p:spPr bwMode="auto">
          <a:xfrm>
            <a:off x="533400" y="4200525"/>
            <a:ext cx="8262938" cy="1558925"/>
          </a:xfrm>
          <a:prstGeom prst="rect">
            <a:avLst/>
          </a:prstGeom>
          <a:noFill/>
          <a:ln w="9525">
            <a:noFill/>
            <a:miter lim="800000"/>
            <a:headEnd/>
            <a:tailEnd/>
          </a:ln>
        </p:spPr>
        <p:txBody>
          <a:bodyPr>
            <a:spAutoFit/>
          </a:bodyPr>
          <a:lstStyle/>
          <a:p>
            <a:endParaRPr lang="en-US" sz="1600">
              <a:solidFill>
                <a:srgbClr val="0D09FF"/>
              </a:solidFill>
            </a:endParaRPr>
          </a:p>
          <a:p>
            <a:endParaRPr lang="en-US" sz="1600"/>
          </a:p>
          <a:p>
            <a:pPr>
              <a:buFont typeface="Arial" pitchFamily="34" charset="0"/>
              <a:buNone/>
            </a:pPr>
            <a:endParaRPr lang="en-US" altLang="ko-KR" sz="1600">
              <a:ea typeface="Gulim" pitchFamily="34" charset="-127"/>
            </a:endParaRPr>
          </a:p>
          <a:p>
            <a:pPr>
              <a:buFont typeface="Arial" pitchFamily="34" charset="0"/>
              <a:buNone/>
            </a:pPr>
            <a:endParaRPr lang="en-US" sz="1600"/>
          </a:p>
          <a:p>
            <a:pPr>
              <a:buFont typeface="Arial" pitchFamily="34" charset="0"/>
              <a:buNone/>
            </a:pPr>
            <a:endParaRPr lang="en-US" sz="1600"/>
          </a:p>
          <a:p>
            <a:pPr>
              <a:buFont typeface="Arial" pitchFamily="34" charset="0"/>
              <a:buNone/>
            </a:pPr>
            <a:endParaRPr lang="en-US" sz="1600"/>
          </a:p>
        </p:txBody>
      </p:sp>
      <p:sp>
        <p:nvSpPr>
          <p:cNvPr id="122885" name="Rectangle 11"/>
          <p:cNvSpPr>
            <a:spLocks noChangeArrowheads="1"/>
          </p:cNvSpPr>
          <p:nvPr/>
        </p:nvSpPr>
        <p:spPr bwMode="auto">
          <a:xfrm>
            <a:off x="3276600" y="815975"/>
            <a:ext cx="5791200" cy="2308225"/>
          </a:xfrm>
          <a:prstGeom prst="rect">
            <a:avLst/>
          </a:prstGeom>
          <a:solidFill>
            <a:srgbClr val="C0C0C0">
              <a:alpha val="34901"/>
            </a:srgbClr>
          </a:solidFill>
          <a:ln w="25400">
            <a:solidFill>
              <a:schemeClr val="tx1"/>
            </a:solidFill>
            <a:miter lim="800000"/>
            <a:headEnd/>
            <a:tailEnd/>
          </a:ln>
        </p:spPr>
        <p:txBody>
          <a:bodyPr>
            <a:spAutoFit/>
          </a:bodyPr>
          <a:lstStyle/>
          <a:p>
            <a:r>
              <a:rPr lang="en-US" sz="1600" u="sng"/>
              <a:t>Why Xenon ?</a:t>
            </a:r>
          </a:p>
          <a:p>
            <a:endParaRPr lang="en-US" sz="1600" u="sng"/>
          </a:p>
          <a:p>
            <a:r>
              <a:rPr lang="en-US" sz="1600"/>
              <a:t>• No long-lived Xe radio isotope (no intrinsic </a:t>
            </a:r>
            <a:r>
              <a:rPr lang="en-US" sz="1400"/>
              <a:t>background)</a:t>
            </a:r>
            <a:endParaRPr lang="en-US" sz="1600"/>
          </a:p>
          <a:p>
            <a:r>
              <a:rPr lang="en-US" sz="1600"/>
              <a:t>• High yield of scintillation light </a:t>
            </a:r>
          </a:p>
          <a:p>
            <a:r>
              <a:rPr lang="en-US" sz="1600"/>
              <a:t>• Scintillation wavelength : 175nm (optically </a:t>
            </a:r>
            <a:r>
              <a:rPr lang="en-US" sz="1400"/>
              <a:t>transparent)</a:t>
            </a:r>
            <a:endParaRPr lang="en-US" sz="1600"/>
          </a:p>
          <a:p>
            <a:r>
              <a:rPr lang="en-US" sz="1600"/>
              <a:t>• Relatively high melting point : T</a:t>
            </a:r>
            <a:r>
              <a:rPr lang="en-US" sz="1600" baseline="-25000"/>
              <a:t>m </a:t>
            </a:r>
            <a:r>
              <a:rPr lang="en-US" sz="1600"/>
              <a:t>= 161K</a:t>
            </a:r>
          </a:p>
          <a:p>
            <a:r>
              <a:rPr lang="en-US" sz="1600"/>
              <a:t>• Simple crystal structure : </a:t>
            </a:r>
            <a:r>
              <a:rPr lang="en-US" sz="1600" i="1"/>
              <a:t>fcc</a:t>
            </a:r>
            <a:r>
              <a:rPr lang="en-US" sz="1600"/>
              <a:t> (same with Ge)</a:t>
            </a:r>
          </a:p>
          <a:p>
            <a:r>
              <a:rPr lang="en-US" sz="1600"/>
              <a:t>• Easy purification (distillation, etc)</a:t>
            </a:r>
          </a:p>
          <a:p>
            <a:r>
              <a:rPr lang="en-US" sz="1600"/>
              <a:t>• Self shielding : Z=54</a:t>
            </a:r>
          </a:p>
        </p:txBody>
      </p:sp>
      <p:sp>
        <p:nvSpPr>
          <p:cNvPr id="972812" name="Rectangle 12"/>
          <p:cNvSpPr>
            <a:spLocks noChangeArrowheads="1"/>
          </p:cNvSpPr>
          <p:nvPr/>
        </p:nvSpPr>
        <p:spPr bwMode="auto">
          <a:xfrm>
            <a:off x="381000" y="3048000"/>
            <a:ext cx="1377950" cy="366713"/>
          </a:xfrm>
          <a:prstGeom prst="rect">
            <a:avLst/>
          </a:prstGeom>
          <a:noFill/>
          <a:ln w="9525">
            <a:noFill/>
            <a:miter lim="800000"/>
            <a:headEnd/>
            <a:tailEnd/>
          </a:ln>
        </p:spPr>
        <p:txBody>
          <a:bodyPr wrap="none">
            <a:spAutoFit/>
          </a:bodyPr>
          <a:lstStyle/>
          <a:p>
            <a:r>
              <a:rPr lang="en-US" u="sng"/>
              <a:t>Why Solid ?</a:t>
            </a:r>
          </a:p>
        </p:txBody>
      </p:sp>
      <p:sp>
        <p:nvSpPr>
          <p:cNvPr id="972815" name="Rectangle 15"/>
          <p:cNvSpPr>
            <a:spLocks noChangeArrowheads="1"/>
          </p:cNvSpPr>
          <p:nvPr/>
        </p:nvSpPr>
        <p:spPr bwMode="auto">
          <a:xfrm>
            <a:off x="542925" y="3473450"/>
            <a:ext cx="7269163" cy="338138"/>
          </a:xfrm>
          <a:prstGeom prst="rect">
            <a:avLst/>
          </a:prstGeom>
          <a:noFill/>
          <a:ln w="9525">
            <a:noFill/>
            <a:miter lim="800000"/>
            <a:headEnd/>
            <a:tailEnd/>
          </a:ln>
        </p:spPr>
        <p:txBody>
          <a:bodyPr wrap="none">
            <a:spAutoFit/>
          </a:bodyPr>
          <a:lstStyle/>
          <a:p>
            <a:r>
              <a:rPr lang="en-US" sz="1600">
                <a:solidFill>
                  <a:srgbClr val="0D09FF"/>
                </a:solidFill>
              </a:rPr>
              <a:t>•  For solar axion search, being a crystal is crucial (</a:t>
            </a:r>
            <a:r>
              <a:rPr lang="en-US" sz="1600">
                <a:solidFill>
                  <a:srgbClr val="C00000"/>
                </a:solidFill>
              </a:rPr>
              <a:t>Bragg scattering</a:t>
            </a:r>
            <a:r>
              <a:rPr lang="en-US" sz="1600">
                <a:solidFill>
                  <a:srgbClr val="0D09FF"/>
                </a:solidFill>
              </a:rPr>
              <a:t>)</a:t>
            </a:r>
          </a:p>
        </p:txBody>
      </p:sp>
      <p:sp>
        <p:nvSpPr>
          <p:cNvPr id="972816" name="Rectangle 16"/>
          <p:cNvSpPr>
            <a:spLocks noChangeArrowheads="1"/>
          </p:cNvSpPr>
          <p:nvPr/>
        </p:nvSpPr>
        <p:spPr bwMode="auto">
          <a:xfrm>
            <a:off x="533400" y="4387850"/>
            <a:ext cx="7872413" cy="336550"/>
          </a:xfrm>
          <a:prstGeom prst="rect">
            <a:avLst/>
          </a:prstGeom>
          <a:noFill/>
          <a:ln w="9525">
            <a:noFill/>
            <a:miter lim="800000"/>
            <a:headEnd/>
            <a:tailEnd/>
          </a:ln>
        </p:spPr>
        <p:txBody>
          <a:bodyPr wrap="none">
            <a:spAutoFit/>
          </a:bodyPr>
          <a:lstStyle/>
          <a:p>
            <a:r>
              <a:rPr lang="en-US" sz="1600"/>
              <a:t>•  Superb low noise superconducting sensors are running at low temperature (mK ~ K)</a:t>
            </a:r>
          </a:p>
        </p:txBody>
      </p:sp>
      <p:sp>
        <p:nvSpPr>
          <p:cNvPr id="972817" name="Rectangle 17"/>
          <p:cNvSpPr>
            <a:spLocks noChangeArrowheads="1"/>
          </p:cNvSpPr>
          <p:nvPr/>
        </p:nvSpPr>
        <p:spPr bwMode="auto">
          <a:xfrm>
            <a:off x="533400" y="4691063"/>
            <a:ext cx="7702550" cy="1100137"/>
          </a:xfrm>
          <a:prstGeom prst="rect">
            <a:avLst/>
          </a:prstGeom>
          <a:noFill/>
          <a:ln w="9525">
            <a:noFill/>
            <a:miter lim="800000"/>
            <a:headEnd/>
            <a:tailEnd/>
          </a:ln>
        </p:spPr>
        <p:txBody>
          <a:bodyPr wrap="none">
            <a:spAutoFit/>
          </a:bodyPr>
          <a:lstStyle/>
          <a:p>
            <a:pPr>
              <a:buFont typeface="Arial" pitchFamily="34" charset="0"/>
              <a:buNone/>
            </a:pPr>
            <a:r>
              <a:rPr lang="en-US" sz="1600">
                <a:solidFill>
                  <a:srgbClr val="0D09FF"/>
                </a:solidFill>
              </a:rPr>
              <a:t>•  Phonon read out : </a:t>
            </a:r>
            <a:r>
              <a:rPr lang="en-US" sz="1600">
                <a:solidFill>
                  <a:srgbClr val="0D09FF"/>
                </a:solidFill>
                <a:latin typeface="ヒラギノ角ゴ ProN W3"/>
              </a:rPr>
              <a:t/>
            </a:r>
            <a:r>
              <a:rPr lang="en-US" sz="1600">
                <a:solidFill>
                  <a:srgbClr val="0D09FF"/>
                </a:solidFill>
              </a:rPr>
              <a:t>largest number of quanta (~10,000 phonons / keV)</a:t>
            </a:r>
          </a:p>
          <a:p>
            <a:pPr>
              <a:buFont typeface="Arial" pitchFamily="34" charset="0"/>
              <a:buNone/>
            </a:pPr>
            <a:r>
              <a:rPr lang="en-US" sz="1600">
                <a:solidFill>
                  <a:srgbClr val="0D09FF"/>
                </a:solidFill>
              </a:rPr>
              <a:t>         - In principle best energy resolution can be achieved in phonon channel</a:t>
            </a:r>
          </a:p>
          <a:p>
            <a:pPr>
              <a:buFont typeface="Arial" pitchFamily="34" charset="0"/>
              <a:buNone/>
            </a:pPr>
            <a:r>
              <a:rPr lang="en-US" sz="1600">
                <a:solidFill>
                  <a:srgbClr val="0D09FF"/>
                </a:solidFill>
              </a:rPr>
              <a:t>         - Luke-phonon readout will provide ionization energy and position information</a:t>
            </a:r>
          </a:p>
          <a:p>
            <a:endParaRPr lang="en-US"/>
          </a:p>
        </p:txBody>
      </p:sp>
      <p:sp>
        <p:nvSpPr>
          <p:cNvPr id="972818" name="Rectangle 18"/>
          <p:cNvSpPr>
            <a:spLocks noChangeArrowheads="1"/>
          </p:cNvSpPr>
          <p:nvPr/>
        </p:nvSpPr>
        <p:spPr bwMode="auto">
          <a:xfrm>
            <a:off x="533400" y="3778250"/>
            <a:ext cx="5803900" cy="336550"/>
          </a:xfrm>
          <a:prstGeom prst="rect">
            <a:avLst/>
          </a:prstGeom>
          <a:noFill/>
          <a:ln w="9525">
            <a:noFill/>
            <a:miter lim="800000"/>
            <a:headEnd/>
            <a:tailEnd/>
          </a:ln>
        </p:spPr>
        <p:txBody>
          <a:bodyPr wrap="none">
            <a:spAutoFit/>
          </a:bodyPr>
          <a:lstStyle/>
          <a:p>
            <a:r>
              <a:rPr lang="en-US" sz="1600"/>
              <a:t>•  Even more scintillation light (61 </a:t>
            </a:r>
            <a:r>
              <a:rPr lang="en-US" sz="1600">
                <a:sym typeface="Symbol" pitchFamily="18" charset="2"/>
              </a:rPr>
              <a:t></a:t>
            </a:r>
            <a:r>
              <a:rPr lang="en-US" sz="1600"/>
              <a:t>/ keV) than LXe</a:t>
            </a:r>
            <a:r>
              <a:rPr lang="en-US" altLang="ko-KR" sz="1600">
                <a:ea typeface="Gulim" pitchFamily="34" charset="-127"/>
              </a:rPr>
              <a:t> (</a:t>
            </a:r>
            <a:r>
              <a:rPr lang="en-US" sz="1600"/>
              <a:t>42 </a:t>
            </a:r>
            <a:r>
              <a:rPr lang="en-US" sz="1600">
                <a:sym typeface="Symbol" pitchFamily="18" charset="2"/>
              </a:rPr>
              <a:t></a:t>
            </a:r>
            <a:r>
              <a:rPr lang="en-US" sz="1600"/>
              <a:t>/ keV</a:t>
            </a:r>
            <a:r>
              <a:rPr lang="en-US" altLang="ko-KR" sz="1600">
                <a:ea typeface="Gulim" pitchFamily="34" charset="-127"/>
              </a:rPr>
              <a:t>)</a:t>
            </a:r>
            <a:endParaRPr lang="en-US" sz="1600">
              <a:ea typeface="Gulim" pitchFamily="34" charset="-127"/>
            </a:endParaRPr>
          </a:p>
        </p:txBody>
      </p:sp>
      <p:sp>
        <p:nvSpPr>
          <p:cNvPr id="972819" name="Rectangle 19"/>
          <p:cNvSpPr>
            <a:spLocks noChangeArrowheads="1"/>
          </p:cNvSpPr>
          <p:nvPr/>
        </p:nvSpPr>
        <p:spPr bwMode="auto">
          <a:xfrm>
            <a:off x="533400" y="4083050"/>
            <a:ext cx="3770313" cy="336550"/>
          </a:xfrm>
          <a:prstGeom prst="rect">
            <a:avLst/>
          </a:prstGeom>
          <a:noFill/>
          <a:ln w="9525">
            <a:noFill/>
            <a:miter lim="800000"/>
            <a:headEnd/>
            <a:tailEnd/>
          </a:ln>
        </p:spPr>
        <p:txBody>
          <a:bodyPr wrap="none">
            <a:spAutoFit/>
          </a:bodyPr>
          <a:lstStyle/>
          <a:p>
            <a:r>
              <a:rPr lang="en-US" sz="1600"/>
              <a:t>•  Drifting electrons easier in the crystal</a:t>
            </a:r>
          </a:p>
        </p:txBody>
      </p:sp>
      <p:sp>
        <p:nvSpPr>
          <p:cNvPr id="972820" name="Rectangle 20"/>
          <p:cNvSpPr>
            <a:spLocks noChangeArrowheads="1"/>
          </p:cNvSpPr>
          <p:nvPr/>
        </p:nvSpPr>
        <p:spPr bwMode="auto">
          <a:xfrm>
            <a:off x="533400" y="5454650"/>
            <a:ext cx="6040438" cy="336550"/>
          </a:xfrm>
          <a:prstGeom prst="rect">
            <a:avLst/>
          </a:prstGeom>
          <a:noFill/>
          <a:ln w="9525">
            <a:noFill/>
            <a:miter lim="800000"/>
            <a:headEnd/>
            <a:tailEnd/>
          </a:ln>
        </p:spPr>
        <p:txBody>
          <a:bodyPr wrap="none">
            <a:spAutoFit/>
          </a:bodyPr>
          <a:lstStyle/>
          <a:p>
            <a:r>
              <a:rPr lang="en-US" sz="1600"/>
              <a:t>•  No further background contamination through circulation loop</a:t>
            </a:r>
          </a:p>
        </p:txBody>
      </p:sp>
      <p:sp>
        <p:nvSpPr>
          <p:cNvPr id="972821" name="Rectangle 21"/>
          <p:cNvSpPr>
            <a:spLocks noChangeArrowheads="1"/>
          </p:cNvSpPr>
          <p:nvPr/>
        </p:nvSpPr>
        <p:spPr bwMode="auto">
          <a:xfrm>
            <a:off x="533400" y="5727700"/>
            <a:ext cx="6040438" cy="825500"/>
          </a:xfrm>
          <a:prstGeom prst="rect">
            <a:avLst/>
          </a:prstGeom>
          <a:noFill/>
          <a:ln w="9525">
            <a:noFill/>
            <a:miter lim="800000"/>
            <a:headEnd/>
            <a:tailEnd/>
          </a:ln>
        </p:spPr>
        <p:txBody>
          <a:bodyPr>
            <a:spAutoFit/>
          </a:bodyPr>
          <a:lstStyle/>
          <a:p>
            <a:pPr>
              <a:buFont typeface="Arial" pitchFamily="34" charset="0"/>
              <a:buNone/>
            </a:pPr>
            <a:r>
              <a:rPr lang="en-US" sz="1600">
                <a:solidFill>
                  <a:srgbClr val="0D09FF"/>
                </a:solidFill>
              </a:rPr>
              <a:t>•  Optimal detector design for low background experiment</a:t>
            </a:r>
          </a:p>
          <a:p>
            <a:pPr>
              <a:buFont typeface="Arial" pitchFamily="34" charset="0"/>
              <a:buNone/>
            </a:pPr>
            <a:r>
              <a:rPr lang="en-US" sz="1600">
                <a:solidFill>
                  <a:srgbClr val="0D09FF"/>
                </a:solidFill>
              </a:rPr>
              <a:t>         - Possible container free design </a:t>
            </a:r>
          </a:p>
          <a:p>
            <a:pPr>
              <a:buFont typeface="Arial" pitchFamily="34" charset="0"/>
              <a:buNone/>
            </a:pPr>
            <a:r>
              <a:rPr lang="en-US" sz="1600">
                <a:solidFill>
                  <a:srgbClr val="0D09FF"/>
                </a:solidFill>
              </a:rPr>
              <a:t>         </a:t>
            </a:r>
            <a:r>
              <a:rPr lang="en-US" sz="1600">
                <a:solidFill>
                  <a:srgbClr val="0D09FF"/>
                </a:solidFill>
                <a:sym typeface="Wingdings" pitchFamily="2" charset="2"/>
              </a:rPr>
              <a:t>- No outgassing issue</a:t>
            </a:r>
          </a:p>
        </p:txBody>
      </p:sp>
      <p:sp>
        <p:nvSpPr>
          <p:cNvPr id="122894" name="Footer Placeholder 3"/>
          <p:cNvSpPr txBox="1">
            <a:spLocks/>
          </p:cNvSpPr>
          <p:nvPr/>
        </p:nvSpPr>
        <p:spPr bwMode="auto">
          <a:xfrm>
            <a:off x="4157663" y="65103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22895"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2812"/>
                                        </p:tgtEl>
                                        <p:attrNameLst>
                                          <p:attrName>style.visibility</p:attrName>
                                        </p:attrNameLst>
                                      </p:cBhvr>
                                      <p:to>
                                        <p:strVal val="visible"/>
                                      </p:to>
                                    </p:set>
                                    <p:animEffect transition="in" filter="dissolve">
                                      <p:cBhvr>
                                        <p:cTn id="7" dur="500"/>
                                        <p:tgtEl>
                                          <p:spTgt spid="9728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72815"/>
                                        </p:tgtEl>
                                        <p:attrNameLst>
                                          <p:attrName>style.visibility</p:attrName>
                                        </p:attrNameLst>
                                      </p:cBhvr>
                                      <p:to>
                                        <p:strVal val="visible"/>
                                      </p:to>
                                    </p:set>
                                    <p:animEffect transition="in" filter="dissolve">
                                      <p:cBhvr>
                                        <p:cTn id="10" dur="500"/>
                                        <p:tgtEl>
                                          <p:spTgt spid="9728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72818"/>
                                        </p:tgtEl>
                                        <p:attrNameLst>
                                          <p:attrName>style.visibility</p:attrName>
                                        </p:attrNameLst>
                                      </p:cBhvr>
                                      <p:to>
                                        <p:strVal val="visible"/>
                                      </p:to>
                                    </p:set>
                                    <p:animEffect transition="in" filter="dissolve">
                                      <p:cBhvr>
                                        <p:cTn id="13" dur="500"/>
                                        <p:tgtEl>
                                          <p:spTgt spid="9728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72819"/>
                                        </p:tgtEl>
                                        <p:attrNameLst>
                                          <p:attrName>style.visibility</p:attrName>
                                        </p:attrNameLst>
                                      </p:cBhvr>
                                      <p:to>
                                        <p:strVal val="visible"/>
                                      </p:to>
                                    </p:set>
                                    <p:animEffect transition="in" filter="dissolve">
                                      <p:cBhvr>
                                        <p:cTn id="16" dur="500"/>
                                        <p:tgtEl>
                                          <p:spTgt spid="9728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72816"/>
                                        </p:tgtEl>
                                        <p:attrNameLst>
                                          <p:attrName>style.visibility</p:attrName>
                                        </p:attrNameLst>
                                      </p:cBhvr>
                                      <p:to>
                                        <p:strVal val="visible"/>
                                      </p:to>
                                    </p:set>
                                    <p:animEffect transition="in" filter="dissolve">
                                      <p:cBhvr>
                                        <p:cTn id="19" dur="500"/>
                                        <p:tgtEl>
                                          <p:spTgt spid="9728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72817"/>
                                        </p:tgtEl>
                                        <p:attrNameLst>
                                          <p:attrName>style.visibility</p:attrName>
                                        </p:attrNameLst>
                                      </p:cBhvr>
                                      <p:to>
                                        <p:strVal val="visible"/>
                                      </p:to>
                                    </p:set>
                                    <p:animEffect transition="in" filter="dissolve">
                                      <p:cBhvr>
                                        <p:cTn id="22" dur="500"/>
                                        <p:tgtEl>
                                          <p:spTgt spid="97281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72820"/>
                                        </p:tgtEl>
                                        <p:attrNameLst>
                                          <p:attrName>style.visibility</p:attrName>
                                        </p:attrNameLst>
                                      </p:cBhvr>
                                      <p:to>
                                        <p:strVal val="visible"/>
                                      </p:to>
                                    </p:set>
                                    <p:animEffect transition="in" filter="dissolve">
                                      <p:cBhvr>
                                        <p:cTn id="25" dur="500"/>
                                        <p:tgtEl>
                                          <p:spTgt spid="9728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72821"/>
                                        </p:tgtEl>
                                        <p:attrNameLst>
                                          <p:attrName>style.visibility</p:attrName>
                                        </p:attrNameLst>
                                      </p:cBhvr>
                                      <p:to>
                                        <p:strVal val="visible"/>
                                      </p:to>
                                    </p:set>
                                    <p:animEffect transition="in" filter="dissolve">
                                      <p:cBhvr>
                                        <p:cTn id="28" dur="500"/>
                                        <p:tgtEl>
                                          <p:spTgt spid="97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12" grpId="0"/>
      <p:bldP spid="972815" grpId="0"/>
      <p:bldP spid="972816" grpId="0"/>
      <p:bldP spid="972817" grpId="0"/>
      <p:bldP spid="972818" grpId="0"/>
      <p:bldP spid="972819" grpId="0"/>
      <p:bldP spid="972820" grpId="0"/>
      <p:bldP spid="97282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ChangeArrowheads="1"/>
          </p:cNvSpPr>
          <p:nvPr/>
        </p:nvSpPr>
        <p:spPr bwMode="auto">
          <a:xfrm>
            <a:off x="1970088" y="147638"/>
            <a:ext cx="4973637" cy="461962"/>
          </a:xfrm>
          <a:prstGeom prst="rect">
            <a:avLst/>
          </a:prstGeom>
          <a:solidFill>
            <a:srgbClr val="FFFFFF"/>
          </a:solidFill>
          <a:ln w="9525">
            <a:noFill/>
            <a:miter lim="800000"/>
            <a:headEnd/>
            <a:tailEnd/>
          </a:ln>
        </p:spPr>
        <p:txBody>
          <a:bodyPr wrap="none">
            <a:spAutoFit/>
          </a:bodyPr>
          <a:lstStyle/>
          <a:p>
            <a:pPr algn="ctr">
              <a:defRPr/>
            </a:pPr>
            <a:r>
              <a:rPr lang="en-US" sz="2400" b="0" dirty="0">
                <a:latin typeface="Optima ExtraBlack" pitchFamily="1" charset="0"/>
              </a:rPr>
              <a:t>Key to Future Solar Axion </a:t>
            </a:r>
            <a:r>
              <a:rPr lang="en-US" sz="2400" b="0" dirty="0" err="1">
                <a:latin typeface="Optima ExtraBlack" pitchFamily="1" charset="0"/>
              </a:rPr>
              <a:t>Searchs</a:t>
            </a:r>
            <a:r>
              <a:rPr lang="en-US" sz="2400" b="0" dirty="0">
                <a:latin typeface="Optima ExtraBlack" pitchFamily="1" charset="0"/>
              </a:rPr>
              <a:t> </a:t>
            </a:r>
            <a:endParaRPr lang="en-US" sz="2800" b="0" dirty="0">
              <a:effectLst>
                <a:outerShdw blurRad="38100" dist="38100" dir="2700000" algn="tl">
                  <a:srgbClr val="C0C0C0"/>
                </a:outerShdw>
              </a:effectLst>
              <a:latin typeface="Times New Roman" pitchFamily="18" charset="0"/>
            </a:endParaRPr>
          </a:p>
        </p:txBody>
      </p:sp>
      <p:sp>
        <p:nvSpPr>
          <p:cNvPr id="123907" name="Rectangle 9"/>
          <p:cNvSpPr>
            <a:spLocks noChangeArrowheads="1"/>
          </p:cNvSpPr>
          <p:nvPr/>
        </p:nvSpPr>
        <p:spPr bwMode="auto">
          <a:xfrm>
            <a:off x="7391400" y="1501775"/>
            <a:ext cx="184150" cy="366713"/>
          </a:xfrm>
          <a:prstGeom prst="rect">
            <a:avLst/>
          </a:prstGeom>
          <a:noFill/>
          <a:ln w="9525">
            <a:noFill/>
            <a:miter lim="800000"/>
            <a:headEnd/>
            <a:tailEnd/>
          </a:ln>
        </p:spPr>
        <p:txBody>
          <a:bodyPr wrap="none">
            <a:spAutoFit/>
          </a:bodyPr>
          <a:lstStyle/>
          <a:p>
            <a:endParaRPr lang="en-US"/>
          </a:p>
        </p:txBody>
      </p:sp>
      <p:pic>
        <p:nvPicPr>
          <p:cNvPr id="123908" name="Picture 1"/>
          <p:cNvPicPr>
            <a:picLocks noChangeAspect="1" noChangeArrowheads="1"/>
          </p:cNvPicPr>
          <p:nvPr/>
        </p:nvPicPr>
        <p:blipFill>
          <a:blip r:embed="rId3" cstate="print"/>
          <a:srcRect/>
          <a:stretch>
            <a:fillRect/>
          </a:stretch>
        </p:blipFill>
        <p:spPr bwMode="auto">
          <a:xfrm>
            <a:off x="76200" y="714375"/>
            <a:ext cx="8994775" cy="5795963"/>
          </a:xfrm>
          <a:prstGeom prst="rect">
            <a:avLst/>
          </a:prstGeom>
          <a:solidFill>
            <a:srgbClr val="FFFFFF"/>
          </a:solidFill>
          <a:ln w="9525">
            <a:solidFill>
              <a:srgbClr val="0000CC"/>
            </a:solidFill>
            <a:miter lim="800000"/>
            <a:headEnd/>
            <a:tailEnd/>
          </a:ln>
        </p:spPr>
      </p:pic>
      <p:sp>
        <p:nvSpPr>
          <p:cNvPr id="123909"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pic>
        <p:nvPicPr>
          <p:cNvPr id="123910" name="Picture 1"/>
          <p:cNvPicPr>
            <a:picLocks noChangeAspect="1" noChangeArrowheads="1"/>
          </p:cNvPicPr>
          <p:nvPr/>
        </p:nvPicPr>
        <p:blipFill>
          <a:blip r:embed="rId4" cstate="print"/>
          <a:srcRect/>
          <a:stretch>
            <a:fillRect/>
          </a:stretch>
        </p:blipFill>
        <p:spPr bwMode="auto">
          <a:xfrm>
            <a:off x="3048000" y="2771775"/>
            <a:ext cx="5943600" cy="657225"/>
          </a:xfrm>
          <a:prstGeom prst="rect">
            <a:avLst/>
          </a:prstGeom>
          <a:noFill/>
          <a:ln w="9525" algn="ctr">
            <a:solidFill>
              <a:srgbClr val="C00000"/>
            </a:solidFill>
            <a:miter lim="800000"/>
            <a:headEnd/>
            <a:tailEnd/>
          </a:ln>
        </p:spPr>
      </p:pic>
      <p:sp>
        <p:nvSpPr>
          <p:cNvPr id="123911"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228600" y="985838"/>
            <a:ext cx="4970463" cy="461962"/>
          </a:xfrm>
          <a:prstGeom prst="rect">
            <a:avLst/>
          </a:prstGeom>
          <a:solidFill>
            <a:srgbClr val="FFFFFF"/>
          </a:solidFill>
          <a:ln w="9525">
            <a:noFill/>
            <a:miter lim="800000"/>
            <a:headEnd/>
            <a:tailEnd/>
          </a:ln>
        </p:spPr>
        <p:txBody>
          <a:bodyPr wrap="none">
            <a:spAutoFit/>
          </a:bodyPr>
          <a:lstStyle/>
          <a:p>
            <a:r>
              <a:rPr lang="en-US" sz="2400">
                <a:latin typeface="Optima ExtraBlack"/>
              </a:rPr>
              <a:t>Signal readout and larger crystal</a:t>
            </a:r>
            <a:endParaRPr lang="en-US" sz="2400">
              <a:latin typeface="Times New Roman" pitchFamily="18" charset="0"/>
            </a:endParaRPr>
          </a:p>
        </p:txBody>
      </p:sp>
      <p:sp>
        <p:nvSpPr>
          <p:cNvPr id="135171" name="Rectangle 3"/>
          <p:cNvSpPr>
            <a:spLocks noChangeArrowheads="1"/>
          </p:cNvSpPr>
          <p:nvPr/>
        </p:nvSpPr>
        <p:spPr bwMode="auto">
          <a:xfrm>
            <a:off x="152400" y="1685925"/>
            <a:ext cx="8893175" cy="3724275"/>
          </a:xfrm>
          <a:prstGeom prst="rect">
            <a:avLst/>
          </a:prstGeom>
          <a:noFill/>
          <a:ln w="9525">
            <a:noFill/>
            <a:miter lim="800000"/>
            <a:headEnd/>
            <a:tailEnd/>
          </a:ln>
        </p:spPr>
        <p:txBody>
          <a:bodyPr>
            <a:spAutoFit/>
          </a:bodyPr>
          <a:lstStyle/>
          <a:p>
            <a:pPr marL="457200" indent="-457200">
              <a:buFont typeface="Arial" pitchFamily="34" charset="0"/>
              <a:buNone/>
              <a:defRPr/>
            </a:pPr>
            <a:r>
              <a:rPr lang="en-US" sz="2400" dirty="0">
                <a:solidFill>
                  <a:srgbClr val="0D09FF"/>
                </a:solidFill>
              </a:rPr>
              <a:t>1. Scintillation / Ionization readout</a:t>
            </a:r>
          </a:p>
          <a:p>
            <a:pPr marL="457200" indent="-457200">
              <a:buFont typeface="Arial" pitchFamily="34" charset="0"/>
              <a:buNone/>
              <a:defRPr/>
            </a:pPr>
            <a:r>
              <a:rPr lang="en-US" dirty="0"/>
              <a:t>       </a:t>
            </a:r>
            <a:r>
              <a:rPr lang="en-US" dirty="0">
                <a:solidFill>
                  <a:schemeClr val="accent6">
                    <a:lumMod val="75000"/>
                  </a:schemeClr>
                </a:solidFill>
              </a:rPr>
              <a:t>- scintillation readout using standard photon sensors</a:t>
            </a:r>
          </a:p>
          <a:p>
            <a:pPr marL="457200" indent="-457200">
              <a:buFont typeface="Arial" pitchFamily="34" charset="0"/>
              <a:buNone/>
              <a:defRPr/>
            </a:pPr>
            <a:r>
              <a:rPr lang="en-US" dirty="0">
                <a:solidFill>
                  <a:schemeClr val="accent6">
                    <a:lumMod val="75000"/>
                  </a:schemeClr>
                </a:solidFill>
              </a:rPr>
              <a:t>       - ionization readout by drifting electrons (grid mash method)</a:t>
            </a:r>
          </a:p>
          <a:p>
            <a:pPr marL="457200" indent="-457200">
              <a:buFont typeface="Arial" pitchFamily="34" charset="0"/>
              <a:buNone/>
              <a:defRPr/>
            </a:pPr>
            <a:r>
              <a:rPr lang="en-US" dirty="0">
                <a:solidFill>
                  <a:schemeClr val="accent6">
                    <a:lumMod val="75000"/>
                  </a:schemeClr>
                </a:solidFill>
              </a:rPr>
              <a:t>	   - use phase-I safety chamber (new quartz vessels, new flange)</a:t>
            </a:r>
          </a:p>
          <a:p>
            <a:pPr marL="457200" indent="-457200">
              <a:buFont typeface="Arial" pitchFamily="34" charset="0"/>
              <a:buNone/>
              <a:defRPr/>
            </a:pPr>
            <a:r>
              <a:rPr lang="en-US" dirty="0">
                <a:solidFill>
                  <a:schemeClr val="accent6">
                    <a:lumMod val="75000"/>
                  </a:schemeClr>
                </a:solidFill>
              </a:rPr>
              <a:t>	   - xenon purification systems (O</a:t>
            </a:r>
            <a:r>
              <a:rPr lang="en-US" baseline="-25000" dirty="0">
                <a:solidFill>
                  <a:schemeClr val="accent6">
                    <a:lumMod val="75000"/>
                  </a:schemeClr>
                </a:solidFill>
              </a:rPr>
              <a:t>2</a:t>
            </a:r>
            <a:r>
              <a:rPr lang="en-US" dirty="0">
                <a:solidFill>
                  <a:schemeClr val="accent6">
                    <a:lumMod val="75000"/>
                  </a:schemeClr>
                </a:solidFill>
              </a:rPr>
              <a:t> / H</a:t>
            </a:r>
            <a:r>
              <a:rPr lang="en-US" baseline="-25000" dirty="0">
                <a:solidFill>
                  <a:schemeClr val="accent6">
                    <a:lumMod val="75000"/>
                  </a:schemeClr>
                </a:solidFill>
              </a:rPr>
              <a:t>2</a:t>
            </a:r>
            <a:r>
              <a:rPr lang="en-US" dirty="0">
                <a:solidFill>
                  <a:schemeClr val="accent6">
                    <a:lumMod val="75000"/>
                  </a:schemeClr>
                </a:solidFill>
              </a:rPr>
              <a:t>O …)</a:t>
            </a:r>
            <a:endParaRPr lang="en-US" sz="2400" dirty="0">
              <a:solidFill>
                <a:schemeClr val="accent6">
                  <a:lumMod val="75000"/>
                </a:schemeClr>
              </a:solidFill>
            </a:endParaRPr>
          </a:p>
          <a:p>
            <a:pPr marL="457200" indent="-457200">
              <a:buFont typeface="Arial" pitchFamily="34" charset="0"/>
              <a:buNone/>
              <a:defRPr/>
            </a:pPr>
            <a:endParaRPr lang="en-US" sz="2400" dirty="0">
              <a:solidFill>
                <a:srgbClr val="0D09FF"/>
              </a:solidFill>
            </a:endParaRPr>
          </a:p>
          <a:p>
            <a:pPr marL="457200" indent="-457200">
              <a:buFont typeface="Arial" pitchFamily="34" charset="0"/>
              <a:buNone/>
              <a:defRPr/>
            </a:pPr>
            <a:r>
              <a:rPr lang="en-US" sz="2400" dirty="0">
                <a:solidFill>
                  <a:srgbClr val="0D09FF"/>
                </a:solidFill>
              </a:rPr>
              <a:t>2. Demonstrate large solid xenon crystal growth </a:t>
            </a:r>
            <a:r>
              <a:rPr lang="en-US" sz="2400" dirty="0">
                <a:solidFill>
                  <a:srgbClr val="C00000"/>
                </a:solidFill>
              </a:rPr>
              <a:t>(</a:t>
            </a:r>
            <a:r>
              <a:rPr lang="en-US" sz="2400" dirty="0">
                <a:solidFill>
                  <a:srgbClr val="C00000"/>
                </a:solidFill>
                <a:sym typeface="Symbol" pitchFamily="18" charset="2"/>
              </a:rPr>
              <a:t>~</a:t>
            </a:r>
            <a:r>
              <a:rPr lang="en-US" sz="2400" dirty="0">
                <a:solidFill>
                  <a:srgbClr val="C00000"/>
                </a:solidFill>
              </a:rPr>
              <a:t>10 kg</a:t>
            </a:r>
            <a:r>
              <a:rPr lang="en-US" sz="2400" dirty="0">
                <a:solidFill>
                  <a:srgbClr val="0D09FF"/>
                </a:solidFill>
              </a:rPr>
              <a:t>)</a:t>
            </a:r>
            <a:endParaRPr lang="en-US" dirty="0"/>
          </a:p>
          <a:p>
            <a:pPr marL="457200" indent="-457200">
              <a:buFont typeface="Arial" pitchFamily="34" charset="0"/>
              <a:buNone/>
              <a:defRPr/>
            </a:pPr>
            <a:r>
              <a:rPr lang="en-US" dirty="0">
                <a:solidFill>
                  <a:schemeClr val="accent6">
                    <a:lumMod val="75000"/>
                  </a:schemeClr>
                </a:solidFill>
              </a:rPr>
              <a:t>          - make a full prescription for growing large solid xenon</a:t>
            </a:r>
          </a:p>
          <a:p>
            <a:pPr marL="457200" indent="-457200">
              <a:buFont typeface="Arial" pitchFamily="34" charset="0"/>
              <a:buNone/>
              <a:defRPr/>
            </a:pPr>
            <a:r>
              <a:rPr lang="en-US" dirty="0">
                <a:solidFill>
                  <a:schemeClr val="accent6">
                    <a:lumMod val="75000"/>
                  </a:schemeClr>
                </a:solidFill>
              </a:rPr>
              <a:t>          - crystal orientation measurement </a:t>
            </a:r>
          </a:p>
          <a:p>
            <a:pPr marL="457200" indent="-457200">
              <a:buFont typeface="Arial" pitchFamily="34" charset="0"/>
              <a:buNone/>
              <a:defRPr/>
            </a:pPr>
            <a:r>
              <a:rPr lang="en-US" dirty="0"/>
              <a:t> </a:t>
            </a:r>
          </a:p>
          <a:p>
            <a:pPr marL="457200" indent="-457200">
              <a:buFont typeface="Arial" pitchFamily="34" charset="0"/>
              <a:buNone/>
              <a:defRPr/>
            </a:pPr>
            <a:r>
              <a:rPr lang="en-US" sz="2400" dirty="0">
                <a:solidFill>
                  <a:srgbClr val="0D09FF"/>
                </a:solidFill>
              </a:rPr>
              <a:t>3. Design 10 kg phase prototype experiment</a:t>
            </a:r>
            <a:r>
              <a:rPr lang="en-US" dirty="0"/>
              <a:t> </a:t>
            </a:r>
          </a:p>
        </p:txBody>
      </p:sp>
      <p:sp>
        <p:nvSpPr>
          <p:cNvPr id="124932" name="Footer Placeholder 3"/>
          <p:cNvSpPr txBox="1">
            <a:spLocks/>
          </p:cNvSpPr>
          <p:nvPr/>
        </p:nvSpPr>
        <p:spPr bwMode="auto">
          <a:xfrm>
            <a:off x="4157663" y="6586538"/>
            <a:ext cx="4986337" cy="347662"/>
          </a:xfrm>
          <a:prstGeom prst="rect">
            <a:avLst/>
          </a:prstGeom>
          <a:noFill/>
          <a:ln w="9525">
            <a:noFill/>
            <a:miter lim="800000"/>
            <a:headEnd/>
            <a:tailEnd/>
          </a:ln>
        </p:spPr>
        <p:txBody>
          <a:bodyPr/>
          <a:lstStyle/>
          <a:p>
            <a:r>
              <a:rPr lang="en-US" sz="1400" b="0"/>
              <a:t>Particle Physics Seminar, CERN, Jonghee Yoo (Fermilab)</a:t>
            </a:r>
            <a:endParaRPr lang="en-US" sz="1400" b="0">
              <a:latin typeface="Arial" pitchFamily="34" charset="0"/>
            </a:endParaRPr>
          </a:p>
        </p:txBody>
      </p:sp>
      <p:sp>
        <p:nvSpPr>
          <p:cNvPr id="124933" name="TextBox 13"/>
          <p:cNvSpPr txBox="1">
            <a:spLocks noChangeArrowheads="1"/>
          </p:cNvSpPr>
          <p:nvPr/>
        </p:nvSpPr>
        <p:spPr bwMode="auto">
          <a:xfrm>
            <a:off x="84138" y="71438"/>
            <a:ext cx="1058862"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93738"/>
            <a:ext cx="9147175" cy="4760912"/>
          </a:xfrm>
          <a:prstGeom prst="rect">
            <a:avLst/>
          </a:prstGeom>
          <a:noFill/>
        </p:spPr>
        <p:txBody>
          <a:bodyPr>
            <a:spAutoFit/>
          </a:bodyPr>
          <a:lstStyle/>
          <a:p>
            <a:pPr>
              <a:defRPr/>
            </a:pPr>
            <a:r>
              <a:rPr lang="en-GB" dirty="0"/>
              <a:t>Note:  </a:t>
            </a:r>
            <a:r>
              <a:rPr lang="en-GB" dirty="0" err="1"/>
              <a:t>aBragg</a:t>
            </a:r>
            <a:r>
              <a:rPr lang="en-GB" dirty="0"/>
              <a:t> scattering </a:t>
            </a:r>
            <a:r>
              <a:rPr lang="en-GB" dirty="0">
                <a:solidFill>
                  <a:srgbClr val="0000CC"/>
                </a:solidFill>
                <a:sym typeface="Wingdings" pitchFamily="2" charset="2"/>
              </a:rPr>
              <a:t></a:t>
            </a:r>
            <a:r>
              <a:rPr lang="en-GB" dirty="0">
                <a:sym typeface="Wingdings" pitchFamily="2" charset="2"/>
              </a:rPr>
              <a:t>  </a:t>
            </a:r>
            <a:r>
              <a:rPr lang="en-GB" sz="2800" dirty="0">
                <a:solidFill>
                  <a:srgbClr val="C00000"/>
                </a:solidFill>
                <a:sym typeface="Wingdings" pitchFamily="2" charset="2"/>
              </a:rPr>
              <a:t>E</a:t>
            </a:r>
            <a:r>
              <a:rPr lang="el-GR" sz="3600" baseline="-25000" dirty="0">
                <a:solidFill>
                  <a:srgbClr val="C00000"/>
                </a:solidFill>
                <a:latin typeface="+mj-lt"/>
                <a:sym typeface="Wingdings" pitchFamily="2" charset="2"/>
              </a:rPr>
              <a:t>γ</a:t>
            </a:r>
            <a:r>
              <a:rPr lang="en-GB" sz="3600" i="1" baseline="-25000" dirty="0">
                <a:solidFill>
                  <a:srgbClr val="C00000"/>
                </a:solidFill>
                <a:latin typeface="+mj-lt"/>
                <a:sym typeface="Wingdings" pitchFamily="2" charset="2"/>
              </a:rPr>
              <a:t>,a</a:t>
            </a:r>
            <a:r>
              <a:rPr lang="en-GB" sz="2800" dirty="0">
                <a:solidFill>
                  <a:srgbClr val="C00000"/>
                </a:solidFill>
                <a:sym typeface="Wingdings" pitchFamily="2" charset="2"/>
              </a:rPr>
              <a:t>&gt;1-2 </a:t>
            </a:r>
            <a:r>
              <a:rPr lang="en-GB" sz="2800" dirty="0" err="1">
                <a:solidFill>
                  <a:srgbClr val="C00000"/>
                </a:solidFill>
                <a:sym typeface="Wingdings" pitchFamily="2" charset="2"/>
              </a:rPr>
              <a:t>keV</a:t>
            </a:r>
            <a:endParaRPr lang="en-GB" dirty="0">
              <a:solidFill>
                <a:srgbClr val="C00000"/>
              </a:solidFill>
              <a:sym typeface="Wingdings" pitchFamily="2" charset="2"/>
            </a:endParaRPr>
          </a:p>
          <a:p>
            <a:pPr>
              <a:defRPr/>
            </a:pPr>
            <a:endParaRPr lang="el-GR" dirty="0">
              <a:solidFill>
                <a:srgbClr val="C00000"/>
              </a:solidFill>
              <a:sym typeface="Wingdings" pitchFamily="2" charset="2"/>
            </a:endParaRPr>
          </a:p>
          <a:p>
            <a:pPr>
              <a:defRPr/>
            </a:pPr>
            <a:endParaRPr lang="el-GR" dirty="0">
              <a:solidFill>
                <a:srgbClr val="C00000"/>
              </a:solidFill>
              <a:sym typeface="Wingdings" pitchFamily="2" charset="2"/>
            </a:endParaRPr>
          </a:p>
          <a:p>
            <a:pPr>
              <a:defRPr/>
            </a:pPr>
            <a:r>
              <a:rPr lang="en-GB" dirty="0">
                <a:solidFill>
                  <a:srgbClr val="C00000"/>
                </a:solidFill>
                <a:sym typeface="Wingdings" pitchFamily="2" charset="2"/>
              </a:rPr>
              <a:t>E</a:t>
            </a:r>
            <a:r>
              <a:rPr lang="el-GR" sz="3200" baseline="-25000" dirty="0">
                <a:solidFill>
                  <a:srgbClr val="C00000"/>
                </a:solidFill>
                <a:latin typeface="+mj-lt"/>
                <a:sym typeface="Wingdings" pitchFamily="2" charset="2"/>
              </a:rPr>
              <a:t>γ</a:t>
            </a:r>
            <a:r>
              <a:rPr lang="en-GB" sz="3200" baseline="-25000" dirty="0">
                <a:solidFill>
                  <a:srgbClr val="C00000"/>
                </a:solidFill>
                <a:latin typeface="+mj-lt"/>
                <a:sym typeface="Wingdings" pitchFamily="2" charset="2"/>
              </a:rPr>
              <a:t>,</a:t>
            </a:r>
            <a:r>
              <a:rPr lang="en-GB" sz="3200" i="1" baseline="-25000" dirty="0">
                <a:solidFill>
                  <a:srgbClr val="C00000"/>
                </a:solidFill>
                <a:latin typeface="+mj-lt"/>
                <a:sym typeface="Wingdings" pitchFamily="2" charset="2"/>
              </a:rPr>
              <a:t>a</a:t>
            </a:r>
            <a:r>
              <a:rPr lang="el-GR" dirty="0">
                <a:solidFill>
                  <a:srgbClr val="C00000"/>
                </a:solidFill>
                <a:sym typeface="Wingdings" pitchFamily="2" charset="2"/>
              </a:rPr>
              <a:t>&lt;</a:t>
            </a:r>
            <a:r>
              <a:rPr lang="en-GB" dirty="0">
                <a:solidFill>
                  <a:srgbClr val="C00000"/>
                </a:solidFill>
                <a:sym typeface="Wingdings" pitchFamily="2" charset="2"/>
              </a:rPr>
              <a:t>1-2 </a:t>
            </a:r>
            <a:r>
              <a:rPr lang="en-GB" dirty="0" err="1">
                <a:solidFill>
                  <a:srgbClr val="C00000"/>
                </a:solidFill>
                <a:sym typeface="Wingdings" pitchFamily="2" charset="2"/>
              </a:rPr>
              <a:t>keV</a:t>
            </a:r>
            <a:r>
              <a:rPr lang="el-GR" dirty="0">
                <a:solidFill>
                  <a:srgbClr val="C00000"/>
                </a:solidFill>
                <a:sym typeface="Wingdings" pitchFamily="2" charset="2"/>
              </a:rPr>
              <a:t> </a:t>
            </a:r>
            <a:r>
              <a:rPr lang="el-GR" dirty="0">
                <a:solidFill>
                  <a:srgbClr val="0000CC"/>
                </a:solidFill>
                <a:sym typeface="Wingdings" pitchFamily="2" charset="2"/>
              </a:rPr>
              <a:t>??</a:t>
            </a:r>
            <a:r>
              <a:rPr lang="en-GB" dirty="0">
                <a:solidFill>
                  <a:srgbClr val="0000CC"/>
                </a:solidFill>
                <a:sym typeface="Wingdings" pitchFamily="2" charset="2"/>
              </a:rPr>
              <a:t>     solar </a:t>
            </a:r>
            <a:r>
              <a:rPr lang="en-GB" dirty="0" err="1">
                <a:solidFill>
                  <a:srgbClr val="0000CC"/>
                </a:solidFill>
                <a:sym typeface="Wingdings" pitchFamily="2" charset="2"/>
              </a:rPr>
              <a:t>analog</a:t>
            </a:r>
            <a:r>
              <a:rPr lang="en-GB" dirty="0">
                <a:solidFill>
                  <a:srgbClr val="0000CC"/>
                </a:solidFill>
                <a:sym typeface="Wingdings" pitchFamily="2" charset="2"/>
              </a:rPr>
              <a:t> spectra increase with decreasing E</a:t>
            </a:r>
            <a:endParaRPr lang="el-GR" dirty="0">
              <a:solidFill>
                <a:srgbClr val="0000CC"/>
              </a:solidFill>
              <a:sym typeface="Wingdings" pitchFamily="2" charset="2"/>
            </a:endParaRPr>
          </a:p>
          <a:p>
            <a:pPr>
              <a:defRPr/>
            </a:pPr>
            <a:endParaRPr lang="el-GR" dirty="0">
              <a:solidFill>
                <a:srgbClr val="0000CC"/>
              </a:solidFill>
              <a:sym typeface="Wingdings" pitchFamily="2" charset="2"/>
            </a:endParaRPr>
          </a:p>
          <a:p>
            <a:pPr>
              <a:defRPr/>
            </a:pPr>
            <a:endParaRPr lang="en-GB" dirty="0">
              <a:solidFill>
                <a:srgbClr val="0000CC"/>
              </a:solidFill>
              <a:sym typeface="Wingdings" pitchFamily="2" charset="2"/>
            </a:endParaRPr>
          </a:p>
          <a:p>
            <a:pPr>
              <a:defRPr/>
            </a:pPr>
            <a:r>
              <a:rPr lang="en-GB" dirty="0">
                <a:solidFill>
                  <a:srgbClr val="0000CC"/>
                </a:solidFill>
                <a:sym typeface="Wingdings" pitchFamily="2" charset="2"/>
              </a:rPr>
              <a:t> </a:t>
            </a:r>
            <a:r>
              <a:rPr lang="el-GR" dirty="0">
                <a:solidFill>
                  <a:srgbClr val="0000CC"/>
                </a:solidFill>
                <a:sym typeface="Wingdings" pitchFamily="2" charset="2"/>
              </a:rPr>
              <a:t> </a:t>
            </a:r>
            <a:r>
              <a:rPr lang="en-GB" dirty="0">
                <a:solidFill>
                  <a:srgbClr val="C00000"/>
                </a:solidFill>
                <a:sym typeface="Wingdings" pitchFamily="2" charset="2"/>
              </a:rPr>
              <a:t>R</a:t>
            </a:r>
            <a:r>
              <a:rPr lang="en-GB" b="0" dirty="0">
                <a:sym typeface="Wingdings" pitchFamily="2" charset="2"/>
              </a:rPr>
              <a:t>efractive</a:t>
            </a:r>
            <a:r>
              <a:rPr lang="en-GB" dirty="0">
                <a:solidFill>
                  <a:srgbClr val="0000CC"/>
                </a:solidFill>
                <a:sym typeface="Wingdings" pitchFamily="2" charset="2"/>
              </a:rPr>
              <a:t> </a:t>
            </a:r>
            <a:r>
              <a:rPr lang="en-GB" dirty="0">
                <a:solidFill>
                  <a:srgbClr val="C00000"/>
                </a:solidFill>
                <a:sym typeface="Wingdings" pitchFamily="2" charset="2"/>
              </a:rPr>
              <a:t>G</a:t>
            </a:r>
            <a:r>
              <a:rPr lang="en-GB" b="0" dirty="0">
                <a:sym typeface="Wingdings" pitchFamily="2" charset="2"/>
              </a:rPr>
              <a:t>rating</a:t>
            </a:r>
            <a:r>
              <a:rPr lang="en-GB" dirty="0">
                <a:solidFill>
                  <a:srgbClr val="0000CC"/>
                </a:solidFill>
                <a:sym typeface="Wingdings" pitchFamily="2" charset="2"/>
              </a:rPr>
              <a:t> </a:t>
            </a:r>
            <a:r>
              <a:rPr lang="en-GB" dirty="0">
                <a:solidFill>
                  <a:srgbClr val="C00000"/>
                </a:solidFill>
                <a:sym typeface="Wingdings" pitchFamily="2" charset="2"/>
              </a:rPr>
              <a:t>S</a:t>
            </a:r>
            <a:r>
              <a:rPr lang="en-GB" b="0" dirty="0">
                <a:sym typeface="Wingdings" pitchFamily="2" charset="2"/>
              </a:rPr>
              <a:t>pectrometer from X-ray astronomy</a:t>
            </a:r>
            <a:r>
              <a:rPr lang="en-GB" dirty="0">
                <a:solidFill>
                  <a:srgbClr val="0000CC"/>
                </a:solidFill>
                <a:sym typeface="Wingdings" pitchFamily="2" charset="2"/>
              </a:rPr>
              <a:t>?</a:t>
            </a:r>
          </a:p>
          <a:p>
            <a:pPr>
              <a:defRPr/>
            </a:pPr>
            <a:endParaRPr lang="en-GB" dirty="0">
              <a:solidFill>
                <a:srgbClr val="0000CC"/>
              </a:solidFill>
              <a:sym typeface="Wingdings" pitchFamily="2" charset="2"/>
            </a:endParaRPr>
          </a:p>
          <a:p>
            <a:pPr>
              <a:defRPr/>
            </a:pPr>
            <a:r>
              <a:rPr lang="en-GB" dirty="0">
                <a:solidFill>
                  <a:srgbClr val="0000CC"/>
                </a:solidFill>
                <a:sym typeface="Wingdings" pitchFamily="2" charset="2"/>
              </a:rPr>
              <a:t>         </a:t>
            </a:r>
            <a:r>
              <a:rPr lang="en-GB" sz="2400" dirty="0">
                <a:sym typeface="Wingdings" pitchFamily="2" charset="2"/>
              </a:rPr>
              <a:t>a</a:t>
            </a:r>
            <a:r>
              <a:rPr lang="en-GB" sz="1050" dirty="0">
                <a:sym typeface="Wingdings" pitchFamily="2" charset="2"/>
              </a:rPr>
              <a:t> </a:t>
            </a:r>
            <a:r>
              <a:rPr lang="en-GB" sz="1800" dirty="0">
                <a:latin typeface="Calibri"/>
                <a:sym typeface="Wingdings" pitchFamily="2" charset="2"/>
              </a:rPr>
              <a:t>↔ </a:t>
            </a:r>
            <a:r>
              <a:rPr lang="el-GR" sz="2800" dirty="0">
                <a:latin typeface="+mj-lt"/>
                <a:sym typeface="Wingdings" pitchFamily="2" charset="2"/>
              </a:rPr>
              <a:t>γ</a:t>
            </a:r>
            <a:r>
              <a:rPr lang="en-GB" sz="2800" dirty="0">
                <a:latin typeface="+mj-lt"/>
                <a:sym typeface="Wingdings" pitchFamily="2" charset="2"/>
              </a:rPr>
              <a:t>  </a:t>
            </a:r>
            <a:r>
              <a:rPr lang="en-GB" b="0" dirty="0">
                <a:cs typeface="Arial" pitchFamily="34" charset="0"/>
                <a:sym typeface="Wingdings" pitchFamily="2" charset="2"/>
              </a:rPr>
              <a:t>interference</a:t>
            </a:r>
            <a:r>
              <a:rPr lang="en-GB" sz="2400" dirty="0">
                <a:solidFill>
                  <a:srgbClr val="C00000"/>
                </a:solidFill>
                <a:effectLst>
                  <a:outerShdw blurRad="38100" dist="38100" dir="2700000" algn="tl">
                    <a:srgbClr val="000000">
                      <a:alpha val="43137"/>
                    </a:srgbClr>
                  </a:outerShdw>
                </a:effectLst>
                <a:latin typeface="+mj-lt"/>
                <a:sym typeface="Wingdings" pitchFamily="2" charset="2"/>
              </a:rPr>
              <a:t>?</a:t>
            </a:r>
          </a:p>
          <a:p>
            <a:pPr>
              <a:defRPr/>
            </a:pPr>
            <a:r>
              <a:rPr lang="en-GB" sz="2400" b="0" dirty="0">
                <a:sym typeface="Wingdings" pitchFamily="2" charset="2"/>
              </a:rPr>
              <a:t>                                    </a:t>
            </a:r>
          </a:p>
          <a:p>
            <a:pPr>
              <a:defRPr/>
            </a:pPr>
            <a:r>
              <a:rPr lang="en-GB" sz="2400" b="0" dirty="0">
                <a:sym typeface="Wingdings" pitchFamily="2" charset="2"/>
              </a:rPr>
              <a:t>                   &gt;&gt; </a:t>
            </a:r>
            <a:r>
              <a:rPr lang="en-GB" b="0" dirty="0">
                <a:sym typeface="Wingdings" pitchFamily="2" charset="2"/>
              </a:rPr>
              <a:t>under investigation </a:t>
            </a:r>
            <a:r>
              <a:rPr lang="en-GB" b="0" dirty="0">
                <a:sym typeface="Wingdings" pitchFamily="2" charset="2"/>
              </a:rPr>
              <a:t>with </a:t>
            </a:r>
            <a:r>
              <a:rPr lang="en-GB" b="0" dirty="0">
                <a:sym typeface="Wingdings" pitchFamily="2" charset="2"/>
              </a:rPr>
              <a:t>others. </a:t>
            </a:r>
            <a:r>
              <a:rPr lang="en-GB" sz="1800" b="0" dirty="0">
                <a:sym typeface="Wingdings" pitchFamily="2" charset="2"/>
              </a:rPr>
              <a:t>      </a:t>
            </a:r>
          </a:p>
          <a:p>
            <a:pPr>
              <a:defRPr/>
            </a:pPr>
            <a:r>
              <a:rPr lang="en-GB" sz="1800" b="0" dirty="0">
                <a:sym typeface="Wingdings" pitchFamily="2" charset="2"/>
              </a:rPr>
              <a:t>                                 </a:t>
            </a:r>
            <a:endParaRPr lang="el-GR" sz="1800" b="0" dirty="0">
              <a:sym typeface="Wingdings" pitchFamily="2" charset="2"/>
            </a:endParaRPr>
          </a:p>
          <a:p>
            <a:pPr>
              <a:defRPr/>
            </a:pPr>
            <a:endParaRPr lang="el-GR" dirty="0">
              <a:solidFill>
                <a:srgbClr val="C00000"/>
              </a:solidFill>
              <a:sym typeface="Wingdings" pitchFamily="2" charset="2"/>
            </a:endParaRPr>
          </a:p>
          <a:p>
            <a:pPr>
              <a:defRPr/>
            </a:pPr>
            <a:endParaRPr lang="en-GB" dirty="0">
              <a:solidFill>
                <a:srgbClr val="C00000"/>
              </a:solidFill>
            </a:endParaRPr>
          </a:p>
        </p:txBody>
      </p:sp>
      <p:sp>
        <p:nvSpPr>
          <p:cNvPr id="125955" name="Rectangle 2"/>
          <p:cNvSpPr>
            <a:spLocks noChangeArrowheads="1"/>
          </p:cNvSpPr>
          <p:nvPr/>
        </p:nvSpPr>
        <p:spPr bwMode="auto">
          <a:xfrm>
            <a:off x="6096000" y="5478463"/>
            <a:ext cx="2409825" cy="523875"/>
          </a:xfrm>
          <a:prstGeom prst="rect">
            <a:avLst/>
          </a:prstGeom>
          <a:solidFill>
            <a:srgbClr val="FFFF00"/>
          </a:solidFill>
          <a:ln w="9525">
            <a:noFill/>
            <a:miter lim="800000"/>
            <a:headEnd/>
            <a:tailEnd/>
          </a:ln>
        </p:spPr>
        <p:txBody>
          <a:bodyPr wrap="none">
            <a:spAutoFit/>
          </a:bodyPr>
          <a:lstStyle/>
          <a:p>
            <a:r>
              <a:rPr lang="en-GB" sz="2800" b="0">
                <a:sym typeface="Wingdings" pitchFamily="2" charset="2"/>
              </a:rPr>
              <a:t> </a:t>
            </a:r>
            <a:r>
              <a:rPr lang="en-GB" sz="2800">
                <a:solidFill>
                  <a:srgbClr val="C00000"/>
                </a:solidFill>
                <a:sym typeface="Wingdings" pitchFamily="2" charset="2"/>
              </a:rPr>
              <a:t>exercise</a:t>
            </a:r>
            <a:r>
              <a:rPr lang="en-GB" sz="2800">
                <a:solidFill>
                  <a:srgbClr val="0000CC"/>
                </a:solidFill>
                <a:sym typeface="Wingdings" pitchFamily="2" charset="2"/>
              </a:rPr>
              <a:t>!?</a:t>
            </a:r>
            <a:endParaRPr lang="en-GB" sz="2800">
              <a:solidFill>
                <a:srgbClr val="0000CC"/>
              </a:solidFill>
            </a:endParaRPr>
          </a:p>
        </p:txBody>
      </p:sp>
      <p:sp>
        <p:nvSpPr>
          <p:cNvPr id="125956" name="TextBox 13"/>
          <p:cNvSpPr txBox="1">
            <a:spLocks noChangeArrowheads="1"/>
          </p:cNvSpPr>
          <p:nvPr/>
        </p:nvSpPr>
        <p:spPr bwMode="auto">
          <a:xfrm>
            <a:off x="84138" y="71438"/>
            <a:ext cx="1552575" cy="461962"/>
          </a:xfrm>
          <a:prstGeom prst="rect">
            <a:avLst/>
          </a:prstGeom>
          <a:solidFill>
            <a:srgbClr val="FFFF00"/>
          </a:solidFill>
          <a:ln w="9525">
            <a:solidFill>
              <a:srgbClr val="C00000"/>
            </a:solidFill>
            <a:miter lim="800000"/>
            <a:headEnd/>
            <a:tailEnd/>
          </a:ln>
        </p:spPr>
        <p:txBody>
          <a:bodyPr wrap="none">
            <a:spAutoFit/>
          </a:bodyPr>
          <a:lstStyle/>
          <a:p>
            <a:r>
              <a:rPr lang="en-GB" sz="2400" i="1">
                <a:solidFill>
                  <a:srgbClr val="0000CC"/>
                </a:solidFill>
                <a:latin typeface="Calibri" pitchFamily="34" charset="0"/>
              </a:rPr>
              <a:t>“a</a:t>
            </a:r>
            <a:r>
              <a:rPr lang="en-GB" sz="2400">
                <a:solidFill>
                  <a:srgbClr val="0000CC"/>
                </a:solidFill>
                <a:latin typeface="Calibri" pitchFamily="34" charset="0"/>
              </a:rPr>
              <a:t>Bragg” ?</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71438"/>
            <a:ext cx="6003925" cy="461962"/>
          </a:xfrm>
          <a:prstGeom prst="rect">
            <a:avLst/>
          </a:prstGeom>
          <a:solidFill>
            <a:srgbClr val="FFFF00"/>
          </a:solidFill>
          <a:ln>
            <a:solidFill>
              <a:srgbClr val="C00000"/>
            </a:solidFill>
          </a:ln>
        </p:spPr>
        <p:txBody>
          <a:bodyPr wrap="none">
            <a:spAutoFit/>
          </a:bodyPr>
          <a:lstStyle/>
          <a:p>
            <a:pPr>
              <a:defRPr/>
            </a:pPr>
            <a:r>
              <a:rPr lang="en-GB" sz="2400" dirty="0">
                <a:solidFill>
                  <a:srgbClr val="0000CC"/>
                </a:solidFill>
                <a:latin typeface="Calibri" pitchFamily="34" charset="0"/>
              </a:rPr>
              <a:t>Schematic layout of the </a:t>
            </a:r>
            <a:r>
              <a:rPr lang="en-GB" sz="2400" dirty="0">
                <a:solidFill>
                  <a:srgbClr val="C00000"/>
                </a:solidFill>
                <a:effectLst>
                  <a:outerShdw blurRad="38100" dist="38100" dir="2700000" algn="tl">
                    <a:srgbClr val="000000">
                      <a:alpha val="43137"/>
                    </a:srgbClr>
                  </a:outerShdw>
                </a:effectLst>
                <a:latin typeface="Calibri" pitchFamily="34" charset="0"/>
              </a:rPr>
              <a:t>RGS</a:t>
            </a:r>
            <a:r>
              <a:rPr lang="en-GB" sz="2400" dirty="0">
                <a:solidFill>
                  <a:srgbClr val="0000CC"/>
                </a:solidFill>
                <a:latin typeface="Calibri" pitchFamily="34" charset="0"/>
              </a:rPr>
              <a:t> /  XMM-Newton </a:t>
            </a:r>
          </a:p>
        </p:txBody>
      </p:sp>
      <p:sp>
        <p:nvSpPr>
          <p:cNvPr id="126979" name="Rectangle 6"/>
          <p:cNvSpPr>
            <a:spLocks noChangeArrowheads="1"/>
          </p:cNvSpPr>
          <p:nvPr/>
        </p:nvSpPr>
        <p:spPr bwMode="auto">
          <a:xfrm>
            <a:off x="381000" y="6519863"/>
            <a:ext cx="8534400" cy="338137"/>
          </a:xfrm>
          <a:prstGeom prst="rect">
            <a:avLst/>
          </a:prstGeom>
          <a:noFill/>
          <a:ln w="9525">
            <a:noFill/>
            <a:miter lim="800000"/>
            <a:headEnd/>
            <a:tailEnd/>
          </a:ln>
        </p:spPr>
        <p:txBody>
          <a:bodyPr>
            <a:spAutoFit/>
          </a:bodyPr>
          <a:lstStyle/>
          <a:p>
            <a:r>
              <a:rPr lang="en-GB" sz="1600" b="0">
                <a:hlinkClick r:id="rId2"/>
              </a:rPr>
              <a:t>http://xmm.esac.esa.int/external/xmm_user_support/documentation/technical/RGS/</a:t>
            </a:r>
            <a:r>
              <a:rPr lang="en-GB" sz="1600" b="0"/>
              <a:t> </a:t>
            </a:r>
          </a:p>
        </p:txBody>
      </p:sp>
      <p:grpSp>
        <p:nvGrpSpPr>
          <p:cNvPr id="2" name="Group 8"/>
          <p:cNvGrpSpPr>
            <a:grpSpLocks/>
          </p:cNvGrpSpPr>
          <p:nvPr/>
        </p:nvGrpSpPr>
        <p:grpSpPr bwMode="auto">
          <a:xfrm>
            <a:off x="76200" y="609600"/>
            <a:ext cx="6534150" cy="5343525"/>
            <a:chOff x="457200" y="762000"/>
            <a:chExt cx="6534150" cy="5343526"/>
          </a:xfrm>
        </p:grpSpPr>
        <p:pic>
          <p:nvPicPr>
            <p:cNvPr id="126983" name="Picture 2" descr="http://xmm.esac.esa.int/external/xmm_user_support/documentation/technical/RGS/RGS_scheme.jpg"/>
            <p:cNvPicPr>
              <a:picLocks noChangeAspect="1" noChangeArrowheads="1"/>
            </p:cNvPicPr>
            <p:nvPr/>
          </p:nvPicPr>
          <p:blipFill>
            <a:blip r:embed="rId3" cstate="print"/>
            <a:srcRect/>
            <a:stretch>
              <a:fillRect/>
            </a:stretch>
          </p:blipFill>
          <p:spPr bwMode="auto">
            <a:xfrm>
              <a:off x="457200" y="762000"/>
              <a:ext cx="6534150" cy="5343526"/>
            </a:xfrm>
            <a:prstGeom prst="rect">
              <a:avLst/>
            </a:prstGeom>
            <a:noFill/>
            <a:ln w="9525">
              <a:noFill/>
              <a:miter lim="800000"/>
              <a:headEnd/>
              <a:tailEnd/>
            </a:ln>
          </p:spPr>
        </p:pic>
        <p:sp>
          <p:nvSpPr>
            <p:cNvPr id="126984" name="Rectangle 7"/>
            <p:cNvSpPr>
              <a:spLocks noChangeArrowheads="1"/>
            </p:cNvSpPr>
            <p:nvPr/>
          </p:nvSpPr>
          <p:spPr bwMode="auto">
            <a:xfrm>
              <a:off x="4571999" y="990600"/>
              <a:ext cx="2114681" cy="369332"/>
            </a:xfrm>
            <a:prstGeom prst="rect">
              <a:avLst/>
            </a:prstGeom>
            <a:solidFill>
              <a:srgbClr val="FFFF00"/>
            </a:solidFill>
            <a:ln w="9525">
              <a:noFill/>
              <a:miter lim="800000"/>
              <a:headEnd/>
              <a:tailEnd/>
            </a:ln>
          </p:spPr>
          <p:txBody>
            <a:bodyPr wrap="none">
              <a:spAutoFit/>
            </a:bodyPr>
            <a:lstStyle/>
            <a:p>
              <a:r>
                <a:rPr lang="en-GB" sz="1800">
                  <a:solidFill>
                    <a:srgbClr val="0000CC"/>
                  </a:solidFill>
                </a:rPr>
                <a:t>646 grooves/mm </a:t>
              </a:r>
            </a:p>
          </p:txBody>
        </p:sp>
      </p:grpSp>
      <p:sp>
        <p:nvSpPr>
          <p:cNvPr id="126981" name="TextBox 9"/>
          <p:cNvSpPr txBox="1">
            <a:spLocks noChangeArrowheads="1"/>
          </p:cNvSpPr>
          <p:nvPr/>
        </p:nvSpPr>
        <p:spPr bwMode="auto">
          <a:xfrm>
            <a:off x="6553200" y="5257800"/>
            <a:ext cx="2606675" cy="369888"/>
          </a:xfrm>
          <a:prstGeom prst="rect">
            <a:avLst/>
          </a:prstGeom>
          <a:noFill/>
          <a:ln w="9525">
            <a:noFill/>
            <a:miter lim="800000"/>
            <a:headEnd/>
            <a:tailEnd/>
          </a:ln>
        </p:spPr>
        <p:txBody>
          <a:bodyPr wrap="none">
            <a:spAutoFit/>
          </a:bodyPr>
          <a:lstStyle/>
          <a:p>
            <a:r>
              <a:rPr lang="en-GB" sz="1800">
                <a:sym typeface="Wingdings" pitchFamily="2" charset="2"/>
              </a:rPr>
              <a:t> </a:t>
            </a:r>
            <a:r>
              <a:rPr lang="en-GB" sz="1800"/>
              <a:t>solar paraphotons?</a:t>
            </a:r>
          </a:p>
        </p:txBody>
      </p:sp>
      <p:sp>
        <p:nvSpPr>
          <p:cNvPr id="126982" name="Rectangle 10"/>
          <p:cNvSpPr>
            <a:spLocks noChangeArrowheads="1"/>
          </p:cNvSpPr>
          <p:nvPr/>
        </p:nvSpPr>
        <p:spPr bwMode="auto">
          <a:xfrm>
            <a:off x="6734175" y="5953125"/>
            <a:ext cx="2409825" cy="523875"/>
          </a:xfrm>
          <a:prstGeom prst="rect">
            <a:avLst/>
          </a:prstGeom>
          <a:solidFill>
            <a:srgbClr val="FFFF00"/>
          </a:solidFill>
          <a:ln w="9525">
            <a:noFill/>
            <a:miter lim="800000"/>
            <a:headEnd/>
            <a:tailEnd/>
          </a:ln>
        </p:spPr>
        <p:txBody>
          <a:bodyPr wrap="none">
            <a:spAutoFit/>
          </a:bodyPr>
          <a:lstStyle/>
          <a:p>
            <a:r>
              <a:rPr lang="en-GB" sz="2800" b="0">
                <a:sym typeface="Wingdings" pitchFamily="2" charset="2"/>
              </a:rPr>
              <a:t> </a:t>
            </a:r>
            <a:r>
              <a:rPr lang="en-GB" sz="2800">
                <a:solidFill>
                  <a:srgbClr val="C00000"/>
                </a:solidFill>
                <a:sym typeface="Wingdings" pitchFamily="2" charset="2"/>
              </a:rPr>
              <a:t>exercise</a:t>
            </a:r>
            <a:r>
              <a:rPr lang="en-GB" sz="2800">
                <a:solidFill>
                  <a:srgbClr val="0000CC"/>
                </a:solidFill>
                <a:sym typeface="Wingdings" pitchFamily="2" charset="2"/>
              </a:rPr>
              <a:t>!?</a:t>
            </a:r>
            <a:endParaRPr lang="en-GB" sz="2800">
              <a:solidFill>
                <a:srgbClr val="0000CC"/>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0" y="71438"/>
            <a:ext cx="9144000" cy="6183312"/>
            <a:chOff x="-106365" y="71735"/>
            <a:chExt cx="9144111" cy="6182859"/>
          </a:xfrm>
        </p:grpSpPr>
        <p:grpSp>
          <p:nvGrpSpPr>
            <p:cNvPr id="4" name="Group 5"/>
            <p:cNvGrpSpPr>
              <a:grpSpLocks/>
            </p:cNvGrpSpPr>
            <p:nvPr/>
          </p:nvGrpSpPr>
          <p:grpSpPr bwMode="auto">
            <a:xfrm>
              <a:off x="-106365" y="71735"/>
              <a:ext cx="9144111" cy="6182859"/>
              <a:chOff x="-106365" y="71735"/>
              <a:chExt cx="9144111" cy="6182859"/>
            </a:xfrm>
          </p:grpSpPr>
          <p:sp>
            <p:nvSpPr>
              <p:cNvPr id="2" name="Rectangle 1"/>
              <p:cNvSpPr/>
              <p:nvPr/>
            </p:nvSpPr>
            <p:spPr>
              <a:xfrm>
                <a:off x="-106365" y="492391"/>
                <a:ext cx="9144111" cy="5762203"/>
              </a:xfrm>
              <a:prstGeom prst="rect">
                <a:avLst/>
              </a:prstGeom>
            </p:spPr>
            <p:txBody>
              <a:bodyPr>
                <a:spAutoFit/>
              </a:bodyPr>
              <a:lstStyle/>
              <a:p>
                <a:pPr>
                  <a:defRPr/>
                </a:pPr>
                <a:endParaRPr lang="en-GB" dirty="0"/>
              </a:p>
              <a:p>
                <a:pPr>
                  <a:defRPr/>
                </a:pPr>
                <a:r>
                  <a:rPr lang="en-GB" sz="1800" dirty="0" err="1">
                    <a:solidFill>
                      <a:srgbClr val="0000CC"/>
                    </a:solidFill>
                  </a:rPr>
                  <a:t>Wilczek</a:t>
                </a:r>
                <a:r>
                  <a:rPr lang="en-GB" sz="1800" dirty="0">
                    <a:solidFill>
                      <a:srgbClr val="0000CC"/>
                    </a:solidFill>
                  </a:rPr>
                  <a:t> </a:t>
                </a:r>
                <a:r>
                  <a:rPr lang="en-GB" sz="1800" dirty="0"/>
                  <a:t>conclusion (“Physics Today”):</a:t>
                </a:r>
              </a:p>
              <a:p>
                <a:pPr>
                  <a:defRPr/>
                </a:pPr>
                <a:endParaRPr lang="en-GB" sz="1100" dirty="0"/>
              </a:p>
              <a:p>
                <a:pPr>
                  <a:defRPr/>
                </a:pPr>
                <a:r>
                  <a:rPr lang="en-GB" sz="1800" dirty="0">
                    <a:solidFill>
                      <a:schemeClr val="accent6">
                        <a:lumMod val="75000"/>
                      </a:schemeClr>
                    </a:solidFill>
                  </a:rPr>
                  <a:t>  I’m much more optimistic about the dark matter problem.</a:t>
                </a:r>
              </a:p>
              <a:p>
                <a:pPr>
                  <a:defRPr/>
                </a:pPr>
                <a:r>
                  <a:rPr lang="en-GB" sz="1800" dirty="0">
                    <a:solidFill>
                      <a:schemeClr val="accent6">
                        <a:lumMod val="75000"/>
                      </a:schemeClr>
                    </a:solidFill>
                  </a:rPr>
                  <a:t>  Here we have the unusual situation that two good ideas </a:t>
                </a:r>
              </a:p>
              <a:p>
                <a:pPr>
                  <a:defRPr/>
                </a:pPr>
                <a:r>
                  <a:rPr lang="en-GB" sz="1800" dirty="0">
                    <a:solidFill>
                      <a:schemeClr val="accent6">
                        <a:lumMod val="75000"/>
                      </a:schemeClr>
                    </a:solidFill>
                  </a:rPr>
                  <a:t>  exist… wimps and </a:t>
                </a:r>
                <a:r>
                  <a:rPr lang="en-GB" sz="1800" dirty="0" err="1">
                    <a:solidFill>
                      <a:schemeClr val="accent6">
                        <a:lumMod val="75000"/>
                      </a:schemeClr>
                    </a:solidFill>
                  </a:rPr>
                  <a:t>axions</a:t>
                </a:r>
                <a:r>
                  <a:rPr lang="en-GB" sz="1800" dirty="0">
                    <a:solidFill>
                      <a:schemeClr val="accent6">
                        <a:lumMod val="75000"/>
                      </a:schemeClr>
                    </a:solidFill>
                  </a:rPr>
                  <a:t>.</a:t>
                </a:r>
              </a:p>
              <a:p>
                <a:pPr>
                  <a:defRPr/>
                </a:pPr>
                <a:endParaRPr lang="en-GB" sz="1800" dirty="0"/>
              </a:p>
              <a:p>
                <a:pPr>
                  <a:defRPr/>
                </a:pPr>
                <a:endParaRPr lang="en-GB" sz="1800" dirty="0"/>
              </a:p>
              <a:p>
                <a:pPr>
                  <a:defRPr/>
                </a:pPr>
                <a:endParaRPr lang="en-GB" sz="1800" dirty="0"/>
              </a:p>
              <a:p>
                <a:pPr>
                  <a:defRPr/>
                </a:pPr>
                <a:r>
                  <a:rPr lang="en-GB" sz="1800" dirty="0">
                    <a:solidFill>
                      <a:srgbClr val="0000CC"/>
                    </a:solidFill>
                  </a:rPr>
                  <a:t>Witten</a:t>
                </a:r>
                <a:r>
                  <a:rPr lang="en-GB" sz="1800" dirty="0"/>
                  <a:t> conclusion (“</a:t>
                </a:r>
                <a:r>
                  <a:rPr lang="en-GB" sz="1800" dirty="0" err="1"/>
                  <a:t>Axions</a:t>
                </a:r>
                <a:r>
                  <a:rPr lang="en-GB" sz="1800" dirty="0"/>
                  <a:t> in String Theory”):</a:t>
                </a:r>
              </a:p>
              <a:p>
                <a:pPr>
                  <a:defRPr/>
                </a:pPr>
                <a:endParaRPr lang="en-GB" sz="1000" dirty="0"/>
              </a:p>
              <a:p>
                <a:pPr>
                  <a:defRPr/>
                </a:pPr>
                <a:r>
                  <a:rPr lang="en-GB" sz="1800" dirty="0">
                    <a:solidFill>
                      <a:schemeClr val="accent6">
                        <a:lumMod val="75000"/>
                      </a:schemeClr>
                    </a:solidFill>
                  </a:rPr>
                  <a:t>  </a:t>
                </a:r>
                <a:r>
                  <a:rPr lang="en-GB" sz="1800" dirty="0" err="1">
                    <a:solidFill>
                      <a:schemeClr val="accent6">
                        <a:lumMod val="75000"/>
                      </a:schemeClr>
                    </a:solidFill>
                  </a:rPr>
                  <a:t>Axions</a:t>
                </a:r>
                <a:r>
                  <a:rPr lang="en-GB" sz="1800" dirty="0">
                    <a:solidFill>
                      <a:schemeClr val="accent6">
                        <a:lumMod val="75000"/>
                      </a:schemeClr>
                    </a:solidFill>
                  </a:rPr>
                  <a:t> are ubiquitous in string theory; as necessary as </a:t>
                </a:r>
              </a:p>
              <a:p>
                <a:pPr>
                  <a:defRPr/>
                </a:pPr>
                <a:r>
                  <a:rPr lang="en-GB" sz="1800" dirty="0">
                    <a:solidFill>
                      <a:schemeClr val="accent6">
                        <a:lumMod val="75000"/>
                      </a:schemeClr>
                    </a:solidFill>
                  </a:rPr>
                  <a:t>  gravitons</a:t>
                </a:r>
                <a:r>
                  <a:rPr lang="en-GB" sz="1800" dirty="0">
                    <a:solidFill>
                      <a:schemeClr val="accent6">
                        <a:lumMod val="75000"/>
                      </a:schemeClr>
                    </a:solidFill>
                  </a:rPr>
                  <a:t>. Couplings </a:t>
                </a:r>
                <a:r>
                  <a:rPr lang="en-GB" sz="1800" dirty="0">
                    <a:solidFill>
                      <a:schemeClr val="accent6">
                        <a:lumMod val="75000"/>
                      </a:schemeClr>
                    </a:solidFill>
                  </a:rPr>
                  <a:t>and masses of dark matter QCD </a:t>
                </a:r>
                <a:r>
                  <a:rPr lang="en-GB" sz="1800" dirty="0" err="1">
                    <a:solidFill>
                      <a:schemeClr val="accent6">
                        <a:lumMod val="75000"/>
                      </a:schemeClr>
                    </a:solidFill>
                  </a:rPr>
                  <a:t>axions</a:t>
                </a:r>
                <a:r>
                  <a:rPr lang="en-GB" sz="1800" dirty="0">
                    <a:solidFill>
                      <a:schemeClr val="accent6">
                        <a:lumMod val="75000"/>
                      </a:schemeClr>
                    </a:solidFill>
                  </a:rPr>
                  <a:t> </a:t>
                </a:r>
                <a:endParaRPr lang="en-GB" sz="1800" dirty="0">
                  <a:solidFill>
                    <a:schemeClr val="accent6">
                      <a:lumMod val="75000"/>
                    </a:schemeClr>
                  </a:solidFill>
                </a:endParaRPr>
              </a:p>
              <a:p>
                <a:pPr>
                  <a:defRPr/>
                </a:pPr>
                <a:r>
                  <a:rPr lang="en-GB" sz="1800" dirty="0">
                    <a:solidFill>
                      <a:schemeClr val="accent6">
                        <a:lumMod val="75000"/>
                      </a:schemeClr>
                    </a:solidFill>
                  </a:rPr>
                  <a:t> </a:t>
                </a:r>
                <a:r>
                  <a:rPr lang="en-GB" sz="1800" dirty="0">
                    <a:solidFill>
                      <a:schemeClr val="accent6">
                        <a:lumMod val="75000"/>
                      </a:schemeClr>
                    </a:solidFill>
                  </a:rPr>
                  <a:t> are tightly </a:t>
                </a:r>
                <a:r>
                  <a:rPr lang="en-GB" sz="1800" dirty="0">
                    <a:solidFill>
                      <a:schemeClr val="accent6">
                        <a:lumMod val="75000"/>
                      </a:schemeClr>
                    </a:solidFill>
                  </a:rPr>
                  <a:t>constrained: Allowed couplings are within a range </a:t>
                </a:r>
              </a:p>
              <a:p>
                <a:pPr>
                  <a:defRPr/>
                </a:pPr>
                <a:r>
                  <a:rPr lang="en-GB" sz="1800" dirty="0">
                    <a:solidFill>
                      <a:schemeClr val="accent6">
                        <a:lumMod val="75000"/>
                      </a:schemeClr>
                    </a:solidFill>
                  </a:rPr>
                  <a:t>  of x7 and the mass is constrained to the two decades </a:t>
                </a:r>
              </a:p>
              <a:p>
                <a:pPr>
                  <a:defRPr/>
                </a:pPr>
                <a:r>
                  <a:rPr lang="en-GB" sz="1800" dirty="0">
                    <a:solidFill>
                      <a:schemeClr val="accent6">
                        <a:lumMod val="75000"/>
                      </a:schemeClr>
                    </a:solidFill>
                  </a:rPr>
                  <a:t>  10</a:t>
                </a:r>
                <a:r>
                  <a:rPr lang="en-GB" sz="1800" baseline="30000" dirty="0">
                    <a:solidFill>
                      <a:schemeClr val="accent6">
                        <a:lumMod val="75000"/>
                      </a:schemeClr>
                    </a:solidFill>
                  </a:rPr>
                  <a:t>-6</a:t>
                </a:r>
                <a:r>
                  <a:rPr lang="en-GB" sz="1800" dirty="0">
                    <a:solidFill>
                      <a:schemeClr val="accent6">
                        <a:lumMod val="75000"/>
                      </a:schemeClr>
                    </a:solidFill>
                  </a:rPr>
                  <a:t> –10</a:t>
                </a:r>
                <a:r>
                  <a:rPr lang="en-GB" sz="1800" baseline="30000" dirty="0">
                    <a:solidFill>
                      <a:schemeClr val="accent6">
                        <a:lumMod val="75000"/>
                      </a:schemeClr>
                    </a:solidFill>
                  </a:rPr>
                  <a:t>-4 </a:t>
                </a:r>
                <a:r>
                  <a:rPr lang="en-GB" sz="1800" dirty="0" err="1">
                    <a:solidFill>
                      <a:schemeClr val="accent6">
                        <a:lumMod val="75000"/>
                      </a:schemeClr>
                    </a:solidFill>
                  </a:rPr>
                  <a:t>eV</a:t>
                </a:r>
                <a:r>
                  <a:rPr lang="en-GB" sz="1800" dirty="0">
                    <a:solidFill>
                      <a:schemeClr val="accent6">
                        <a:lumMod val="75000"/>
                      </a:schemeClr>
                    </a:solidFill>
                  </a:rPr>
                  <a:t>.</a:t>
                </a:r>
              </a:p>
              <a:p>
                <a:pPr>
                  <a:defRPr/>
                </a:pPr>
                <a:endParaRPr lang="en-GB" sz="1800" dirty="0"/>
              </a:p>
              <a:p>
                <a:pPr>
                  <a:defRPr/>
                </a:pPr>
                <a:r>
                  <a:rPr lang="en-GB" sz="2300" dirty="0">
                    <a:solidFill>
                      <a:srgbClr val="C00000"/>
                    </a:solidFill>
                    <a:effectLst>
                      <a:outerShdw blurRad="38100" dist="38100" dir="2700000" algn="tl">
                        <a:srgbClr val="000000">
                          <a:alpha val="43137"/>
                        </a:srgbClr>
                      </a:outerShdw>
                    </a:effectLst>
                  </a:rPr>
                  <a:t>The axion remains a very attractive dark-matter candidate.</a:t>
                </a:r>
              </a:p>
              <a:p>
                <a:pPr>
                  <a:defRPr/>
                </a:pPr>
                <a:endParaRPr lang="en-GB" sz="1050" dirty="0">
                  <a:solidFill>
                    <a:srgbClr val="C00000"/>
                  </a:solidFill>
                </a:endParaRPr>
              </a:p>
              <a:p>
                <a:pPr>
                  <a:defRPr/>
                </a:pPr>
                <a:endParaRPr lang="en-GB" sz="1800" dirty="0"/>
              </a:p>
              <a:p>
                <a:pPr>
                  <a:defRPr/>
                </a:pPr>
                <a:r>
                  <a:rPr lang="en-GB" sz="2400" dirty="0">
                    <a:solidFill>
                      <a:srgbClr val="0000CC"/>
                    </a:solidFill>
                    <a:sym typeface="Wingdings" pitchFamily="2" charset="2"/>
                  </a:rPr>
                  <a:t></a:t>
                </a:r>
                <a:r>
                  <a:rPr lang="en-GB" sz="2400" dirty="0">
                    <a:sym typeface="Wingdings" pitchFamily="2" charset="2"/>
                  </a:rPr>
                  <a:t> </a:t>
                </a:r>
                <a:r>
                  <a:rPr lang="en-GB" sz="2400" dirty="0">
                    <a:effectLst>
                      <a:outerShdw blurRad="38100" dist="38100" dir="2700000" algn="tl">
                        <a:srgbClr val="000000">
                          <a:alpha val="43137"/>
                        </a:srgbClr>
                      </a:outerShdw>
                    </a:effectLst>
                  </a:rPr>
                  <a:t>Axion experiments are relatively inexpensive!!</a:t>
                </a:r>
              </a:p>
            </p:txBody>
          </p:sp>
          <p:sp>
            <p:nvSpPr>
              <p:cNvPr id="57353" name="Rectangle 2"/>
              <p:cNvSpPr>
                <a:spLocks noChangeArrowheads="1"/>
              </p:cNvSpPr>
              <p:nvPr/>
            </p:nvSpPr>
            <p:spPr bwMode="auto">
              <a:xfrm>
                <a:off x="-30165" y="71735"/>
                <a:ext cx="4770496" cy="461666"/>
              </a:xfrm>
              <a:prstGeom prst="rect">
                <a:avLst/>
              </a:prstGeom>
              <a:solidFill>
                <a:srgbClr val="FFFF00"/>
              </a:solidFill>
              <a:ln w="9525">
                <a:noFill/>
                <a:miter lim="800000"/>
                <a:headEnd/>
                <a:tailEnd/>
              </a:ln>
            </p:spPr>
            <p:txBody>
              <a:bodyPr>
                <a:spAutoFit/>
              </a:bodyPr>
              <a:lstStyle/>
              <a:p>
                <a:r>
                  <a:rPr lang="en-GB" sz="2400">
                    <a:solidFill>
                      <a:srgbClr val="0000CC"/>
                    </a:solidFill>
                    <a:latin typeface="Calibri" pitchFamily="34" charset="0"/>
                  </a:rPr>
                  <a:t>On axion as dark matter candidate</a:t>
                </a:r>
              </a:p>
            </p:txBody>
          </p:sp>
        </p:grpSp>
        <p:grpSp>
          <p:nvGrpSpPr>
            <p:cNvPr id="5" name="Group 6"/>
            <p:cNvGrpSpPr>
              <a:grpSpLocks/>
            </p:cNvGrpSpPr>
            <p:nvPr/>
          </p:nvGrpSpPr>
          <p:grpSpPr bwMode="auto">
            <a:xfrm>
              <a:off x="7218538" y="491728"/>
              <a:ext cx="1438202" cy="4385072"/>
              <a:chOff x="7218538" y="491728"/>
              <a:chExt cx="1438202" cy="4385072"/>
            </a:xfrm>
          </p:grpSpPr>
          <p:pic>
            <p:nvPicPr>
              <p:cNvPr id="57350" name="Picture 2"/>
              <p:cNvPicPr>
                <a:picLocks noChangeAspect="1" noChangeArrowheads="1"/>
              </p:cNvPicPr>
              <p:nvPr/>
            </p:nvPicPr>
            <p:blipFill>
              <a:blip r:embed="rId2" cstate="print"/>
              <a:srcRect/>
              <a:stretch>
                <a:fillRect/>
              </a:stretch>
            </p:blipFill>
            <p:spPr bwMode="auto">
              <a:xfrm>
                <a:off x="7218538" y="491728"/>
                <a:ext cx="1392062" cy="1978194"/>
              </a:xfrm>
              <a:prstGeom prst="rect">
                <a:avLst/>
              </a:prstGeom>
              <a:noFill/>
              <a:ln w="9525" algn="ctr">
                <a:noFill/>
                <a:miter lim="800000"/>
                <a:headEnd/>
                <a:tailEnd/>
              </a:ln>
            </p:spPr>
          </p:pic>
          <p:pic>
            <p:nvPicPr>
              <p:cNvPr id="57351" name="Picture 3"/>
              <p:cNvPicPr>
                <a:picLocks noChangeAspect="1" noChangeArrowheads="1"/>
              </p:cNvPicPr>
              <p:nvPr/>
            </p:nvPicPr>
            <p:blipFill>
              <a:blip r:embed="rId3" cstate="print"/>
              <a:srcRect/>
              <a:stretch>
                <a:fillRect/>
              </a:stretch>
            </p:blipFill>
            <p:spPr bwMode="auto">
              <a:xfrm>
                <a:off x="7239000" y="2895600"/>
                <a:ext cx="1417740" cy="1981200"/>
              </a:xfrm>
              <a:prstGeom prst="rect">
                <a:avLst/>
              </a:prstGeom>
              <a:noFill/>
              <a:ln w="9525" algn="ctr">
                <a:noFill/>
                <a:miter lim="800000"/>
                <a:headEnd/>
                <a:tailEnd/>
              </a:ln>
            </p:spPr>
          </p:pic>
        </p:grpSp>
      </p:grpSp>
      <p:sp>
        <p:nvSpPr>
          <p:cNvPr id="57347" name="Rectangle 8"/>
          <p:cNvSpPr>
            <a:spLocks noChangeArrowheads="1"/>
          </p:cNvSpPr>
          <p:nvPr/>
        </p:nvSpPr>
        <p:spPr bwMode="auto">
          <a:xfrm>
            <a:off x="2932113" y="6477000"/>
            <a:ext cx="6211887" cy="369888"/>
          </a:xfrm>
          <a:prstGeom prst="rect">
            <a:avLst/>
          </a:prstGeom>
          <a:noFill/>
          <a:ln w="9525">
            <a:noFill/>
            <a:miter lim="800000"/>
            <a:headEnd/>
            <a:tailEnd/>
          </a:ln>
        </p:spPr>
        <p:txBody>
          <a:bodyPr>
            <a:spAutoFit/>
          </a:bodyPr>
          <a:lstStyle/>
          <a:p>
            <a:r>
              <a:rPr lang="en-GB" sz="1800" b="0">
                <a:hlinkClick r:id="rId4"/>
              </a:rPr>
              <a:t>http://www.physics.ucla.edu/hep/dm10/talks/carosi.pdf</a:t>
            </a:r>
            <a:r>
              <a:rPr lang="en-GB" sz="1800" b="0"/>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3198</Words>
  <Application>Microsoft Office PowerPoint</Application>
  <PresentationFormat>On-screen Show (4:3)</PresentationFormat>
  <Paragraphs>695</Paragraphs>
  <Slides>87</Slides>
  <Notes>44</Notes>
  <HiddenSlides>3</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87</vt:i4>
      </vt:variant>
    </vt:vector>
  </HeadingPairs>
  <TitlesOfParts>
    <vt:vector size="92" baseType="lpstr">
      <vt:lpstr>Office Theme</vt:lpstr>
      <vt:lpstr>Microsoft Equation 3.0</vt:lpstr>
      <vt:lpstr>Microsoft Equation</vt:lpstr>
      <vt:lpstr>Equation</vt:lpstr>
      <vt:lpstr>MathType 5.0 Equation</vt:lpstr>
      <vt:lpstr>Slide 1</vt:lpstr>
      <vt:lpstr>Slide 2</vt:lpstr>
      <vt:lpstr>Annual Workshops</vt:lpstr>
      <vt:lpstr>Dark Matter: Something Invisible?</vt:lpstr>
      <vt:lpstr>Evidence for dark matter: Rotation curves of spiral galaxies</vt:lpstr>
      <vt:lpstr>Slide 6</vt:lpstr>
      <vt:lpstr>Slide 7</vt:lpstr>
      <vt:lpstr>Dark Matter could be Axions!</vt:lpstr>
      <vt:lpstr>Slide 9</vt:lpstr>
      <vt:lpstr>The strong CP problem       origin?  </vt:lpstr>
      <vt:lpstr>A Flaw and fundamental Properties of Nature</vt:lpstr>
      <vt:lpstr>More Motivation: A Flaw in the Standard Model?</vt:lpstr>
      <vt:lpstr>Slide 13</vt:lpstr>
      <vt:lpstr>Slide 14</vt:lpstr>
      <vt:lpstr>Detour:  CP is not only an academic Question</vt:lpstr>
      <vt:lpstr>Slide 16</vt:lpstr>
      <vt:lpstr>Slide 17</vt:lpstr>
      <vt:lpstr>Slide 18</vt:lpstr>
      <vt:lpstr>Slide 19</vt:lpstr>
      <vt:lpstr>QM:  a non-degenerate system with Spin is defined by the spin vector.</vt:lpstr>
      <vt:lpstr> A permanent EDM violates both T &amp; P symmetries:</vt:lpstr>
      <vt:lpstr>Storage Ring EDM experiments</vt:lpstr>
      <vt:lpstr>Two  labs to host the EDM experiments</vt:lpstr>
      <vt:lpstr>Freezing the horizontal spin precession</vt:lpstr>
      <vt:lpstr>When P=Pmagic the spin follows the momentum</vt:lpstr>
      <vt:lpstr>EDMs of hadronic systems are mainly sensitive to</vt:lpstr>
      <vt:lpstr>Hadronic EDMs and axions</vt:lpstr>
      <vt:lpstr>Deuteron EDM sensitivity</vt:lpstr>
      <vt:lpstr>Quark EDM and Color EDMs</vt:lpstr>
      <vt:lpstr>Physics reach of pEDM </vt:lpstr>
      <vt:lpstr>Slide 31</vt:lpstr>
      <vt:lpstr>Slide 32</vt:lpstr>
      <vt:lpstr>  Properties of the QCD Axion</vt:lpstr>
      <vt:lpstr>Alluring and challenging ….</vt:lpstr>
      <vt:lpstr>Slide 35</vt:lpstr>
      <vt:lpstr>The Primakoff Effect     1951</vt:lpstr>
      <vt:lpstr>Slide 37</vt:lpstr>
      <vt:lpstr>Slide 38</vt:lpstr>
      <vt:lpstr>Axion basics   </vt:lpstr>
      <vt:lpstr>Solar  Axions   </vt:lpstr>
      <vt:lpstr>Slide 41</vt:lpstr>
      <vt:lpstr>Slide 42</vt:lpstr>
      <vt:lpstr>Slide 43</vt:lpstr>
      <vt:lpstr>Axion-photon mixing</vt:lpstr>
      <vt:lpstr>Axion basics   </vt:lpstr>
      <vt:lpstr>Slide 46</vt:lpstr>
      <vt:lpstr>Slide 47</vt:lpstr>
      <vt:lpstr>Slide 48</vt:lpstr>
      <vt:lpstr>The story of the axion</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Time Variation of Expected Rate</vt:lpstr>
      <vt:lpstr>Slide 78</vt:lpstr>
      <vt:lpstr>Slide 79</vt:lpstr>
      <vt:lpstr>DAMA Apparatus</vt:lpstr>
      <vt:lpstr>Slide 81</vt:lpstr>
      <vt:lpstr>Slide 82</vt:lpstr>
      <vt:lpstr>Slide 83</vt:lpstr>
      <vt:lpstr>Slide 84</vt:lpstr>
      <vt:lpstr>Slide 85</vt:lpstr>
      <vt:lpstr>Slide 86</vt:lpstr>
      <vt:lpstr>Slide 87</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zioutas</dc:creator>
  <cp:lastModifiedBy>zioutas</cp:lastModifiedBy>
  <cp:revision>1</cp:revision>
  <dcterms:created xsi:type="dcterms:W3CDTF">2011-03-08T14:29:15Z</dcterms:created>
  <dcterms:modified xsi:type="dcterms:W3CDTF">2011-03-08T14:46:23Z</dcterms:modified>
</cp:coreProperties>
</file>