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notesMasterIdLst>
    <p:notesMasterId r:id="rId19"/>
  </p:notesMasterIdLst>
  <p:sldIdLst>
    <p:sldId id="258" r:id="rId2"/>
    <p:sldId id="259" r:id="rId3"/>
    <p:sldId id="274" r:id="rId4"/>
    <p:sldId id="273" r:id="rId5"/>
    <p:sldId id="275" r:id="rId6"/>
    <p:sldId id="260" r:id="rId7"/>
    <p:sldId id="261" r:id="rId8"/>
    <p:sldId id="281" r:id="rId9"/>
    <p:sldId id="264" r:id="rId10"/>
    <p:sldId id="267" r:id="rId11"/>
    <p:sldId id="276" r:id="rId12"/>
    <p:sldId id="256" r:id="rId13"/>
    <p:sldId id="268" r:id="rId14"/>
    <p:sldId id="269" r:id="rId15"/>
    <p:sldId id="277" r:id="rId16"/>
    <p:sldId id="270" r:id="rId17"/>
    <p:sldId id="278" r:id="rId18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Gitternetz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730" autoAdjust="0"/>
    <p:restoredTop sz="94706" autoAdjust="0"/>
  </p:normalViewPr>
  <p:slideViewPr>
    <p:cSldViewPr>
      <p:cViewPr varScale="1">
        <p:scale>
          <a:sx n="107" d="100"/>
          <a:sy n="107" d="100"/>
        </p:scale>
        <p:origin x="1902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224E23-8FD4-4AF6-B548-1FFEC34A85EC}" type="datetimeFigureOut">
              <a:rPr lang="de-DE" smtClean="0"/>
              <a:pPr/>
              <a:t>16.10.2014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A6AF9F-6A74-4374-ABB2-49F90B4727D0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979077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6AF9F-6A74-4374-ABB2-49F90B4727D0}" type="slidenum">
              <a:rPr lang="de-DE" smtClean="0"/>
              <a:pPr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150279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6AF9F-6A74-4374-ABB2-49F90B4727D0}" type="slidenum">
              <a:rPr lang="de-DE" smtClean="0"/>
              <a:pPr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325684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smtClean="0"/>
              <a:t>Hier Konzept des Etransfers „durch das Aggregat“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6AF9F-6A74-4374-ABB2-49F90B4727D0}" type="slidenum">
              <a:rPr lang="de-DE" smtClean="0"/>
              <a:pPr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425897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smtClean="0"/>
              <a:t>Hier Aggregat + polymer + Qdot; verschiedene Qdots; esnsemble Messungen</a:t>
            </a:r>
          </a:p>
          <a:p>
            <a:r>
              <a:rPr lang="de-DE" smtClean="0"/>
              <a:t>Collaborations:   Z2 (analytics); A5/B3 : time resolved fluorescence ; B6 theory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6AF9F-6A74-4374-ABB2-49F90B4727D0}" type="slidenum">
              <a:rPr lang="de-DE" smtClean="0"/>
              <a:pPr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141760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smtClean="0"/>
              <a:t>Hier Aggregat + polymer + Qdot; verschiedene Qdots; esnsemble Messungen</a:t>
            </a:r>
          </a:p>
          <a:p>
            <a:r>
              <a:rPr lang="de-DE" smtClean="0"/>
              <a:t>Collaborations:   Z2 (analytics); A5/B3 : time resolved fluorescence ; B6 theory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6AF9F-6A74-4374-ABB2-49F90B4727D0}" type="slidenum">
              <a:rPr lang="de-DE" smtClean="0"/>
              <a:pPr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90368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smtClean="0"/>
              <a:t>Lokale</a:t>
            </a:r>
            <a:r>
              <a:rPr lang="de-DE" baseline="0" smtClean="0"/>
              <a:t> MEssungen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6AF9F-6A74-4374-ABB2-49F90B4727D0}" type="slidenum">
              <a:rPr lang="de-DE" smtClean="0"/>
              <a:pPr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998708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smtClean="0"/>
              <a:t>Lokale</a:t>
            </a:r>
            <a:r>
              <a:rPr lang="de-DE" baseline="0" smtClean="0"/>
              <a:t> MEssungen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6AF9F-6A74-4374-ABB2-49F90B4727D0}" type="slidenum">
              <a:rPr lang="de-DE" smtClean="0"/>
              <a:pPr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20955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6AF9F-6A74-4374-ABB2-49F90B4727D0}" type="slidenum">
              <a:rPr lang="de-DE" smtClean="0"/>
              <a:pPr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957712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6AF9F-6A74-4374-ABB2-49F90B4727D0}" type="slidenum">
              <a:rPr lang="de-DE" smtClean="0"/>
              <a:pPr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85997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6AF9F-6A74-4374-ABB2-49F90B4727D0}" type="slidenum">
              <a:rPr lang="de-DE" smtClean="0"/>
              <a:pPr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805531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smtClean="0"/>
              <a:t>Bessere Bilder! 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6AF9F-6A74-4374-ABB2-49F90B4727D0}" type="slidenum">
              <a:rPr lang="de-DE" smtClean="0"/>
              <a:pPr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91808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smtClean="0"/>
              <a:t>Aus Egons Vortrag / Auswertefolien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6AF9F-6A74-4374-ABB2-49F90B4727D0}" type="slidenum">
              <a:rPr lang="de-DE" smtClean="0"/>
              <a:pPr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676841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smtClean="0"/>
              <a:t>Aus Egons Vortrag / Auswertefolien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6AF9F-6A74-4374-ABB2-49F90B4727D0}" type="slidenum">
              <a:rPr lang="de-DE" smtClean="0"/>
              <a:pPr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376504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6AF9F-6A74-4374-ABB2-49F90B4727D0}" type="slidenum">
              <a:rPr lang="de-DE" smtClean="0"/>
              <a:pPr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545957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6AF9F-6A74-4374-ABB2-49F90B4727D0}" type="slidenum">
              <a:rPr lang="de-DE" smtClean="0"/>
              <a:pPr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560567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86F53-AF91-4181-9EB5-1D3E9618F65D}" type="datetimeFigureOut">
              <a:rPr lang="de-DE" smtClean="0"/>
              <a:pPr/>
              <a:t>16.10.2014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TP meeting, 9.10.2014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4083-39DC-4D86-87E2-E09EF3302A98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86F53-AF91-4181-9EB5-1D3E9618F65D}" type="datetimeFigureOut">
              <a:rPr lang="de-DE" smtClean="0"/>
              <a:pPr/>
              <a:t>16.10.2014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4083-39DC-4D86-87E2-E09EF3302A98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86F53-AF91-4181-9EB5-1D3E9618F65D}" type="datetimeFigureOut">
              <a:rPr lang="de-DE" smtClean="0"/>
              <a:pPr/>
              <a:t>16.10.2014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4083-39DC-4D86-87E2-E09EF3302A98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86F53-AF91-4181-9EB5-1D3E9618F65D}" type="datetimeFigureOut">
              <a:rPr lang="de-DE" smtClean="0"/>
              <a:pPr/>
              <a:t>16.10.2014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4083-39DC-4D86-87E2-E09EF3302A98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86F53-AF91-4181-9EB5-1D3E9618F65D}" type="datetimeFigureOut">
              <a:rPr lang="de-DE" smtClean="0"/>
              <a:pPr/>
              <a:t>16.10.2014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4083-39DC-4D86-87E2-E09EF3302A98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86F53-AF91-4181-9EB5-1D3E9618F65D}" type="datetimeFigureOut">
              <a:rPr lang="de-DE" smtClean="0"/>
              <a:pPr/>
              <a:t>16.10.2014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4083-39DC-4D86-87E2-E09EF3302A98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86F53-AF91-4181-9EB5-1D3E9618F65D}" type="datetimeFigureOut">
              <a:rPr lang="de-DE" smtClean="0"/>
              <a:pPr/>
              <a:t>16.10.2014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4083-39DC-4D86-87E2-E09EF3302A98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86F53-AF91-4181-9EB5-1D3E9618F65D}" type="datetimeFigureOut">
              <a:rPr lang="de-DE" smtClean="0"/>
              <a:pPr/>
              <a:t>16.10.2014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4083-39DC-4D86-87E2-E09EF3302A98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86F53-AF91-4181-9EB5-1D3E9618F65D}" type="datetimeFigureOut">
              <a:rPr lang="de-DE" smtClean="0"/>
              <a:pPr/>
              <a:t>16.10.2014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4083-39DC-4D86-87E2-E09EF3302A98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86F53-AF91-4181-9EB5-1D3E9618F65D}" type="datetimeFigureOut">
              <a:rPr lang="de-DE" smtClean="0"/>
              <a:pPr/>
              <a:t>16.10.2014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4083-39DC-4D86-87E2-E09EF3302A98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86F53-AF91-4181-9EB5-1D3E9618F65D}" type="datetimeFigureOut">
              <a:rPr lang="de-DE" smtClean="0"/>
              <a:pPr/>
              <a:t>16.10.2014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4083-39DC-4D86-87E2-E09EF3302A98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486F53-AF91-4181-9EB5-1D3E9618F65D}" type="datetimeFigureOut">
              <a:rPr lang="de-DE" smtClean="0"/>
              <a:pPr/>
              <a:t>16.10.2014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DE4083-39DC-4D86-87E2-E09EF3302A98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5" Type="http://schemas.microsoft.com/office/2007/relationships/hdphoto" Target="../media/hdphoto1.wdp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de-DE" smtClean="0"/>
              <a:t>A6: Nanowires grown from photocatalytically active organic nanotubular templates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smtClean="0"/>
              <a:t>S. Kirstein / J.P. Rabe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de-DE" smtClean="0"/>
              <a:t>Results V: FRET with Qdots</a:t>
            </a:r>
            <a:endParaRPr lang="de-DE"/>
          </a:p>
        </p:txBody>
      </p:sp>
      <p:sp>
        <p:nvSpPr>
          <p:cNvPr id="5" name="Inhaltsplatzhalter 4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8363272" cy="3951288"/>
          </a:xfrm>
        </p:spPr>
        <p:txBody>
          <a:bodyPr/>
          <a:lstStyle/>
          <a:p>
            <a:pPr>
              <a:buNone/>
            </a:pPr>
            <a:endParaRPr lang="de-DE"/>
          </a:p>
          <a:p>
            <a:endParaRPr lang="de-DE" smtClean="0"/>
          </a:p>
          <a:p>
            <a:endParaRPr lang="de-DE"/>
          </a:p>
          <a:p>
            <a:endParaRPr lang="de-DE" smtClean="0"/>
          </a:p>
          <a:p>
            <a:endParaRPr lang="de-DE"/>
          </a:p>
        </p:txBody>
      </p:sp>
      <p:sp>
        <p:nvSpPr>
          <p:cNvPr id="7" name="Textfeld 6"/>
          <p:cNvSpPr txBox="1"/>
          <p:nvPr/>
        </p:nvSpPr>
        <p:spPr>
          <a:xfrm>
            <a:off x="0" y="6519446"/>
            <a:ext cx="8088240" cy="338554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sz="1600" dirty="0" smtClean="0"/>
              <a:t>Y  Qiao, F. Polzer, H. Kirmse, E. </a:t>
            </a:r>
            <a:r>
              <a:rPr lang="de-DE" sz="1600" dirty="0" err="1" smtClean="0"/>
              <a:t>Steeg</a:t>
            </a:r>
            <a:r>
              <a:rPr lang="de-DE" sz="1600" dirty="0" smtClean="0"/>
              <a:t>, S. Kühn, S. Friede, S. Kirstein, J. P. Rabe,  </a:t>
            </a:r>
            <a:r>
              <a:rPr lang="de-DE" sz="1600" i="1" dirty="0" smtClean="0"/>
              <a:t>ACS Nano, </a:t>
            </a:r>
            <a:r>
              <a:rPr lang="de-DE" sz="1600" i="1" dirty="0" err="1" smtClean="0"/>
              <a:t>subm</a:t>
            </a:r>
            <a:r>
              <a:rPr lang="de-DE" sz="1600" i="1" dirty="0" smtClean="0"/>
              <a:t>. </a:t>
            </a:r>
            <a:endParaRPr lang="de-DE" sz="1600" dirty="0"/>
          </a:p>
        </p:txBody>
      </p:sp>
      <p:pic>
        <p:nvPicPr>
          <p:cNvPr id="13" name="图片 1" descr="C:\Users\thinkpad\Desktop\1.jpg"/>
          <p:cNvPicPr>
            <a:picLocks noChangeAspect="1" noChangeArrowheads="1"/>
          </p:cNvPicPr>
          <p:nvPr/>
        </p:nvPicPr>
        <p:blipFill>
          <a:blip r:embed="rId3" cstate="print"/>
          <a:srcRect l="1656" r="1712" b="3430"/>
          <a:stretch>
            <a:fillRect/>
          </a:stretch>
        </p:blipFill>
        <p:spPr bwMode="auto">
          <a:xfrm>
            <a:off x="899592" y="1700808"/>
            <a:ext cx="6026696" cy="3462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feld 14"/>
          <p:cNvSpPr txBox="1"/>
          <p:nvPr/>
        </p:nvSpPr>
        <p:spPr>
          <a:xfrm>
            <a:off x="251520" y="5589240"/>
            <a:ext cx="86777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smtClean="0"/>
              <a:t>Adsorption of  commercial CdTe particles, using PDADMAC as glue.</a:t>
            </a:r>
            <a:endParaRPr lang="de-DE" sz="24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de-DE" smtClean="0"/>
              <a:t>Results V: FRET with Qdots</a:t>
            </a:r>
            <a:endParaRPr lang="de-DE"/>
          </a:p>
        </p:txBody>
      </p:sp>
      <p:sp>
        <p:nvSpPr>
          <p:cNvPr id="5" name="Inhaltsplatzhalter 4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8363272" cy="3951288"/>
          </a:xfrm>
        </p:spPr>
        <p:txBody>
          <a:bodyPr/>
          <a:lstStyle/>
          <a:p>
            <a:pPr>
              <a:buNone/>
            </a:pPr>
            <a:endParaRPr lang="de-DE"/>
          </a:p>
          <a:p>
            <a:endParaRPr lang="de-DE" smtClean="0"/>
          </a:p>
          <a:p>
            <a:endParaRPr lang="de-DE"/>
          </a:p>
          <a:p>
            <a:endParaRPr lang="de-DE" smtClean="0"/>
          </a:p>
          <a:p>
            <a:endParaRPr lang="de-DE"/>
          </a:p>
        </p:txBody>
      </p:sp>
      <p:sp>
        <p:nvSpPr>
          <p:cNvPr id="7" name="Textfeld 6"/>
          <p:cNvSpPr txBox="1"/>
          <p:nvPr/>
        </p:nvSpPr>
        <p:spPr>
          <a:xfrm>
            <a:off x="0" y="6519446"/>
            <a:ext cx="8088240" cy="338554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sz="1600" dirty="0" smtClean="0"/>
              <a:t>Y  Qiao, F. Polzer, H. Kirmse, E. </a:t>
            </a:r>
            <a:r>
              <a:rPr lang="de-DE" sz="1600" dirty="0" err="1" smtClean="0"/>
              <a:t>Steeg</a:t>
            </a:r>
            <a:r>
              <a:rPr lang="de-DE" sz="1600" dirty="0" smtClean="0"/>
              <a:t>, S. Kühn, S. Friede, S. Kirstein, J. P. Rabe,  </a:t>
            </a:r>
            <a:r>
              <a:rPr lang="de-DE" sz="1600" i="1" dirty="0" smtClean="0"/>
              <a:t>ACS Nano, </a:t>
            </a:r>
            <a:r>
              <a:rPr lang="de-DE" sz="1600" i="1" dirty="0" err="1" smtClean="0"/>
              <a:t>subm</a:t>
            </a:r>
            <a:r>
              <a:rPr lang="de-DE" sz="1600" i="1" dirty="0" smtClean="0"/>
              <a:t>. </a:t>
            </a:r>
            <a:endParaRPr lang="de-DE" sz="1600" dirty="0"/>
          </a:p>
        </p:txBody>
      </p:sp>
      <p:pic>
        <p:nvPicPr>
          <p:cNvPr id="8" name="图片 1" descr="C:\Users\thinkpad\Desktop\1.jpg"/>
          <p:cNvPicPr/>
          <p:nvPr/>
        </p:nvPicPr>
        <p:blipFill>
          <a:blip r:embed="rId3" cstate="print"/>
          <a:srcRect l="6839" t="5102" r="6711" b="1679"/>
          <a:stretch>
            <a:fillRect/>
          </a:stretch>
        </p:blipFill>
        <p:spPr bwMode="auto">
          <a:xfrm>
            <a:off x="467543" y="1484784"/>
            <a:ext cx="6086289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2" descr="C:\Users\thinkpad\Desktop\1.jpg"/>
          <p:cNvPicPr/>
          <p:nvPr/>
        </p:nvPicPr>
        <p:blipFill>
          <a:blip r:embed="rId4" cstate="print"/>
          <a:srcRect l="7094" t="48328" r="1709" b="3470"/>
          <a:stretch>
            <a:fillRect/>
          </a:stretch>
        </p:blipFill>
        <p:spPr bwMode="auto">
          <a:xfrm>
            <a:off x="3563888" y="3645024"/>
            <a:ext cx="5244999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feld 9"/>
          <p:cNvSpPr txBox="1"/>
          <p:nvPr/>
        </p:nvSpPr>
        <p:spPr>
          <a:xfrm>
            <a:off x="7343800" y="0"/>
            <a:ext cx="1800200" cy="830997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sz="2400" smtClean="0"/>
              <a:t>Z2 (Kirmse)</a:t>
            </a:r>
            <a:br>
              <a:rPr lang="de-DE" sz="2400" smtClean="0"/>
            </a:br>
            <a:r>
              <a:rPr lang="de-DE" sz="2400" smtClean="0"/>
              <a:t>B5 (Kühn)</a:t>
            </a:r>
            <a:endParaRPr lang="de-DE" sz="2400"/>
          </a:p>
        </p:txBody>
      </p:sp>
      <p:sp>
        <p:nvSpPr>
          <p:cNvPr id="11" name="Textfeld 10"/>
          <p:cNvSpPr txBox="1"/>
          <p:nvPr/>
        </p:nvSpPr>
        <p:spPr>
          <a:xfrm>
            <a:off x="6732240" y="1628800"/>
            <a:ext cx="2232248" cy="92333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è"/>
            </a:pPr>
            <a:r>
              <a:rPr lang="de-DE" smtClean="0"/>
              <a:t> FRET efficiency:</a:t>
            </a:r>
            <a:br>
              <a:rPr lang="de-DE" smtClean="0"/>
            </a:br>
            <a:r>
              <a:rPr lang="de-DE" smtClean="0"/>
              <a:t>type (A):  99% </a:t>
            </a:r>
            <a:r>
              <a:rPr lang="de-DE"/>
              <a:t/>
            </a:r>
            <a:br>
              <a:rPr lang="de-DE"/>
            </a:br>
            <a:r>
              <a:rPr lang="de-DE" smtClean="0"/>
              <a:t>type (B):  50% </a:t>
            </a:r>
          </a:p>
        </p:txBody>
      </p:sp>
      <p:sp>
        <p:nvSpPr>
          <p:cNvPr id="12" name="Pfeil nach unten 11"/>
          <p:cNvSpPr/>
          <p:nvPr/>
        </p:nvSpPr>
        <p:spPr>
          <a:xfrm>
            <a:off x="4860032" y="1700808"/>
            <a:ext cx="216024" cy="1584176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Pfeil nach unten 12"/>
          <p:cNvSpPr/>
          <p:nvPr/>
        </p:nvSpPr>
        <p:spPr>
          <a:xfrm flipV="1">
            <a:off x="971600" y="2492896"/>
            <a:ext cx="144016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Textfeld 14"/>
          <p:cNvSpPr txBox="1"/>
          <p:nvPr/>
        </p:nvSpPr>
        <p:spPr>
          <a:xfrm>
            <a:off x="3707904" y="4437112"/>
            <a:ext cx="458780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de-DE" smtClean="0"/>
              <a:t>(A)</a:t>
            </a:r>
            <a:endParaRPr lang="de-DE"/>
          </a:p>
        </p:txBody>
      </p:sp>
      <p:sp>
        <p:nvSpPr>
          <p:cNvPr id="16" name="Textfeld 15"/>
          <p:cNvSpPr txBox="1"/>
          <p:nvPr/>
        </p:nvSpPr>
        <p:spPr>
          <a:xfrm>
            <a:off x="3707904" y="5517232"/>
            <a:ext cx="450764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de-DE" smtClean="0"/>
              <a:t>(B)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de-DE" smtClean="0"/>
              <a:t/>
            </a:r>
            <a:br>
              <a:rPr lang="de-DE" smtClean="0"/>
            </a:br>
            <a:r>
              <a:rPr lang="de-DE" smtClean="0"/>
              <a:t>A6: HIOS based on nanotubular J-aggregates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smtClean="0"/>
              <a:t>(Proposal 2. period)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de-DE" smtClean="0"/>
              <a:t>Objective:   Long range EET  </a:t>
            </a:r>
            <a:endParaRPr lang="de-DE"/>
          </a:p>
        </p:txBody>
      </p:sp>
      <p:sp>
        <p:nvSpPr>
          <p:cNvPr id="5" name="Inhaltsplatzhalter 4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8363272" cy="3951288"/>
          </a:xfrm>
        </p:spPr>
        <p:txBody>
          <a:bodyPr/>
          <a:lstStyle/>
          <a:p>
            <a:pPr>
              <a:buNone/>
            </a:pPr>
            <a:endParaRPr lang="de-DE"/>
          </a:p>
          <a:p>
            <a:endParaRPr lang="de-DE" smtClean="0"/>
          </a:p>
          <a:p>
            <a:endParaRPr lang="de-DE"/>
          </a:p>
          <a:p>
            <a:endParaRPr lang="de-DE" smtClean="0"/>
          </a:p>
          <a:p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1763688" y="3284984"/>
            <a:ext cx="6120680" cy="50405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Ellipse 8"/>
          <p:cNvSpPr/>
          <p:nvPr/>
        </p:nvSpPr>
        <p:spPr>
          <a:xfrm>
            <a:off x="2771800" y="2708920"/>
            <a:ext cx="432048" cy="432048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Ellipse 9"/>
          <p:cNvSpPr/>
          <p:nvPr/>
        </p:nvSpPr>
        <p:spPr>
          <a:xfrm>
            <a:off x="5796136" y="4005064"/>
            <a:ext cx="864096" cy="792088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Akkord 10"/>
          <p:cNvSpPr/>
          <p:nvPr/>
        </p:nvSpPr>
        <p:spPr>
          <a:xfrm>
            <a:off x="2555776" y="3068960"/>
            <a:ext cx="864096" cy="432048"/>
          </a:xfrm>
          <a:prstGeom prst="chord">
            <a:avLst>
              <a:gd name="adj1" fmla="val 21385961"/>
              <a:gd name="adj2" fmla="val 10964584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Akkord 11"/>
          <p:cNvSpPr/>
          <p:nvPr/>
        </p:nvSpPr>
        <p:spPr>
          <a:xfrm rot="10800000">
            <a:off x="5436096" y="3564390"/>
            <a:ext cx="1584176" cy="432048"/>
          </a:xfrm>
          <a:prstGeom prst="chord">
            <a:avLst>
              <a:gd name="adj1" fmla="val 21385961"/>
              <a:gd name="adj2" fmla="val 10964584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4" name="Gerade Verbindung mit Pfeil 13"/>
          <p:cNvCxnSpPr/>
          <p:nvPr/>
        </p:nvCxnSpPr>
        <p:spPr>
          <a:xfrm>
            <a:off x="2987824" y="2924944"/>
            <a:ext cx="0" cy="504056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mit Pfeil 14"/>
          <p:cNvCxnSpPr/>
          <p:nvPr/>
        </p:nvCxnSpPr>
        <p:spPr>
          <a:xfrm>
            <a:off x="6228184" y="3717032"/>
            <a:ext cx="0" cy="72008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feld 16"/>
          <p:cNvSpPr txBox="1"/>
          <p:nvPr/>
        </p:nvSpPr>
        <p:spPr>
          <a:xfrm>
            <a:off x="2627784" y="2276872"/>
            <a:ext cx="7729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mtClean="0"/>
              <a:t>Donor</a:t>
            </a:r>
            <a:endParaRPr lang="de-DE"/>
          </a:p>
        </p:txBody>
      </p:sp>
      <p:sp>
        <p:nvSpPr>
          <p:cNvPr id="18" name="Textfeld 17"/>
          <p:cNvSpPr txBox="1"/>
          <p:nvPr/>
        </p:nvSpPr>
        <p:spPr>
          <a:xfrm>
            <a:off x="5796136" y="5013176"/>
            <a:ext cx="10261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mtClean="0"/>
              <a:t>Acceptor</a:t>
            </a:r>
            <a:endParaRPr lang="de-DE"/>
          </a:p>
        </p:txBody>
      </p:sp>
      <p:cxnSp>
        <p:nvCxnSpPr>
          <p:cNvPr id="20" name="Gerade Verbindung 19"/>
          <p:cNvCxnSpPr>
            <a:endCxn id="11" idx="1"/>
          </p:cNvCxnSpPr>
          <p:nvPr/>
        </p:nvCxnSpPr>
        <p:spPr>
          <a:xfrm flipH="1">
            <a:off x="2557746" y="2924944"/>
            <a:ext cx="430078" cy="3394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21"/>
          <p:cNvCxnSpPr>
            <a:endCxn id="11" idx="0"/>
          </p:cNvCxnSpPr>
          <p:nvPr/>
        </p:nvCxnSpPr>
        <p:spPr>
          <a:xfrm>
            <a:off x="2987824" y="2924944"/>
            <a:ext cx="428728" cy="3333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 Verbindung 23"/>
          <p:cNvCxnSpPr>
            <a:stCxn id="12" idx="0"/>
          </p:cNvCxnSpPr>
          <p:nvPr/>
        </p:nvCxnSpPr>
        <p:spPr>
          <a:xfrm>
            <a:off x="5456013" y="3828553"/>
            <a:ext cx="772171" cy="6805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 Verbindung 25"/>
          <p:cNvCxnSpPr>
            <a:stCxn id="12" idx="1"/>
          </p:cNvCxnSpPr>
          <p:nvPr/>
        </p:nvCxnSpPr>
        <p:spPr>
          <a:xfrm flipH="1">
            <a:off x="6300192" y="3817793"/>
            <a:ext cx="708132" cy="6913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 Verbindung mit Pfeil 27"/>
          <p:cNvCxnSpPr/>
          <p:nvPr/>
        </p:nvCxnSpPr>
        <p:spPr>
          <a:xfrm>
            <a:off x="2627784" y="3933056"/>
            <a:ext cx="864096" cy="0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Gerade Verbindung mit Pfeil 31"/>
          <p:cNvCxnSpPr/>
          <p:nvPr/>
        </p:nvCxnSpPr>
        <p:spPr>
          <a:xfrm>
            <a:off x="3275856" y="3501008"/>
            <a:ext cx="2448272" cy="0"/>
          </a:xfrm>
          <a:prstGeom prst="straightConnector1">
            <a:avLst/>
          </a:prstGeom>
          <a:ln w="38100">
            <a:solidFill>
              <a:schemeClr val="tx1"/>
            </a:solidFill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feld 33"/>
          <p:cNvSpPr txBox="1"/>
          <p:nvPr/>
        </p:nvSpPr>
        <p:spPr>
          <a:xfrm>
            <a:off x="2771800" y="4077072"/>
            <a:ext cx="14173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mtClean="0"/>
              <a:t>2R</a:t>
            </a:r>
            <a:r>
              <a:rPr lang="de-DE" baseline="-25000" smtClean="0"/>
              <a:t>0 </a:t>
            </a:r>
            <a:r>
              <a:rPr lang="de-DE" smtClean="0"/>
              <a:t>= 4..8 nm</a:t>
            </a:r>
            <a:endParaRPr lang="de-DE" baseline="-25000"/>
          </a:p>
        </p:txBody>
      </p:sp>
      <p:sp>
        <p:nvSpPr>
          <p:cNvPr id="35" name="Textfeld 34"/>
          <p:cNvSpPr txBox="1"/>
          <p:nvPr/>
        </p:nvSpPr>
        <p:spPr>
          <a:xfrm>
            <a:off x="6012160" y="2708920"/>
            <a:ext cx="50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mtClean="0"/>
              <a:t>2R</a:t>
            </a:r>
            <a:r>
              <a:rPr lang="de-DE" baseline="-25000" smtClean="0"/>
              <a:t>0</a:t>
            </a:r>
            <a:endParaRPr lang="de-DE" baseline="-25000"/>
          </a:p>
        </p:txBody>
      </p:sp>
      <p:cxnSp>
        <p:nvCxnSpPr>
          <p:cNvPr id="36" name="Gerade Verbindung mit Pfeil 35"/>
          <p:cNvCxnSpPr/>
          <p:nvPr/>
        </p:nvCxnSpPr>
        <p:spPr>
          <a:xfrm>
            <a:off x="5508104" y="3140968"/>
            <a:ext cx="1440160" cy="0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Gerade Verbindung mit Pfeil 37"/>
          <p:cNvCxnSpPr/>
          <p:nvPr/>
        </p:nvCxnSpPr>
        <p:spPr>
          <a:xfrm>
            <a:off x="2339752" y="2924944"/>
            <a:ext cx="0" cy="360040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feld 39"/>
          <p:cNvSpPr txBox="1"/>
          <p:nvPr/>
        </p:nvSpPr>
        <p:spPr>
          <a:xfrm>
            <a:off x="1907704" y="2852936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mtClean="0"/>
              <a:t>d</a:t>
            </a:r>
            <a:endParaRPr lang="de-DE"/>
          </a:p>
        </p:txBody>
      </p:sp>
      <p:cxnSp>
        <p:nvCxnSpPr>
          <p:cNvPr id="41" name="Gerade Verbindung mit Pfeil 40"/>
          <p:cNvCxnSpPr/>
          <p:nvPr/>
        </p:nvCxnSpPr>
        <p:spPr>
          <a:xfrm>
            <a:off x="2915816" y="2132856"/>
            <a:ext cx="3456384" cy="0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feld 42"/>
          <p:cNvSpPr txBox="1"/>
          <p:nvPr/>
        </p:nvSpPr>
        <p:spPr>
          <a:xfrm>
            <a:off x="2915816" y="1484784"/>
            <a:ext cx="36034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smtClean="0"/>
              <a:t>Exciton diffusion length L</a:t>
            </a:r>
            <a:r>
              <a:rPr lang="de-DE" sz="2400" baseline="-25000" smtClean="0"/>
              <a:t>Diff</a:t>
            </a:r>
            <a:endParaRPr lang="de-DE" sz="2400" baseline="-25000"/>
          </a:p>
        </p:txBody>
      </p:sp>
      <p:cxnSp>
        <p:nvCxnSpPr>
          <p:cNvPr id="45" name="Gerade Verbindung mit Pfeil 44"/>
          <p:cNvCxnSpPr/>
          <p:nvPr/>
        </p:nvCxnSpPr>
        <p:spPr>
          <a:xfrm>
            <a:off x="1259632" y="1844824"/>
            <a:ext cx="1440160" cy="93610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feld 45"/>
          <p:cNvSpPr txBox="1"/>
          <p:nvPr/>
        </p:nvSpPr>
        <p:spPr>
          <a:xfrm>
            <a:off x="1547664" y="1700808"/>
            <a:ext cx="4809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smtClean="0"/>
              <a:t>hv</a:t>
            </a:r>
            <a:endParaRPr lang="de-DE" sz="2400"/>
          </a:p>
        </p:txBody>
      </p:sp>
      <p:cxnSp>
        <p:nvCxnSpPr>
          <p:cNvPr id="47" name="Gerade Verbindung mit Pfeil 46"/>
          <p:cNvCxnSpPr/>
          <p:nvPr/>
        </p:nvCxnSpPr>
        <p:spPr>
          <a:xfrm>
            <a:off x="6732240" y="4653136"/>
            <a:ext cx="1440160" cy="936104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feld 47"/>
          <p:cNvSpPr txBox="1"/>
          <p:nvPr/>
        </p:nvSpPr>
        <p:spPr>
          <a:xfrm>
            <a:off x="7596336" y="4725144"/>
            <a:ext cx="4809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smtClean="0"/>
              <a:t>hv</a:t>
            </a:r>
            <a:endParaRPr lang="de-DE" sz="2400"/>
          </a:p>
        </p:txBody>
      </p:sp>
      <p:sp>
        <p:nvSpPr>
          <p:cNvPr id="49" name="Textfeld 48"/>
          <p:cNvSpPr txBox="1"/>
          <p:nvPr/>
        </p:nvSpPr>
        <p:spPr>
          <a:xfrm>
            <a:off x="1619672" y="5229200"/>
            <a:ext cx="2342501" cy="6463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de-DE" sz="3600" smtClean="0"/>
              <a:t>L</a:t>
            </a:r>
            <a:r>
              <a:rPr lang="de-DE" sz="3600" baseline="-25000" smtClean="0"/>
              <a:t>diff</a:t>
            </a:r>
            <a:r>
              <a:rPr lang="de-DE" sz="3600" smtClean="0"/>
              <a:t> &gt; 2R</a:t>
            </a:r>
            <a:r>
              <a:rPr lang="de-DE" sz="3600" baseline="-25000" smtClean="0"/>
              <a:t>0</a:t>
            </a:r>
            <a:r>
              <a:rPr lang="de-DE" sz="3600" smtClean="0"/>
              <a:t> !?</a:t>
            </a:r>
            <a:endParaRPr lang="de-DE" sz="3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de-DE" smtClean="0"/>
              <a:t>Work plan:   statistical approach.</a:t>
            </a:r>
            <a:endParaRPr lang="de-DE"/>
          </a:p>
        </p:txBody>
      </p:sp>
      <p:sp>
        <p:nvSpPr>
          <p:cNvPr id="5" name="Inhaltsplatzhalter 4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8363272" cy="3951288"/>
          </a:xfrm>
        </p:spPr>
        <p:txBody>
          <a:bodyPr/>
          <a:lstStyle/>
          <a:p>
            <a:r>
              <a:rPr lang="de-DE" smtClean="0"/>
              <a:t> Adsorption of Donor / Acceptor particles in various concentration </a:t>
            </a:r>
            <a:r>
              <a:rPr lang="de-DE" smtClean="0">
                <a:sym typeface="Wingdings" pitchFamily="2" charset="2"/>
              </a:rPr>
              <a:t> mean distance L</a:t>
            </a:r>
          </a:p>
          <a:p>
            <a:r>
              <a:rPr lang="de-DE" smtClean="0">
                <a:sym typeface="Wingdings" pitchFamily="2" charset="2"/>
              </a:rPr>
              <a:t>Characterisation by cryo-TEM  probe of L</a:t>
            </a:r>
          </a:p>
          <a:p>
            <a:r>
              <a:rPr lang="de-DE" smtClean="0">
                <a:sym typeface="Wingdings" pitchFamily="2" charset="2"/>
              </a:rPr>
              <a:t>Static / time-dependent spectroscopy  efficiency</a:t>
            </a:r>
            <a:endParaRPr lang="de-DE"/>
          </a:p>
          <a:p>
            <a:endParaRPr lang="de-DE" smtClean="0"/>
          </a:p>
          <a:p>
            <a:endParaRPr lang="de-DE"/>
          </a:p>
          <a:p>
            <a:endParaRPr lang="de-DE" smtClean="0"/>
          </a:p>
          <a:p>
            <a:endParaRPr lang="de-DE"/>
          </a:p>
        </p:txBody>
      </p:sp>
      <p:sp>
        <p:nvSpPr>
          <p:cNvPr id="6" name="Textfeld 5"/>
          <p:cNvSpPr txBox="1"/>
          <p:nvPr/>
        </p:nvSpPr>
        <p:spPr>
          <a:xfrm>
            <a:off x="683568" y="6021288"/>
            <a:ext cx="3744416" cy="46166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è"/>
            </a:pPr>
            <a:r>
              <a:rPr lang="de-DE" sz="2400" smtClean="0">
                <a:sym typeface="Wingdings" pitchFamily="2" charset="2"/>
              </a:rPr>
              <a:t> Exciton diffusion length.  </a:t>
            </a:r>
            <a:endParaRPr lang="de-DE" sz="2400"/>
          </a:p>
        </p:txBody>
      </p:sp>
      <p:sp>
        <p:nvSpPr>
          <p:cNvPr id="7" name="Rechteck 6"/>
          <p:cNvSpPr/>
          <p:nvPr/>
        </p:nvSpPr>
        <p:spPr>
          <a:xfrm>
            <a:off x="899592" y="4581128"/>
            <a:ext cx="6120680" cy="50405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Ellipse 7"/>
          <p:cNvSpPr/>
          <p:nvPr/>
        </p:nvSpPr>
        <p:spPr>
          <a:xfrm>
            <a:off x="2267744" y="4221088"/>
            <a:ext cx="432048" cy="432048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Ellipse 8"/>
          <p:cNvSpPr/>
          <p:nvPr/>
        </p:nvSpPr>
        <p:spPr>
          <a:xfrm>
            <a:off x="3131840" y="4941168"/>
            <a:ext cx="432048" cy="432048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Ellipse 9"/>
          <p:cNvSpPr/>
          <p:nvPr/>
        </p:nvSpPr>
        <p:spPr>
          <a:xfrm>
            <a:off x="5076056" y="4365104"/>
            <a:ext cx="432048" cy="432048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Ellipse 10"/>
          <p:cNvSpPr/>
          <p:nvPr/>
        </p:nvSpPr>
        <p:spPr>
          <a:xfrm>
            <a:off x="3707904" y="4365104"/>
            <a:ext cx="432048" cy="432048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4211960" y="4869160"/>
            <a:ext cx="864096" cy="792088"/>
          </a:xfrm>
          <a:prstGeom prst="ellips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Ellipse 12"/>
          <p:cNvSpPr/>
          <p:nvPr/>
        </p:nvSpPr>
        <p:spPr>
          <a:xfrm>
            <a:off x="1187624" y="4077072"/>
            <a:ext cx="864096" cy="792088"/>
          </a:xfrm>
          <a:prstGeom prst="ellips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Textfeld 21"/>
          <p:cNvSpPr txBox="1"/>
          <p:nvPr/>
        </p:nvSpPr>
        <p:spPr>
          <a:xfrm>
            <a:off x="7343800" y="2780928"/>
            <a:ext cx="1800200" cy="46166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sz="2400" dirty="0" smtClean="0"/>
              <a:t>A5(</a:t>
            </a:r>
            <a:r>
              <a:rPr lang="de-DE" sz="2400" dirty="0" err="1" smtClean="0"/>
              <a:t>Henneb</a:t>
            </a:r>
            <a:r>
              <a:rPr lang="de-DE" sz="2400" dirty="0" smtClean="0"/>
              <a:t>.)</a:t>
            </a:r>
            <a:endParaRPr lang="de-DE" sz="2400" dirty="0"/>
          </a:p>
        </p:txBody>
      </p:sp>
      <p:sp>
        <p:nvSpPr>
          <p:cNvPr id="23" name="Textfeld 22"/>
          <p:cNvSpPr txBox="1"/>
          <p:nvPr/>
        </p:nvSpPr>
        <p:spPr>
          <a:xfrm>
            <a:off x="7343800" y="2132856"/>
            <a:ext cx="1800200" cy="46166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sz="2400" dirty="0" smtClean="0"/>
              <a:t>Z2 (</a:t>
            </a:r>
            <a:r>
              <a:rPr lang="de-DE" sz="2400" dirty="0" err="1" smtClean="0"/>
              <a:t>Kowarik</a:t>
            </a:r>
            <a:r>
              <a:rPr lang="de-DE" sz="2400" dirty="0" smtClean="0"/>
              <a:t>)</a:t>
            </a:r>
            <a:endParaRPr lang="de-DE" sz="2400" dirty="0"/>
          </a:p>
        </p:txBody>
      </p:sp>
      <p:sp>
        <p:nvSpPr>
          <p:cNvPr id="24" name="Textfeld 23"/>
          <p:cNvSpPr txBox="1"/>
          <p:nvPr/>
        </p:nvSpPr>
        <p:spPr>
          <a:xfrm>
            <a:off x="5220072" y="5661248"/>
            <a:ext cx="3744416" cy="83099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de-DE" sz="2400" smtClean="0"/>
              <a:t> Charge transfer effects?</a:t>
            </a:r>
          </a:p>
          <a:p>
            <a:pPr>
              <a:buFont typeface="Arial" pitchFamily="34" charset="0"/>
              <a:buChar char="•"/>
            </a:pPr>
            <a:r>
              <a:rPr lang="de-DE" sz="2400" smtClean="0"/>
              <a:t> Local sructural distortion?</a:t>
            </a:r>
          </a:p>
        </p:txBody>
      </p:sp>
      <p:sp>
        <p:nvSpPr>
          <p:cNvPr id="25" name="Textfeld 24"/>
          <p:cNvSpPr txBox="1"/>
          <p:nvPr/>
        </p:nvSpPr>
        <p:spPr>
          <a:xfrm>
            <a:off x="7164288" y="5157192"/>
            <a:ext cx="1800200" cy="46166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sz="2400" smtClean="0"/>
              <a:t>B6 (May)</a:t>
            </a:r>
            <a:endParaRPr lang="de-DE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de-DE" smtClean="0"/>
              <a:t>Work plan:   structure control.</a:t>
            </a:r>
            <a:endParaRPr lang="de-DE"/>
          </a:p>
        </p:txBody>
      </p:sp>
      <p:sp>
        <p:nvSpPr>
          <p:cNvPr id="5" name="Inhaltsplatzhalter 4"/>
          <p:cNvSpPr>
            <a:spLocks noGrp="1"/>
          </p:cNvSpPr>
          <p:nvPr>
            <p:ph sz="half" idx="2"/>
          </p:nvPr>
        </p:nvSpPr>
        <p:spPr>
          <a:xfrm>
            <a:off x="457200" y="1700808"/>
            <a:ext cx="8363272" cy="4425355"/>
          </a:xfrm>
        </p:spPr>
        <p:txBody>
          <a:bodyPr/>
          <a:lstStyle/>
          <a:p>
            <a:r>
              <a:rPr lang="de-DE" smtClean="0"/>
              <a:t> Qdots of different size </a:t>
            </a:r>
            <a:r>
              <a:rPr lang="de-DE" smtClean="0">
                <a:sym typeface="Wingdings" pitchFamily="2" charset="2"/>
              </a:rPr>
              <a:t> commercial (narrow distribution!)</a:t>
            </a:r>
          </a:p>
          <a:p>
            <a:endParaRPr lang="de-DE" smtClean="0">
              <a:sym typeface="Wingdings" pitchFamily="2" charset="2"/>
            </a:endParaRPr>
          </a:p>
          <a:p>
            <a:r>
              <a:rPr lang="de-DE" smtClean="0">
                <a:sym typeface="Wingdings" pitchFamily="2" charset="2"/>
              </a:rPr>
              <a:t>Glue: </a:t>
            </a:r>
            <a:r>
              <a:rPr lang="de-DE" smtClean="0"/>
              <a:t>Polyelectrolyte (+ dye labels </a:t>
            </a:r>
            <a:r>
              <a:rPr lang="de-DE" smtClean="0">
                <a:sym typeface="Wingdings" pitchFamily="2" charset="2"/>
              </a:rPr>
              <a:t> new acceptors!)</a:t>
            </a:r>
          </a:p>
          <a:p>
            <a:endParaRPr lang="de-DE" b="1" smtClean="0">
              <a:sym typeface="Wingdings" pitchFamily="2" charset="2"/>
            </a:endParaRPr>
          </a:p>
          <a:p>
            <a:r>
              <a:rPr lang="de-DE" b="1" smtClean="0">
                <a:sym typeface="Wingdings" pitchFamily="2" charset="2"/>
              </a:rPr>
              <a:t>SiO</a:t>
            </a:r>
            <a:r>
              <a:rPr lang="de-DE" b="1" baseline="-25000" smtClean="0">
                <a:sym typeface="Wingdings" pitchFamily="2" charset="2"/>
              </a:rPr>
              <a:t>2 </a:t>
            </a:r>
            <a:r>
              <a:rPr lang="de-DE" b="1" smtClean="0">
                <a:sym typeface="Wingdings" pitchFamily="2" charset="2"/>
              </a:rPr>
              <a:t> Coverage  stiffening / isolation / thickness variable</a:t>
            </a:r>
            <a:endParaRPr lang="de-DE" b="1" baseline="-25000" smtClean="0"/>
          </a:p>
          <a:p>
            <a:endParaRPr lang="de-DE"/>
          </a:p>
          <a:p>
            <a:endParaRPr lang="de-DE" smtClean="0"/>
          </a:p>
          <a:p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899592" y="4869160"/>
            <a:ext cx="6120680" cy="50405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Ellipse 10"/>
          <p:cNvSpPr/>
          <p:nvPr/>
        </p:nvSpPr>
        <p:spPr>
          <a:xfrm>
            <a:off x="3707904" y="4653136"/>
            <a:ext cx="432048" cy="432048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/>
          <p:cNvSpPr/>
          <p:nvPr/>
        </p:nvSpPr>
        <p:spPr>
          <a:xfrm>
            <a:off x="1051992" y="4725144"/>
            <a:ext cx="5752256" cy="80047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Ellipse 7"/>
          <p:cNvSpPr/>
          <p:nvPr/>
        </p:nvSpPr>
        <p:spPr>
          <a:xfrm>
            <a:off x="2267744" y="4509120"/>
            <a:ext cx="432048" cy="432048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Ellipse 8"/>
          <p:cNvSpPr/>
          <p:nvPr/>
        </p:nvSpPr>
        <p:spPr>
          <a:xfrm>
            <a:off x="3131840" y="5229200"/>
            <a:ext cx="432048" cy="432048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Ellipse 9"/>
          <p:cNvSpPr/>
          <p:nvPr/>
        </p:nvSpPr>
        <p:spPr>
          <a:xfrm>
            <a:off x="5076056" y="4653136"/>
            <a:ext cx="432048" cy="432048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4211960" y="5157192"/>
            <a:ext cx="864096" cy="792088"/>
          </a:xfrm>
          <a:prstGeom prst="ellips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Ellipse 12"/>
          <p:cNvSpPr/>
          <p:nvPr/>
        </p:nvSpPr>
        <p:spPr>
          <a:xfrm>
            <a:off x="1187624" y="4365104"/>
            <a:ext cx="864096" cy="792088"/>
          </a:xfrm>
          <a:prstGeom prst="ellips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Textfeld 15"/>
          <p:cNvSpPr txBox="1"/>
          <p:nvPr/>
        </p:nvSpPr>
        <p:spPr>
          <a:xfrm>
            <a:off x="6516216" y="4293096"/>
            <a:ext cx="6206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mtClean="0"/>
              <a:t>Glue</a:t>
            </a:r>
            <a:endParaRPr lang="de-DE"/>
          </a:p>
        </p:txBody>
      </p:sp>
      <p:cxnSp>
        <p:nvCxnSpPr>
          <p:cNvPr id="18" name="Gerade Verbindung 17"/>
          <p:cNvCxnSpPr/>
          <p:nvPr/>
        </p:nvCxnSpPr>
        <p:spPr>
          <a:xfrm>
            <a:off x="6804248" y="4725144"/>
            <a:ext cx="10801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19"/>
          <p:cNvCxnSpPr/>
          <p:nvPr/>
        </p:nvCxnSpPr>
        <p:spPr>
          <a:xfrm>
            <a:off x="7020272" y="4869160"/>
            <a:ext cx="8640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feld 20"/>
          <p:cNvSpPr txBox="1"/>
          <p:nvPr/>
        </p:nvSpPr>
        <p:spPr>
          <a:xfrm>
            <a:off x="8028384" y="4581128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mtClean="0"/>
              <a:t>d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de-DE" smtClean="0"/>
              <a:t>Work Plan: SiO</a:t>
            </a:r>
            <a:r>
              <a:rPr lang="de-DE" baseline="-25000" smtClean="0"/>
              <a:t>2</a:t>
            </a:r>
            <a:r>
              <a:rPr lang="de-DE" smtClean="0"/>
              <a:t> - shell</a:t>
            </a:r>
            <a:endParaRPr lang="de-DE"/>
          </a:p>
        </p:txBody>
      </p:sp>
      <p:sp>
        <p:nvSpPr>
          <p:cNvPr id="5" name="Inhaltsplatzhalter 4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8363272" cy="3951288"/>
          </a:xfrm>
        </p:spPr>
        <p:txBody>
          <a:bodyPr/>
          <a:lstStyle/>
          <a:p>
            <a:pPr>
              <a:buNone/>
            </a:pPr>
            <a:endParaRPr lang="de-DE"/>
          </a:p>
          <a:p>
            <a:endParaRPr lang="de-DE" smtClean="0"/>
          </a:p>
          <a:p>
            <a:endParaRPr lang="de-DE"/>
          </a:p>
          <a:p>
            <a:endParaRPr lang="de-DE" smtClean="0"/>
          </a:p>
          <a:p>
            <a:endParaRPr lang="de-DE"/>
          </a:p>
        </p:txBody>
      </p:sp>
      <p:pic>
        <p:nvPicPr>
          <p:cNvPr id="7" name="图片 3" descr="C:\Users\thinkpad\Desktop\3.png"/>
          <p:cNvPicPr/>
          <p:nvPr/>
        </p:nvPicPr>
        <p:blipFill>
          <a:blip r:embed="rId3" cstate="print"/>
          <a:srcRect l="942" r="4132" b="18133"/>
          <a:stretch>
            <a:fillRect/>
          </a:stretch>
        </p:blipFill>
        <p:spPr bwMode="auto">
          <a:xfrm>
            <a:off x="683568" y="1772816"/>
            <a:ext cx="5643349" cy="2094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2" descr="C:\Users\thinkpad\Desktop\2.png"/>
          <p:cNvPicPr/>
          <p:nvPr/>
        </p:nvPicPr>
        <p:blipFill>
          <a:blip r:embed="rId4" cstate="print"/>
          <a:srcRect l="3353" t="5170" r="51767" b="48377"/>
          <a:stretch>
            <a:fillRect/>
          </a:stretch>
        </p:blipFill>
        <p:spPr bwMode="auto">
          <a:xfrm>
            <a:off x="611560" y="4005064"/>
            <a:ext cx="2361774" cy="1736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4" descr="C:\Users\thinkpad\Desktop\4.png"/>
          <p:cNvPicPr/>
          <p:nvPr/>
        </p:nvPicPr>
        <p:blipFill>
          <a:blip r:embed="rId5" cstate="print"/>
          <a:srcRect l="12285" t="721" r="3305" b="55678"/>
          <a:stretch>
            <a:fillRect/>
          </a:stretch>
        </p:blipFill>
        <p:spPr bwMode="auto">
          <a:xfrm>
            <a:off x="3851920" y="4221088"/>
            <a:ext cx="3338300" cy="1648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feld 9"/>
          <p:cNvSpPr txBox="1"/>
          <p:nvPr/>
        </p:nvSpPr>
        <p:spPr>
          <a:xfrm>
            <a:off x="0" y="6519446"/>
            <a:ext cx="5014065" cy="338554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sz="1600" smtClean="0"/>
              <a:t>Y  Qiao, F. Polzer, H. Kirmse, S. Kirstein, J. P. Rabe,  </a:t>
            </a:r>
            <a:r>
              <a:rPr lang="de-DE" sz="1600" i="1" smtClean="0"/>
              <a:t>in prep. </a:t>
            </a:r>
            <a:endParaRPr lang="de-DE" sz="1600"/>
          </a:p>
        </p:txBody>
      </p:sp>
      <p:sp>
        <p:nvSpPr>
          <p:cNvPr id="11" name="Textfeld 10"/>
          <p:cNvSpPr txBox="1"/>
          <p:nvPr/>
        </p:nvSpPr>
        <p:spPr>
          <a:xfrm>
            <a:off x="6588224" y="1988840"/>
            <a:ext cx="1576842" cy="6463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de-DE" smtClean="0"/>
              <a:t>Sol-gel process</a:t>
            </a:r>
            <a:br>
              <a:rPr lang="de-DE" smtClean="0"/>
            </a:br>
            <a:r>
              <a:rPr lang="de-DE" smtClean="0"/>
              <a:t>@ room temp.</a:t>
            </a:r>
            <a:endParaRPr lang="de-DE"/>
          </a:p>
        </p:txBody>
      </p:sp>
      <p:sp>
        <p:nvSpPr>
          <p:cNvPr id="12" name="Textfeld 11"/>
          <p:cNvSpPr txBox="1"/>
          <p:nvPr/>
        </p:nvSpPr>
        <p:spPr>
          <a:xfrm>
            <a:off x="755576" y="5877272"/>
            <a:ext cx="2375074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de-DE" smtClean="0"/>
              <a:t>No structural distortion</a:t>
            </a:r>
            <a:endParaRPr lang="de-DE"/>
          </a:p>
        </p:txBody>
      </p:sp>
      <p:sp>
        <p:nvSpPr>
          <p:cNvPr id="13" name="Textfeld 12"/>
          <p:cNvSpPr txBox="1"/>
          <p:nvPr/>
        </p:nvSpPr>
        <p:spPr>
          <a:xfrm>
            <a:off x="5436096" y="6021288"/>
            <a:ext cx="1730795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de-DE" smtClean="0"/>
              <a:t>Super-structure!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de-DE" smtClean="0"/>
              <a:t>Objective: SiO</a:t>
            </a:r>
            <a:r>
              <a:rPr lang="de-DE" baseline="-25000" smtClean="0"/>
              <a:t>2</a:t>
            </a:r>
            <a:r>
              <a:rPr lang="de-DE" smtClean="0"/>
              <a:t> - shell for structure investigation</a:t>
            </a:r>
            <a:endParaRPr lang="de-DE"/>
          </a:p>
        </p:txBody>
      </p:sp>
      <p:sp>
        <p:nvSpPr>
          <p:cNvPr id="5" name="Inhaltsplatzhalter 4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8363272" cy="3951288"/>
          </a:xfrm>
        </p:spPr>
        <p:txBody>
          <a:bodyPr/>
          <a:lstStyle/>
          <a:p>
            <a:pPr>
              <a:buNone/>
            </a:pPr>
            <a:endParaRPr lang="de-DE"/>
          </a:p>
          <a:p>
            <a:endParaRPr lang="de-DE" smtClean="0"/>
          </a:p>
          <a:p>
            <a:endParaRPr lang="de-DE"/>
          </a:p>
          <a:p>
            <a:endParaRPr lang="de-DE" smtClean="0"/>
          </a:p>
          <a:p>
            <a:endParaRPr lang="de-DE"/>
          </a:p>
        </p:txBody>
      </p:sp>
      <p:sp>
        <p:nvSpPr>
          <p:cNvPr id="6" name="Textfeld 5"/>
          <p:cNvSpPr txBox="1"/>
          <p:nvPr/>
        </p:nvSpPr>
        <p:spPr>
          <a:xfrm>
            <a:off x="251520" y="5229200"/>
            <a:ext cx="4608512" cy="120032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è"/>
            </a:pPr>
            <a:r>
              <a:rPr lang="de-DE" b="1" smtClean="0"/>
              <a:t> Joint project with FU (C. Böttcher):</a:t>
            </a:r>
          </a:p>
          <a:p>
            <a:r>
              <a:rPr lang="de-DE" b="1" smtClean="0"/>
              <a:t>   - cryo-TEM, 3D reconstruction</a:t>
            </a:r>
            <a:br>
              <a:rPr lang="de-DE" b="1" smtClean="0"/>
            </a:br>
            <a:r>
              <a:rPr lang="de-DE" b="1" smtClean="0"/>
              <a:t>   - variation of silica shells</a:t>
            </a:r>
            <a:br>
              <a:rPr lang="de-DE" b="1" smtClean="0"/>
            </a:br>
            <a:r>
              <a:rPr lang="de-DE" b="1" smtClean="0"/>
              <a:t>   - variation of dyes / aggregate structures</a:t>
            </a:r>
            <a:endParaRPr lang="de-DE" b="1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933436">
            <a:off x="6140040" y="2425847"/>
            <a:ext cx="1842516" cy="1708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feld 8"/>
          <p:cNvSpPr txBox="1"/>
          <p:nvPr/>
        </p:nvSpPr>
        <p:spPr>
          <a:xfrm>
            <a:off x="6156176" y="6519446"/>
            <a:ext cx="2339752" cy="338554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1600" smtClean="0"/>
              <a:t>J. Megow,  et al.  </a:t>
            </a:r>
            <a:r>
              <a:rPr lang="de-DE" sz="1600" i="1" smtClean="0"/>
              <a:t>in prep.</a:t>
            </a:r>
            <a:endParaRPr lang="de-DE" sz="1600"/>
          </a:p>
        </p:txBody>
      </p:sp>
      <p:sp>
        <p:nvSpPr>
          <p:cNvPr id="10" name="Textfeld 9"/>
          <p:cNvSpPr txBox="1"/>
          <p:nvPr/>
        </p:nvSpPr>
        <p:spPr>
          <a:xfrm>
            <a:off x="251520" y="2132856"/>
            <a:ext cx="2914196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smtClean="0"/>
              <a:t>Super strucure:</a:t>
            </a:r>
          </a:p>
          <a:p>
            <a:pPr>
              <a:buFont typeface="Arial" pitchFamily="34" charset="0"/>
              <a:buChar char="•"/>
            </a:pPr>
            <a:r>
              <a:rPr lang="de-DE" sz="2400" smtClean="0"/>
              <a:t> periodic</a:t>
            </a:r>
          </a:p>
          <a:p>
            <a:pPr>
              <a:buFont typeface="Arial" pitchFamily="34" charset="0"/>
              <a:buChar char="•"/>
            </a:pPr>
            <a:r>
              <a:rPr lang="de-DE" sz="2400" smtClean="0"/>
              <a:t> helical</a:t>
            </a:r>
          </a:p>
          <a:p>
            <a:pPr>
              <a:buFont typeface="Arial" pitchFamily="34" charset="0"/>
              <a:buChar char="•"/>
            </a:pPr>
            <a:r>
              <a:rPr lang="de-DE" sz="2400" smtClean="0"/>
              <a:t> high contrast</a:t>
            </a:r>
          </a:p>
          <a:p>
            <a:r>
              <a:rPr lang="de-DE" sz="2400" b="1" smtClean="0">
                <a:sym typeface="Wingdings" pitchFamily="2" charset="2"/>
              </a:rPr>
              <a:t> 3D reconstruction,</a:t>
            </a:r>
          </a:p>
          <a:p>
            <a:r>
              <a:rPr lang="de-DE" sz="2400" b="1" smtClean="0">
                <a:sym typeface="Wingdings" pitchFamily="2" charset="2"/>
              </a:rPr>
              <a:t> 3D tomography.</a:t>
            </a:r>
            <a:endParaRPr lang="de-DE" sz="2400" b="1"/>
          </a:p>
        </p:txBody>
      </p:sp>
      <p:pic>
        <p:nvPicPr>
          <p:cNvPr id="11" name="图片 4" descr="C:\Users\thinkpad\Desktop\4.png"/>
          <p:cNvPicPr/>
          <p:nvPr/>
        </p:nvPicPr>
        <p:blipFill>
          <a:blip r:embed="rId4" cstate="print"/>
          <a:srcRect l="32313" t="721" r="45838" b="82136"/>
          <a:stretch>
            <a:fillRect/>
          </a:stretch>
        </p:blipFill>
        <p:spPr bwMode="auto">
          <a:xfrm rot="5400000">
            <a:off x="2891813" y="2372883"/>
            <a:ext cx="2496277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Pfeil nach links und rechts 11"/>
          <p:cNvSpPr/>
          <p:nvPr/>
        </p:nvSpPr>
        <p:spPr>
          <a:xfrm>
            <a:off x="5148064" y="3068960"/>
            <a:ext cx="1080120" cy="36004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extfeld 12"/>
          <p:cNvSpPr txBox="1"/>
          <p:nvPr/>
        </p:nvSpPr>
        <p:spPr>
          <a:xfrm>
            <a:off x="5508104" y="2420888"/>
            <a:ext cx="351378" cy="52322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de-DE" sz="2800" b="1" smtClean="0"/>
              <a:t>?</a:t>
            </a:r>
            <a:endParaRPr lang="de-DE" sz="2800" b="1"/>
          </a:p>
        </p:txBody>
      </p:sp>
      <p:sp>
        <p:nvSpPr>
          <p:cNvPr id="14" name="Textfeld 13"/>
          <p:cNvSpPr txBox="1"/>
          <p:nvPr/>
        </p:nvSpPr>
        <p:spPr>
          <a:xfrm>
            <a:off x="5167300" y="4725144"/>
            <a:ext cx="34746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mtClean="0"/>
              <a:t>Correlation </a:t>
            </a:r>
          </a:p>
          <a:p>
            <a:pPr algn="ctr"/>
            <a:r>
              <a:rPr lang="de-DE" smtClean="0"/>
              <a:t>Aggregate structure </a:t>
            </a:r>
            <a:r>
              <a:rPr lang="de-DE" smtClean="0">
                <a:sym typeface="Wingdings" pitchFamily="2" charset="2"/>
              </a:rPr>
              <a:t> SiO</a:t>
            </a:r>
            <a:r>
              <a:rPr lang="de-DE" baseline="-25000" smtClean="0">
                <a:sym typeface="Wingdings" pitchFamily="2" charset="2"/>
              </a:rPr>
              <a:t>2</a:t>
            </a:r>
            <a:r>
              <a:rPr lang="de-DE" smtClean="0">
                <a:sym typeface="Wingdings" pitchFamily="2" charset="2"/>
              </a:rPr>
              <a:t> shell</a:t>
            </a:r>
            <a:endParaRPr lang="de-DE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de-DE" b="1" smtClean="0"/>
              <a:t>Proposal</a:t>
            </a:r>
            <a:r>
              <a:rPr lang="de-DE" smtClean="0"/>
              <a:t> for 1st period</a:t>
            </a:r>
            <a:endParaRPr lang="de-DE"/>
          </a:p>
        </p:txBody>
      </p:sp>
      <p:graphicFrame>
        <p:nvGraphicFramePr>
          <p:cNvPr id="8" name="Inhaltsplatzhalter 7"/>
          <p:cNvGraphicFramePr>
            <a:graphicFrameLocks noGrp="1"/>
          </p:cNvGraphicFramePr>
          <p:nvPr>
            <p:ph sz="half" idx="2"/>
          </p:nvPr>
        </p:nvGraphicFramePr>
        <p:xfrm>
          <a:off x="467544" y="4509120"/>
          <a:ext cx="8362950" cy="14681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72590"/>
                <a:gridCol w="1672590"/>
                <a:gridCol w="1672590"/>
                <a:gridCol w="1672590"/>
                <a:gridCol w="1672590"/>
              </a:tblGrid>
              <a:tr h="37084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en-US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b="1"/>
                        <a:t>Year 1</a:t>
                      </a:r>
                      <a:endParaRPr lang="de-DE" sz="18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b="1"/>
                        <a:t>Year 2</a:t>
                      </a:r>
                      <a:endParaRPr lang="de-DE" sz="18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b="1"/>
                        <a:t>Year 3</a:t>
                      </a:r>
                      <a:endParaRPr lang="de-DE" sz="18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b="1"/>
                        <a:t>Year 4</a:t>
                      </a:r>
                      <a:endParaRPr lang="de-DE" sz="18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800" b="1" smtClean="0"/>
                        <a:t>Student 1</a:t>
                      </a:r>
                      <a:endParaRPr lang="de-DE" sz="18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smtClean="0"/>
                        <a:t>Ag-nanowires: Optimization </a:t>
                      </a:r>
                      <a:r>
                        <a:rPr lang="en-US" sz="1800"/>
                        <a:t>of wire </a:t>
                      </a:r>
                      <a:r>
                        <a:rPr lang="en-US" sz="1800" smtClean="0"/>
                        <a:t>growth</a:t>
                      </a:r>
                      <a:endParaRPr lang="de-DE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smtClean="0"/>
                        <a:t>Addition of dye layers</a:t>
                      </a:r>
                      <a:endParaRPr lang="de-DE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smtClean="0"/>
                        <a:t>Explore Au</a:t>
                      </a:r>
                      <a:r>
                        <a:rPr lang="en-US" sz="1800"/>
                        <a:t>, Pt, ZnO</a:t>
                      </a:r>
                      <a:r>
                        <a:rPr lang="en-US" sz="1800" smtClean="0"/>
                        <a:t>…</a:t>
                      </a:r>
                      <a:endParaRPr lang="de-DE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800" b="1" smtClean="0"/>
                        <a:t>Student 2</a:t>
                      </a:r>
                      <a:endParaRPr lang="de-DE" sz="18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smtClean="0"/>
                        <a:t>Nano-manipulation</a:t>
                      </a:r>
                      <a:endParaRPr lang="de-DE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smtClean="0"/>
                        <a:t>Local optical spectroscopy</a:t>
                      </a:r>
                      <a:endParaRPr lang="de-DE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smtClean="0"/>
                        <a:t>IR-spectroscopy</a:t>
                      </a:r>
                      <a:endParaRPr lang="de-DE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Textfeld 8"/>
          <p:cNvSpPr txBox="1"/>
          <p:nvPr/>
        </p:nvSpPr>
        <p:spPr>
          <a:xfrm>
            <a:off x="4716016" y="1484784"/>
            <a:ext cx="40324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smtClean="0"/>
              <a:t>Main objectives:</a:t>
            </a:r>
          </a:p>
          <a:p>
            <a:pPr>
              <a:buFont typeface="Arial" pitchFamily="34" charset="0"/>
              <a:buChar char="•"/>
            </a:pPr>
            <a:r>
              <a:rPr lang="de-DE" sz="2400" smtClean="0"/>
              <a:t> principles of wire formation</a:t>
            </a:r>
          </a:p>
          <a:p>
            <a:pPr>
              <a:buFont typeface="Arial" pitchFamily="34" charset="0"/>
              <a:buChar char="•"/>
            </a:pPr>
            <a:r>
              <a:rPr lang="de-DE" sz="2400" smtClean="0"/>
              <a:t> new wire materials</a:t>
            </a:r>
          </a:p>
          <a:p>
            <a:pPr>
              <a:buFont typeface="Arial" pitchFamily="34" charset="0"/>
              <a:buChar char="•"/>
            </a:pPr>
            <a:r>
              <a:rPr lang="de-DE" sz="2400" smtClean="0"/>
              <a:t> Plasmon modes </a:t>
            </a:r>
          </a:p>
          <a:p>
            <a:pPr>
              <a:buFont typeface="Arial" pitchFamily="34" charset="0"/>
              <a:buChar char="•"/>
            </a:pPr>
            <a:r>
              <a:rPr lang="de-DE" sz="2400" smtClean="0"/>
              <a:t> Coupling plasmons - dyes</a:t>
            </a:r>
            <a:endParaRPr lang="de-DE" sz="2400"/>
          </a:p>
        </p:txBody>
      </p:sp>
      <p:pic>
        <p:nvPicPr>
          <p:cNvPr id="1026" name="Picture 2" descr="Bild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383938"/>
            <a:ext cx="3672408" cy="2560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de-DE" b="1" smtClean="0"/>
              <a:t>Approval</a:t>
            </a:r>
            <a:r>
              <a:rPr lang="de-DE" smtClean="0"/>
              <a:t> of 1st period</a:t>
            </a:r>
            <a:endParaRPr lang="de-DE"/>
          </a:p>
        </p:txBody>
      </p:sp>
      <p:graphicFrame>
        <p:nvGraphicFramePr>
          <p:cNvPr id="8" name="Inhaltsplatzhalter 7"/>
          <p:cNvGraphicFramePr>
            <a:graphicFrameLocks noGrp="1"/>
          </p:cNvGraphicFramePr>
          <p:nvPr>
            <p:ph sz="half" idx="2"/>
          </p:nvPr>
        </p:nvGraphicFramePr>
        <p:xfrm>
          <a:off x="395536" y="1628800"/>
          <a:ext cx="8362950" cy="14681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72590"/>
                <a:gridCol w="1672590"/>
                <a:gridCol w="1672590"/>
                <a:gridCol w="1672590"/>
                <a:gridCol w="1672590"/>
              </a:tblGrid>
              <a:tr h="37084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en-US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b="1"/>
                        <a:t>Year 1</a:t>
                      </a:r>
                      <a:endParaRPr lang="de-DE" sz="18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b="1"/>
                        <a:t>Year 2</a:t>
                      </a:r>
                      <a:endParaRPr lang="de-DE" sz="18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b="1"/>
                        <a:t>Year 3</a:t>
                      </a:r>
                      <a:endParaRPr lang="de-DE" sz="18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b="1"/>
                        <a:t>Year 4</a:t>
                      </a:r>
                      <a:endParaRPr lang="de-DE" sz="18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800" b="1" smtClean="0"/>
                        <a:t>Egon Steeg</a:t>
                      </a:r>
                      <a:endParaRPr lang="de-DE" sz="18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smtClean="0"/>
                        <a:t>Ag-nanowires: Optimization </a:t>
                      </a:r>
                      <a:r>
                        <a:rPr lang="en-US" sz="1800"/>
                        <a:t>of wire </a:t>
                      </a:r>
                      <a:r>
                        <a:rPr lang="en-US" sz="1800" smtClean="0"/>
                        <a:t>growth</a:t>
                      </a:r>
                      <a:endParaRPr lang="de-DE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smtClean="0"/>
                        <a:t>Addition of dye layers</a:t>
                      </a:r>
                      <a:endParaRPr lang="de-DE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smtClean="0"/>
                        <a:t>Explore Au</a:t>
                      </a:r>
                      <a:r>
                        <a:rPr lang="en-US" sz="1800"/>
                        <a:t>, Pt, ZnO</a:t>
                      </a:r>
                      <a:r>
                        <a:rPr lang="en-US" sz="1800" smtClean="0"/>
                        <a:t>…</a:t>
                      </a:r>
                      <a:endParaRPr lang="de-DE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de-DE" sz="1800" b="1" strike="sngStrike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smtClean="0"/>
                        <a:t>Nano-manipulation</a:t>
                      </a:r>
                      <a:endParaRPr lang="de-DE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smtClean="0"/>
                        <a:t>Local optical spectroscopy</a:t>
                      </a:r>
                      <a:endParaRPr lang="de-DE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smtClean="0"/>
                        <a:t>IR-spectroscopy</a:t>
                      </a:r>
                      <a:endParaRPr lang="de-DE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de-DE" b="1" smtClean="0"/>
              <a:t>Approval</a:t>
            </a:r>
            <a:r>
              <a:rPr lang="de-DE" smtClean="0"/>
              <a:t> of 1st period</a:t>
            </a:r>
            <a:endParaRPr lang="de-DE"/>
          </a:p>
        </p:txBody>
      </p:sp>
      <p:graphicFrame>
        <p:nvGraphicFramePr>
          <p:cNvPr id="8" name="Inhaltsplatzhalter 7"/>
          <p:cNvGraphicFramePr>
            <a:graphicFrameLocks noGrp="1"/>
          </p:cNvGraphicFramePr>
          <p:nvPr>
            <p:ph sz="half" idx="2"/>
          </p:nvPr>
        </p:nvGraphicFramePr>
        <p:xfrm>
          <a:off x="395536" y="1628800"/>
          <a:ext cx="8362950" cy="14681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72590"/>
                <a:gridCol w="1672590"/>
                <a:gridCol w="1672590"/>
                <a:gridCol w="1672590"/>
                <a:gridCol w="1672590"/>
              </a:tblGrid>
              <a:tr h="37084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en-US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b="1"/>
                        <a:t>Year 1</a:t>
                      </a:r>
                      <a:endParaRPr lang="de-DE" sz="18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b="1"/>
                        <a:t>Year 2</a:t>
                      </a:r>
                      <a:endParaRPr lang="de-DE" sz="18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b="1"/>
                        <a:t>Year 3</a:t>
                      </a:r>
                      <a:endParaRPr lang="de-DE" sz="18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b="1"/>
                        <a:t>Year 4</a:t>
                      </a:r>
                      <a:endParaRPr lang="de-DE" sz="18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800" b="1" smtClean="0"/>
                        <a:t>Egon Steeg</a:t>
                      </a:r>
                      <a:endParaRPr lang="de-DE" sz="18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smtClean="0"/>
                        <a:t>Ag-nanowires: Optimization </a:t>
                      </a:r>
                      <a:r>
                        <a:rPr lang="en-US" sz="1800"/>
                        <a:t>of wire </a:t>
                      </a:r>
                      <a:r>
                        <a:rPr lang="en-US" sz="1800" smtClean="0"/>
                        <a:t>growth</a:t>
                      </a:r>
                      <a:endParaRPr lang="de-DE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smtClean="0"/>
                        <a:t>Addition of dye layers</a:t>
                      </a:r>
                      <a:endParaRPr lang="de-DE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smtClean="0"/>
                        <a:t>Explore Au</a:t>
                      </a:r>
                      <a:r>
                        <a:rPr lang="en-US" sz="1800"/>
                        <a:t>, Pt, ZnO</a:t>
                      </a:r>
                      <a:r>
                        <a:rPr lang="en-US" sz="1800" smtClean="0"/>
                        <a:t>…</a:t>
                      </a:r>
                      <a:endParaRPr lang="de-DE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de-DE" sz="1800" b="1" strike="sngStrike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smtClean="0"/>
                        <a:t>Nano-manipulation</a:t>
                      </a:r>
                      <a:endParaRPr lang="de-DE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smtClean="0"/>
                        <a:t>Local optical spectroscopy</a:t>
                      </a:r>
                      <a:endParaRPr lang="de-DE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smtClean="0"/>
                        <a:t>IR-spectroscopy</a:t>
                      </a:r>
                      <a:endParaRPr lang="de-DE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1" name="Textfeld 10"/>
          <p:cNvSpPr txBox="1"/>
          <p:nvPr/>
        </p:nvSpPr>
        <p:spPr>
          <a:xfrm>
            <a:off x="2555776" y="3501008"/>
            <a:ext cx="6179705" cy="147732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de-DE" b="1" smtClean="0"/>
              <a:t>Yan Qiao </a:t>
            </a:r>
            <a:r>
              <a:rPr lang="de-DE" smtClean="0"/>
              <a:t>(post-doc):</a:t>
            </a:r>
          </a:p>
          <a:p>
            <a:endParaRPr lang="de-DE" smtClean="0"/>
          </a:p>
          <a:p>
            <a:pPr>
              <a:buFont typeface="Arial" pitchFamily="34" charset="0"/>
              <a:buChar char="•"/>
            </a:pPr>
            <a:r>
              <a:rPr lang="de-DE" smtClean="0"/>
              <a:t> RT synthesis in solution of ZnO, ZnS, NiS, CdS at / in aggregates</a:t>
            </a:r>
          </a:p>
          <a:p>
            <a:pPr>
              <a:buFont typeface="Arial" pitchFamily="34" charset="0"/>
              <a:buChar char="•"/>
            </a:pPr>
            <a:r>
              <a:rPr lang="de-DE" smtClean="0"/>
              <a:t> Addition of CdTe-Qdots to aggregates</a:t>
            </a:r>
          </a:p>
          <a:p>
            <a:endParaRPr lang="de-DE"/>
          </a:p>
        </p:txBody>
      </p:sp>
      <p:cxnSp>
        <p:nvCxnSpPr>
          <p:cNvPr id="14" name="Form 13"/>
          <p:cNvCxnSpPr>
            <a:stCxn id="11" idx="0"/>
          </p:cNvCxnSpPr>
          <p:nvPr/>
        </p:nvCxnSpPr>
        <p:spPr>
          <a:xfrm rot="5400000" flipH="1" flipV="1">
            <a:off x="5972910" y="2021599"/>
            <a:ext cx="1152128" cy="1806691"/>
          </a:xfrm>
          <a:prstGeom prst="curvedConnector2">
            <a:avLst/>
          </a:prstGeom>
          <a:ln w="63500">
            <a:headEnd type="stealth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de-DE" b="1" smtClean="0"/>
              <a:t>Approval</a:t>
            </a:r>
            <a:r>
              <a:rPr lang="de-DE" smtClean="0"/>
              <a:t> of 1st period</a:t>
            </a:r>
            <a:endParaRPr lang="de-DE"/>
          </a:p>
        </p:txBody>
      </p:sp>
      <p:graphicFrame>
        <p:nvGraphicFramePr>
          <p:cNvPr id="8" name="Inhaltsplatzhalter 7"/>
          <p:cNvGraphicFramePr>
            <a:graphicFrameLocks noGrp="1"/>
          </p:cNvGraphicFramePr>
          <p:nvPr>
            <p:ph sz="half" idx="2"/>
          </p:nvPr>
        </p:nvGraphicFramePr>
        <p:xfrm>
          <a:off x="395536" y="1628800"/>
          <a:ext cx="8362950" cy="14681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72590"/>
                <a:gridCol w="1672590"/>
                <a:gridCol w="1672590"/>
                <a:gridCol w="1672590"/>
                <a:gridCol w="1672590"/>
              </a:tblGrid>
              <a:tr h="37084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en-US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b="1"/>
                        <a:t>Year 1</a:t>
                      </a:r>
                      <a:endParaRPr lang="de-DE" sz="18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b="1"/>
                        <a:t>Year 2</a:t>
                      </a:r>
                      <a:endParaRPr lang="de-DE" sz="18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b="1"/>
                        <a:t>Year 3</a:t>
                      </a:r>
                      <a:endParaRPr lang="de-DE" sz="18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b="1"/>
                        <a:t>Year 4</a:t>
                      </a:r>
                      <a:endParaRPr lang="de-DE" sz="18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800" b="1" smtClean="0"/>
                        <a:t>Egon Steeg</a:t>
                      </a:r>
                      <a:endParaRPr lang="de-DE" sz="18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smtClean="0"/>
                        <a:t>Ag-nanowires: Optimization </a:t>
                      </a:r>
                      <a:r>
                        <a:rPr lang="en-US" sz="1800"/>
                        <a:t>of wire </a:t>
                      </a:r>
                      <a:r>
                        <a:rPr lang="en-US" sz="1800" smtClean="0"/>
                        <a:t>growth</a:t>
                      </a:r>
                      <a:endParaRPr lang="de-DE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smtClean="0"/>
                        <a:t>Addition of dye layers</a:t>
                      </a:r>
                      <a:endParaRPr lang="de-DE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smtClean="0"/>
                        <a:t>Explore Au</a:t>
                      </a:r>
                      <a:r>
                        <a:rPr lang="en-US" sz="1800"/>
                        <a:t>, Pt, ZnO</a:t>
                      </a:r>
                      <a:r>
                        <a:rPr lang="en-US" sz="1800" smtClean="0"/>
                        <a:t>…</a:t>
                      </a:r>
                      <a:endParaRPr lang="de-DE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de-DE" sz="1800" b="1" strike="sngStrike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smtClean="0"/>
                        <a:t>Nano-manipulation</a:t>
                      </a:r>
                      <a:endParaRPr lang="de-DE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smtClean="0"/>
                        <a:t>Local optical spectroscopy</a:t>
                      </a:r>
                      <a:endParaRPr lang="de-DE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smtClean="0"/>
                        <a:t>IR-spectroscopy</a:t>
                      </a:r>
                      <a:endParaRPr lang="de-DE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1" name="Textfeld 10"/>
          <p:cNvSpPr txBox="1"/>
          <p:nvPr/>
        </p:nvSpPr>
        <p:spPr>
          <a:xfrm>
            <a:off x="2555776" y="3501008"/>
            <a:ext cx="6179705" cy="147732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de-DE" b="1" smtClean="0"/>
              <a:t>Yan Qiao </a:t>
            </a:r>
            <a:r>
              <a:rPr lang="de-DE" smtClean="0"/>
              <a:t>(post-doc):</a:t>
            </a:r>
          </a:p>
          <a:p>
            <a:endParaRPr lang="de-DE" smtClean="0"/>
          </a:p>
          <a:p>
            <a:pPr>
              <a:buFont typeface="Arial" pitchFamily="34" charset="0"/>
              <a:buChar char="•"/>
            </a:pPr>
            <a:r>
              <a:rPr lang="de-DE" smtClean="0"/>
              <a:t> RT synthesis in solution of ZnO, ZnS, NiS, CdS at / in aggregates</a:t>
            </a:r>
          </a:p>
          <a:p>
            <a:pPr>
              <a:buFont typeface="Arial" pitchFamily="34" charset="0"/>
              <a:buChar char="•"/>
            </a:pPr>
            <a:r>
              <a:rPr lang="de-DE" smtClean="0"/>
              <a:t> Addition of CdTe-Qdots to aggregates</a:t>
            </a:r>
          </a:p>
          <a:p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1691680" y="5157192"/>
            <a:ext cx="6192688" cy="92333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b="1" smtClean="0"/>
              <a:t>Katie Herman</a:t>
            </a:r>
            <a:r>
              <a:rPr lang="de-DE" smtClean="0"/>
              <a:t>(Master thesis)</a:t>
            </a:r>
          </a:p>
          <a:p>
            <a:endParaRPr lang="de-DE" smtClean="0"/>
          </a:p>
          <a:p>
            <a:pPr>
              <a:buFont typeface="Arial" pitchFamily="34" charset="0"/>
              <a:buChar char="•"/>
            </a:pPr>
            <a:r>
              <a:rPr lang="de-DE" smtClean="0"/>
              <a:t> Nano-manipulation of Ag Nanowires byAFM</a:t>
            </a:r>
            <a:endParaRPr lang="de-DE"/>
          </a:p>
        </p:txBody>
      </p:sp>
      <p:cxnSp>
        <p:nvCxnSpPr>
          <p:cNvPr id="6" name="Form 5"/>
          <p:cNvCxnSpPr/>
          <p:nvPr/>
        </p:nvCxnSpPr>
        <p:spPr>
          <a:xfrm rot="5400000" flipH="1" flipV="1">
            <a:off x="5972910" y="2021599"/>
            <a:ext cx="1152128" cy="1806691"/>
          </a:xfrm>
          <a:prstGeom prst="curvedConnector2">
            <a:avLst/>
          </a:prstGeom>
          <a:ln w="63500">
            <a:headEnd type="stealth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Form 6"/>
          <p:cNvCxnSpPr/>
          <p:nvPr/>
        </p:nvCxnSpPr>
        <p:spPr>
          <a:xfrm rot="5400000" flipH="1" flipV="1">
            <a:off x="1187624" y="4005064"/>
            <a:ext cx="2088232" cy="216024"/>
          </a:xfrm>
          <a:prstGeom prst="curvedConnector3">
            <a:avLst>
              <a:gd name="adj1" fmla="val 50000"/>
            </a:avLst>
          </a:prstGeom>
          <a:ln w="63500">
            <a:headEnd type="stealth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de-DE" smtClean="0"/>
              <a:t>Results I: Ag nanowire Growth  </a:t>
            </a:r>
            <a:endParaRPr lang="de-DE"/>
          </a:p>
        </p:txBody>
      </p:sp>
      <p:pic>
        <p:nvPicPr>
          <p:cNvPr id="6" name="Picture 3" descr="F:\Humboldt Univ\Proposals\2012-09-02 SFB Young Scientist Conference\机制二\45657.png"/>
          <p:cNvPicPr>
            <a:picLocks noChangeAspect="1" noChangeArrowheads="1"/>
          </p:cNvPicPr>
          <p:nvPr/>
        </p:nvPicPr>
        <p:blipFill>
          <a:blip r:embed="rId3" cstate="print"/>
          <a:srcRect l="47690" t="25000" r="7187" b="23750"/>
          <a:stretch>
            <a:fillRect/>
          </a:stretch>
        </p:blipFill>
        <p:spPr bwMode="auto">
          <a:xfrm>
            <a:off x="2123728" y="3789040"/>
            <a:ext cx="1581662" cy="1347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Grafik 8"/>
          <p:cNvPicPr>
            <a:picLocks noChangeAspect="1"/>
          </p:cNvPicPr>
          <p:nvPr/>
        </p:nvPicPr>
        <p:blipFill>
          <a:blip r:embed="rId4" cstate="print"/>
          <a:srcRect t="40000" r="41111"/>
          <a:stretch>
            <a:fillRect/>
          </a:stretch>
        </p:blipFill>
        <p:spPr bwMode="auto">
          <a:xfrm>
            <a:off x="1475656" y="1700808"/>
            <a:ext cx="2190909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feld 7"/>
          <p:cNvSpPr txBox="1"/>
          <p:nvPr/>
        </p:nvSpPr>
        <p:spPr>
          <a:xfrm>
            <a:off x="467544" y="4149080"/>
            <a:ext cx="8451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mtClean="0"/>
              <a:t>Dye + </a:t>
            </a:r>
            <a:br>
              <a:rPr lang="de-DE" smtClean="0"/>
            </a:br>
            <a:r>
              <a:rPr lang="de-DE" smtClean="0"/>
              <a:t>AgNO3</a:t>
            </a:r>
            <a:endParaRPr lang="de-DE"/>
          </a:p>
        </p:txBody>
      </p:sp>
      <p:grpSp>
        <p:nvGrpSpPr>
          <p:cNvPr id="9" name="Gruppieren 40"/>
          <p:cNvGrpSpPr/>
          <p:nvPr/>
        </p:nvGrpSpPr>
        <p:grpSpPr>
          <a:xfrm>
            <a:off x="6516216" y="3717032"/>
            <a:ext cx="1838443" cy="1432159"/>
            <a:chOff x="4387227" y="908720"/>
            <a:chExt cx="1838443" cy="1432159"/>
          </a:xfrm>
        </p:grpSpPr>
        <p:grpSp>
          <p:nvGrpSpPr>
            <p:cNvPr id="10" name="Gruppieren 30"/>
            <p:cNvGrpSpPr/>
            <p:nvPr/>
          </p:nvGrpSpPr>
          <p:grpSpPr>
            <a:xfrm>
              <a:off x="4644008" y="908720"/>
              <a:ext cx="1581662" cy="1347311"/>
              <a:chOff x="5004048" y="980728"/>
              <a:chExt cx="1581662" cy="1347311"/>
            </a:xfrm>
          </p:grpSpPr>
          <p:pic>
            <p:nvPicPr>
              <p:cNvPr id="18" name="Picture 3" descr="F:\Humboldt Univ\Proposals\2012-09-02 SFB Young Scientist Conference\机制二\45657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47690" t="25000" r="7187" b="23750"/>
              <a:stretch>
                <a:fillRect/>
              </a:stretch>
            </p:blipFill>
            <p:spPr bwMode="auto">
              <a:xfrm>
                <a:off x="5004048" y="980728"/>
                <a:ext cx="1581662" cy="13473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9" name="Ellipse 18"/>
              <p:cNvSpPr/>
              <p:nvPr/>
            </p:nvSpPr>
            <p:spPr>
              <a:xfrm rot="1720568">
                <a:off x="6428741" y="2055212"/>
                <a:ext cx="96139" cy="168499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tx1"/>
                  </a:gs>
                  <a:gs pos="100000">
                    <a:srgbClr val="5E0402"/>
                  </a:gs>
                  <a:gs pos="0">
                    <a:srgbClr val="5E0402"/>
                  </a:gs>
                  <a:gs pos="100000">
                    <a:srgbClr val="5E0402">
                      <a:tint val="23500"/>
                      <a:satMod val="160000"/>
                    </a:srgbClr>
                  </a:gs>
                </a:gsLst>
                <a:lin ang="16200000" scaled="1"/>
                <a:tileRect/>
              </a:gra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11" name="Abgerundetes Rechteck 10"/>
            <p:cNvSpPr/>
            <p:nvPr/>
          </p:nvSpPr>
          <p:spPr>
            <a:xfrm rot="1334812">
              <a:off x="4601473" y="1040353"/>
              <a:ext cx="1548478" cy="469551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" name="Abgerundetes Rechteck 11"/>
            <p:cNvSpPr/>
            <p:nvPr/>
          </p:nvSpPr>
          <p:spPr>
            <a:xfrm rot="1553584">
              <a:off x="4387227" y="1871328"/>
              <a:ext cx="1548478" cy="469551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" name="Würfel 12"/>
            <p:cNvSpPr/>
            <p:nvPr/>
          </p:nvSpPr>
          <p:spPr>
            <a:xfrm rot="20765786">
              <a:off x="5557322" y="1534002"/>
              <a:ext cx="216024" cy="216024"/>
            </a:xfrm>
            <a:prstGeom prst="cub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4" name="Würfel 13"/>
            <p:cNvSpPr/>
            <p:nvPr/>
          </p:nvSpPr>
          <p:spPr>
            <a:xfrm rot="1118921">
              <a:off x="4860032" y="1268760"/>
              <a:ext cx="216024" cy="216024"/>
            </a:xfrm>
            <a:prstGeom prst="cub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5" name="Würfel 14"/>
            <p:cNvSpPr/>
            <p:nvPr/>
          </p:nvSpPr>
          <p:spPr>
            <a:xfrm rot="682694">
              <a:off x="5436096" y="1844824"/>
              <a:ext cx="216024" cy="216024"/>
            </a:xfrm>
            <a:prstGeom prst="cub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6" name="Würfel 15"/>
            <p:cNvSpPr/>
            <p:nvPr/>
          </p:nvSpPr>
          <p:spPr>
            <a:xfrm rot="1118921">
              <a:off x="5176932" y="1369635"/>
              <a:ext cx="216024" cy="216024"/>
            </a:xfrm>
            <a:prstGeom prst="cub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7" name="Würfel 16"/>
            <p:cNvSpPr/>
            <p:nvPr/>
          </p:nvSpPr>
          <p:spPr>
            <a:xfrm rot="1118921">
              <a:off x="4816891" y="1585660"/>
              <a:ext cx="216024" cy="216024"/>
            </a:xfrm>
            <a:prstGeom prst="cub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pic>
        <p:nvPicPr>
          <p:cNvPr id="20" name="Picture 7"/>
          <p:cNvPicPr>
            <a:picLocks noChangeAspect="1" noChangeArrowheads="1"/>
          </p:cNvPicPr>
          <p:nvPr/>
        </p:nvPicPr>
        <p:blipFill>
          <a:blip r:embed="rId5" cstate="print"/>
          <a:srcRect t="26454" r="35693"/>
          <a:stretch>
            <a:fillRect/>
          </a:stretch>
        </p:blipFill>
        <p:spPr bwMode="auto">
          <a:xfrm>
            <a:off x="5220072" y="1700808"/>
            <a:ext cx="2736304" cy="2173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Gestreifter Pfeil nach rechts 20"/>
          <p:cNvSpPr/>
          <p:nvPr/>
        </p:nvSpPr>
        <p:spPr>
          <a:xfrm>
            <a:off x="1403648" y="4297742"/>
            <a:ext cx="360040" cy="360040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Textfeld 21"/>
          <p:cNvSpPr txBox="1"/>
          <p:nvPr/>
        </p:nvSpPr>
        <p:spPr>
          <a:xfrm>
            <a:off x="5436096" y="4293096"/>
            <a:ext cx="8595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mtClean="0"/>
              <a:t>Na+ Cl-</a:t>
            </a:r>
            <a:endParaRPr lang="de-DE"/>
          </a:p>
        </p:txBody>
      </p:sp>
      <p:sp>
        <p:nvSpPr>
          <p:cNvPr id="23" name="Gestreifter Pfeil nach rechts 22"/>
          <p:cNvSpPr/>
          <p:nvPr/>
        </p:nvSpPr>
        <p:spPr>
          <a:xfrm>
            <a:off x="6300192" y="4297742"/>
            <a:ext cx="360040" cy="360040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Gestreifter Pfeil nach rechts 23"/>
          <p:cNvSpPr/>
          <p:nvPr/>
        </p:nvSpPr>
        <p:spPr>
          <a:xfrm>
            <a:off x="4608004" y="4297742"/>
            <a:ext cx="360040" cy="360040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Gestreifter Pfeil nach rechts 24"/>
          <p:cNvSpPr/>
          <p:nvPr/>
        </p:nvSpPr>
        <p:spPr>
          <a:xfrm>
            <a:off x="4211960" y="2564904"/>
            <a:ext cx="360040" cy="360040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Textfeld 25"/>
          <p:cNvSpPr txBox="1"/>
          <p:nvPr/>
        </p:nvSpPr>
        <p:spPr>
          <a:xfrm>
            <a:off x="0" y="6519446"/>
            <a:ext cx="5612434" cy="338554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sz="1600" smtClean="0"/>
              <a:t>E. Steeg, H. Kirmse, F. </a:t>
            </a:r>
            <a:r>
              <a:rPr lang="de-DE" sz="1600"/>
              <a:t>Polzer, </a:t>
            </a:r>
            <a:r>
              <a:rPr lang="de-DE" sz="1600" smtClean="0"/>
              <a:t>Y. Qiao, J. </a:t>
            </a:r>
            <a:r>
              <a:rPr lang="de-DE" sz="1600"/>
              <a:t>P. </a:t>
            </a:r>
            <a:r>
              <a:rPr lang="de-DE" sz="1600" smtClean="0"/>
              <a:t>Rabe, S. Kirstein, </a:t>
            </a:r>
            <a:r>
              <a:rPr lang="de-DE" sz="1600" i="1" smtClean="0"/>
              <a:t>in prep.</a:t>
            </a:r>
            <a:endParaRPr lang="de-DE" sz="1600"/>
          </a:p>
        </p:txBody>
      </p:sp>
      <p:sp>
        <p:nvSpPr>
          <p:cNvPr id="30" name="Textfeld 29"/>
          <p:cNvSpPr txBox="1"/>
          <p:nvPr/>
        </p:nvSpPr>
        <p:spPr>
          <a:xfrm>
            <a:off x="683568" y="5157192"/>
            <a:ext cx="401808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de-DE" sz="2400" smtClean="0"/>
              <a:t> Site of nuclei: wire or particle</a:t>
            </a:r>
          </a:p>
          <a:p>
            <a:pPr>
              <a:buFont typeface="Arial" pitchFamily="34" charset="0"/>
              <a:buChar char="•"/>
            </a:pPr>
            <a:r>
              <a:rPr lang="de-DE" sz="2400" smtClean="0"/>
              <a:t> Competitive growth</a:t>
            </a:r>
          </a:p>
          <a:p>
            <a:pPr>
              <a:buFont typeface="Arial" pitchFamily="34" charset="0"/>
              <a:buChar char="•"/>
            </a:pPr>
            <a:r>
              <a:rPr lang="de-DE" sz="2400" smtClean="0"/>
              <a:t> Ag transport through wall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5148064" y="5157192"/>
            <a:ext cx="372666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de-DE" sz="2400" smtClean="0"/>
              <a:t> Oxidative etching of wires</a:t>
            </a:r>
          </a:p>
          <a:p>
            <a:pPr>
              <a:buFont typeface="Arial" pitchFamily="34" charset="0"/>
              <a:buChar char="•"/>
            </a:pPr>
            <a:r>
              <a:rPr lang="de-DE" sz="2400" smtClean="0"/>
              <a:t> AgCl on cost of Ag</a:t>
            </a:r>
          </a:p>
          <a:p>
            <a:pPr>
              <a:buFont typeface="Arial" pitchFamily="34" charset="0"/>
              <a:buChar char="•"/>
            </a:pPr>
            <a:r>
              <a:rPr lang="de-DE" sz="2400" smtClean="0"/>
              <a:t> Dynamics on scale of days</a:t>
            </a:r>
          </a:p>
        </p:txBody>
      </p:sp>
      <p:sp>
        <p:nvSpPr>
          <p:cNvPr id="27" name="Textfeld 26"/>
          <p:cNvSpPr txBox="1"/>
          <p:nvPr/>
        </p:nvSpPr>
        <p:spPr>
          <a:xfrm>
            <a:off x="7343800" y="0"/>
            <a:ext cx="1800200" cy="46166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sz="2400" smtClean="0"/>
              <a:t>Z2 (Kirmse)</a:t>
            </a:r>
            <a:endParaRPr lang="de-DE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de-DE" smtClean="0"/>
              <a:t>Results II: Ag nanowire Structure  </a:t>
            </a:r>
            <a:endParaRPr lang="de-DE"/>
          </a:p>
        </p:txBody>
      </p:sp>
      <p:pic>
        <p:nvPicPr>
          <p:cNvPr id="7" name="Inhaltsplatzhalter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63" t="40960" r="37527" b="37523"/>
          <a:stretch/>
        </p:blipFill>
        <p:spPr>
          <a:xfrm>
            <a:off x="3470312" y="2852936"/>
            <a:ext cx="1368152" cy="1337520"/>
          </a:xfrm>
        </p:spPr>
      </p:pic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621" t="31654" r="28861" b="26396"/>
          <a:stretch/>
        </p:blipFill>
        <p:spPr>
          <a:xfrm>
            <a:off x="755576" y="2249800"/>
            <a:ext cx="2592288" cy="2619360"/>
          </a:xfrm>
          <a:prstGeom prst="rect">
            <a:avLst/>
          </a:prstGeom>
        </p:spPr>
      </p:pic>
      <p:sp>
        <p:nvSpPr>
          <p:cNvPr id="10" name="Textfeld 9"/>
          <p:cNvSpPr txBox="1"/>
          <p:nvPr/>
        </p:nvSpPr>
        <p:spPr>
          <a:xfrm>
            <a:off x="683568" y="1556792"/>
            <a:ext cx="27566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smtClean="0"/>
              <a:t>SAED of single wires</a:t>
            </a:r>
            <a:endParaRPr lang="de-DE" sz="2400" b="1"/>
          </a:p>
        </p:txBody>
      </p:sp>
      <p:sp>
        <p:nvSpPr>
          <p:cNvPr id="20" name="Textfeld 19"/>
          <p:cNvSpPr txBox="1"/>
          <p:nvPr/>
        </p:nvSpPr>
        <p:spPr>
          <a:xfrm>
            <a:off x="755576" y="5157192"/>
            <a:ext cx="489210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mtClean="0"/>
              <a:t>Additional characterization:	</a:t>
            </a:r>
          </a:p>
          <a:p>
            <a:pPr>
              <a:buFont typeface="Arial" pitchFamily="34" charset="0"/>
              <a:buChar char="•"/>
            </a:pPr>
            <a:r>
              <a:rPr lang="de-DE" smtClean="0"/>
              <a:t> HRTEM </a:t>
            </a:r>
            <a:r>
              <a:rPr lang="de-DE" smtClean="0">
                <a:sym typeface="Wingdings" pitchFamily="2" charset="2"/>
              </a:rPr>
              <a:t> crystalline domains, twin boundaries.</a:t>
            </a:r>
            <a:r>
              <a:rPr lang="de-DE" smtClean="0"/>
              <a:t> </a:t>
            </a:r>
          </a:p>
          <a:p>
            <a:pPr>
              <a:buFont typeface="Arial" pitchFamily="34" charset="0"/>
              <a:buChar char="•"/>
            </a:pPr>
            <a:r>
              <a:rPr lang="de-DE" smtClean="0"/>
              <a:t> EDX </a:t>
            </a:r>
            <a:r>
              <a:rPr lang="de-DE" smtClean="0">
                <a:sym typeface="Wingdings" pitchFamily="2" charset="2"/>
              </a:rPr>
              <a:t> silver.</a:t>
            </a:r>
          </a:p>
          <a:p>
            <a:pPr>
              <a:buFont typeface="Arial" pitchFamily="34" charset="0"/>
              <a:buChar char="•"/>
            </a:pPr>
            <a:r>
              <a:rPr lang="de-DE" smtClean="0">
                <a:sym typeface="Wingdings" pitchFamily="2" charset="2"/>
              </a:rPr>
              <a:t> Xray-Microscopy (absorption edge)  silver.</a:t>
            </a:r>
            <a:endParaRPr lang="de-DE"/>
          </a:p>
        </p:txBody>
      </p:sp>
      <p:sp>
        <p:nvSpPr>
          <p:cNvPr id="21" name="Textfeld 20"/>
          <p:cNvSpPr txBox="1"/>
          <p:nvPr/>
        </p:nvSpPr>
        <p:spPr>
          <a:xfrm>
            <a:off x="0" y="6519446"/>
            <a:ext cx="5051576" cy="338554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sz="1600" smtClean="0"/>
              <a:t>E. Steeg, F. Polzer, H. Kirmse, J. </a:t>
            </a:r>
            <a:r>
              <a:rPr lang="de-DE" sz="1600"/>
              <a:t>P. </a:t>
            </a:r>
            <a:r>
              <a:rPr lang="de-DE" sz="1600" smtClean="0"/>
              <a:t>Rabe, S. Kirstein,  </a:t>
            </a:r>
            <a:r>
              <a:rPr lang="de-DE" sz="1600" i="1" smtClean="0"/>
              <a:t>in prep.</a:t>
            </a:r>
            <a:endParaRPr lang="de-DE" sz="1600" i="1"/>
          </a:p>
        </p:txBody>
      </p:sp>
      <p:sp>
        <p:nvSpPr>
          <p:cNvPr id="13" name="Textfeld 12"/>
          <p:cNvSpPr txBox="1"/>
          <p:nvPr/>
        </p:nvSpPr>
        <p:spPr>
          <a:xfrm>
            <a:off x="7343800" y="1196752"/>
            <a:ext cx="1800200" cy="46166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sz="2400" smtClean="0"/>
              <a:t>Z2 (Kirmse)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5220072" y="2708920"/>
            <a:ext cx="3384376" cy="147732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è"/>
            </a:pPr>
            <a:r>
              <a:rPr lang="de-DE" smtClean="0"/>
              <a:t> Crystalline domains</a:t>
            </a:r>
          </a:p>
          <a:p>
            <a:pPr>
              <a:buFont typeface="Wingdings" pitchFamily="2" charset="2"/>
              <a:buChar char="è"/>
            </a:pPr>
            <a:r>
              <a:rPr lang="de-DE" smtClean="0"/>
              <a:t> Orientated along wire axis</a:t>
            </a:r>
          </a:p>
          <a:p>
            <a:pPr>
              <a:buFont typeface="Wingdings" pitchFamily="2" charset="2"/>
              <a:buChar char="è"/>
            </a:pPr>
            <a:r>
              <a:rPr lang="de-DE" smtClean="0"/>
              <a:t> Ag diffraction pattern</a:t>
            </a:r>
          </a:p>
          <a:p>
            <a:pPr>
              <a:buFont typeface="Wingdings" pitchFamily="2" charset="2"/>
              <a:buChar char="è"/>
            </a:pPr>
            <a:r>
              <a:rPr lang="de-DE" smtClean="0"/>
              <a:t> Additional pattern of superstructure or twins.</a:t>
            </a:r>
          </a:p>
        </p:txBody>
      </p:sp>
      <p:sp>
        <p:nvSpPr>
          <p:cNvPr id="17" name="Textfeld 16"/>
          <p:cNvSpPr txBox="1"/>
          <p:nvPr/>
        </p:nvSpPr>
        <p:spPr>
          <a:xfrm>
            <a:off x="7343800" y="5373216"/>
            <a:ext cx="1800200" cy="830997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sz="2400" smtClean="0"/>
              <a:t>Z2 (Kirmse)</a:t>
            </a:r>
          </a:p>
          <a:p>
            <a:r>
              <a:rPr lang="de-DE" sz="2400" smtClean="0"/>
              <a:t>A9 (Kowarik)</a:t>
            </a:r>
            <a:endParaRPr lang="de-DE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de-DE" smtClean="0"/>
              <a:t>Results III: Plasmon spectroscopy</a:t>
            </a:r>
            <a:endParaRPr lang="de-DE"/>
          </a:p>
        </p:txBody>
      </p:sp>
      <p:sp>
        <p:nvSpPr>
          <p:cNvPr id="10" name="Textfeld 9"/>
          <p:cNvSpPr txBox="1"/>
          <p:nvPr/>
        </p:nvSpPr>
        <p:spPr>
          <a:xfrm>
            <a:off x="971600" y="1517883"/>
            <a:ext cx="42822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de-DE" sz="2400" b="1" smtClean="0">
                <a:sym typeface="Wingdings" pitchFamily="2" charset="2"/>
              </a:rPr>
              <a:t> Dark field microscopy</a:t>
            </a:r>
          </a:p>
          <a:p>
            <a:pPr>
              <a:buFont typeface="Arial" pitchFamily="34" charset="0"/>
              <a:buChar char="•"/>
            </a:pPr>
            <a:r>
              <a:rPr lang="de-DE" sz="2400" b="1" smtClean="0">
                <a:sym typeface="Wingdings" pitchFamily="2" charset="2"/>
              </a:rPr>
              <a:t> Spectroscopy of scattered light</a:t>
            </a:r>
            <a:endParaRPr lang="de-DE" sz="2400" b="1"/>
          </a:p>
        </p:txBody>
      </p:sp>
      <p:sp>
        <p:nvSpPr>
          <p:cNvPr id="13" name="Textfeld 12"/>
          <p:cNvSpPr txBox="1"/>
          <p:nvPr/>
        </p:nvSpPr>
        <p:spPr>
          <a:xfrm>
            <a:off x="7343800" y="3429000"/>
            <a:ext cx="1800200" cy="830997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sz="2400" smtClean="0"/>
              <a:t>B1 (Kewes / Benson)</a:t>
            </a:r>
            <a:endParaRPr lang="de-DE" sz="2400"/>
          </a:p>
        </p:txBody>
      </p:sp>
      <p:grpSp>
        <p:nvGrpSpPr>
          <p:cNvPr id="18" name="Gruppieren 17"/>
          <p:cNvGrpSpPr/>
          <p:nvPr/>
        </p:nvGrpSpPr>
        <p:grpSpPr>
          <a:xfrm>
            <a:off x="899592" y="2708920"/>
            <a:ext cx="3659080" cy="2204413"/>
            <a:chOff x="971600" y="3573016"/>
            <a:chExt cx="3659080" cy="2204413"/>
          </a:xfrm>
        </p:grpSpPr>
        <p:grpSp>
          <p:nvGrpSpPr>
            <p:cNvPr id="19" name="Gruppieren 18"/>
            <p:cNvGrpSpPr/>
            <p:nvPr/>
          </p:nvGrpSpPr>
          <p:grpSpPr>
            <a:xfrm>
              <a:off x="971600" y="3573016"/>
              <a:ext cx="3659080" cy="2204413"/>
              <a:chOff x="1763688" y="2564904"/>
              <a:chExt cx="3659080" cy="2204413"/>
            </a:xfrm>
          </p:grpSpPr>
          <p:pic>
            <p:nvPicPr>
              <p:cNvPr id="24" name="Picture 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72415" t="83382"/>
              <a:stretch>
                <a:fillRect/>
              </a:stretch>
            </p:blipFill>
            <p:spPr bwMode="auto">
              <a:xfrm>
                <a:off x="1763688" y="2564904"/>
                <a:ext cx="3659080" cy="22044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5" name="Rechteck 24"/>
              <p:cNvSpPr/>
              <p:nvPr/>
            </p:nvSpPr>
            <p:spPr>
              <a:xfrm>
                <a:off x="1907704" y="4437112"/>
                <a:ext cx="1152128" cy="288032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de-DE" smtClean="0"/>
                  <a:t>5 µm</a:t>
                </a:r>
                <a:endParaRPr lang="de-DE"/>
              </a:p>
            </p:txBody>
          </p:sp>
        </p:grpSp>
        <p:sp>
          <p:nvSpPr>
            <p:cNvPr id="22" name="Ellipse 21"/>
            <p:cNvSpPr/>
            <p:nvPr/>
          </p:nvSpPr>
          <p:spPr>
            <a:xfrm>
              <a:off x="2987824" y="3861048"/>
              <a:ext cx="1008112" cy="1008112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3" name="Textfeld 22"/>
            <p:cNvSpPr txBox="1"/>
            <p:nvPr/>
          </p:nvSpPr>
          <p:spPr>
            <a:xfrm>
              <a:off x="3707904" y="3573016"/>
              <a:ext cx="6353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Wire</a:t>
              </a:r>
              <a:endParaRPr lang="de-DE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33" name="Gruppieren 32"/>
          <p:cNvGrpSpPr/>
          <p:nvPr/>
        </p:nvGrpSpPr>
        <p:grpSpPr>
          <a:xfrm>
            <a:off x="3529500" y="4509120"/>
            <a:ext cx="5614500" cy="2283830"/>
            <a:chOff x="3529500" y="4758836"/>
            <a:chExt cx="5614500" cy="2283830"/>
          </a:xfrm>
        </p:grpSpPr>
        <p:pic>
          <p:nvPicPr>
            <p:cNvPr id="26" name="Grafik 25" descr="scattering_on_silvernanowires_in_J-aggregate.png"/>
            <p:cNvPicPr>
              <a:picLocks noChangeAspect="1"/>
            </p:cNvPicPr>
            <p:nvPr/>
          </p:nvPicPr>
          <p:blipFill>
            <a:blip r:embed="rId4" cstate="print"/>
            <a:srcRect t="48806"/>
            <a:stretch>
              <a:fillRect/>
            </a:stretch>
          </p:blipFill>
          <p:spPr>
            <a:xfrm>
              <a:off x="3529500" y="4758836"/>
              <a:ext cx="5614500" cy="2099164"/>
            </a:xfrm>
            <a:prstGeom prst="rect">
              <a:avLst/>
            </a:prstGeom>
          </p:spPr>
        </p:pic>
        <p:sp>
          <p:nvSpPr>
            <p:cNvPr id="27" name="Textfeld 26"/>
            <p:cNvSpPr txBox="1"/>
            <p:nvPr/>
          </p:nvSpPr>
          <p:spPr>
            <a:xfrm>
              <a:off x="5652120" y="6673334"/>
              <a:ext cx="18021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mtClean="0"/>
                <a:t>Wavelength / nm</a:t>
              </a:r>
              <a:endParaRPr lang="de-DE"/>
            </a:p>
          </p:txBody>
        </p:sp>
        <p:sp>
          <p:nvSpPr>
            <p:cNvPr id="32" name="Textfeld 31"/>
            <p:cNvSpPr txBox="1"/>
            <p:nvPr/>
          </p:nvSpPr>
          <p:spPr>
            <a:xfrm>
              <a:off x="3923928" y="6418832"/>
              <a:ext cx="5040560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de-DE" sz="1400" smtClean="0"/>
                <a:t>  300                     400                     500                     600                    700</a:t>
              </a:r>
              <a:endParaRPr lang="de-DE" sz="1400"/>
            </a:p>
          </p:txBody>
        </p:sp>
      </p:grpSp>
      <p:sp>
        <p:nvSpPr>
          <p:cNvPr id="34" name="Textfeld 33"/>
          <p:cNvSpPr txBox="1"/>
          <p:nvPr/>
        </p:nvSpPr>
        <p:spPr>
          <a:xfrm>
            <a:off x="4932040" y="4365104"/>
            <a:ext cx="299973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smtClean="0"/>
              <a:t>Calculated scattering intensity</a:t>
            </a:r>
            <a:endParaRPr lang="de-DE"/>
          </a:p>
        </p:txBody>
      </p:sp>
      <p:grpSp>
        <p:nvGrpSpPr>
          <p:cNvPr id="38" name="Gruppieren 37"/>
          <p:cNvGrpSpPr/>
          <p:nvPr/>
        </p:nvGrpSpPr>
        <p:grpSpPr>
          <a:xfrm>
            <a:off x="4572000" y="5589240"/>
            <a:ext cx="72008" cy="360040"/>
            <a:chOff x="6228184" y="3068960"/>
            <a:chExt cx="72008" cy="360040"/>
          </a:xfrm>
        </p:grpSpPr>
        <p:cxnSp>
          <p:nvCxnSpPr>
            <p:cNvPr id="36" name="Gerade Verbindung 35"/>
            <p:cNvCxnSpPr/>
            <p:nvPr/>
          </p:nvCxnSpPr>
          <p:spPr>
            <a:xfrm>
              <a:off x="6228184" y="3068960"/>
              <a:ext cx="0" cy="36004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Gerade Verbindung 36"/>
            <p:cNvCxnSpPr/>
            <p:nvPr/>
          </p:nvCxnSpPr>
          <p:spPr>
            <a:xfrm>
              <a:off x="6300192" y="3068960"/>
              <a:ext cx="0" cy="36004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uppieren 42"/>
          <p:cNvGrpSpPr/>
          <p:nvPr/>
        </p:nvGrpSpPr>
        <p:grpSpPr>
          <a:xfrm>
            <a:off x="5292080" y="5085184"/>
            <a:ext cx="288032" cy="288032"/>
            <a:chOff x="6804248" y="3140968"/>
            <a:chExt cx="288032" cy="288032"/>
          </a:xfrm>
        </p:grpSpPr>
        <p:cxnSp>
          <p:nvCxnSpPr>
            <p:cNvPr id="40" name="Gerade Verbindung 39"/>
            <p:cNvCxnSpPr/>
            <p:nvPr/>
          </p:nvCxnSpPr>
          <p:spPr>
            <a:xfrm>
              <a:off x="6948264" y="3140968"/>
              <a:ext cx="0" cy="28803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Gerade Verbindung 41"/>
            <p:cNvCxnSpPr/>
            <p:nvPr/>
          </p:nvCxnSpPr>
          <p:spPr>
            <a:xfrm>
              <a:off x="6804248" y="3429000"/>
              <a:ext cx="28803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Textfeld 43"/>
          <p:cNvSpPr txBox="1"/>
          <p:nvPr/>
        </p:nvSpPr>
        <p:spPr>
          <a:xfrm>
            <a:off x="467544" y="5157192"/>
            <a:ext cx="3384376" cy="147732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è"/>
            </a:pPr>
            <a:r>
              <a:rPr lang="de-DE" smtClean="0"/>
              <a:t> Broad plain spectra.</a:t>
            </a:r>
          </a:p>
          <a:p>
            <a:pPr>
              <a:buFont typeface="Wingdings" pitchFamily="2" charset="2"/>
              <a:buChar char="è"/>
            </a:pPr>
            <a:endParaRPr lang="de-DE" smtClean="0"/>
          </a:p>
          <a:p>
            <a:r>
              <a:rPr lang="de-DE" smtClean="0"/>
              <a:t>To do: </a:t>
            </a:r>
          </a:p>
          <a:p>
            <a:pPr>
              <a:buFontTx/>
              <a:buChar char="-"/>
            </a:pPr>
            <a:r>
              <a:rPr lang="de-DE" smtClean="0"/>
              <a:t>Lower background (Condensor)</a:t>
            </a:r>
          </a:p>
          <a:p>
            <a:pPr>
              <a:buFontTx/>
              <a:buChar char="-"/>
            </a:pPr>
            <a:r>
              <a:rPr lang="de-DE" smtClean="0"/>
              <a:t> high conc. of wires</a:t>
            </a:r>
            <a:endParaRPr lang="de-DE"/>
          </a:p>
        </p:txBody>
      </p:sp>
      <p:sp>
        <p:nvSpPr>
          <p:cNvPr id="45" name="Textfeld 44"/>
          <p:cNvSpPr txBox="1"/>
          <p:nvPr/>
        </p:nvSpPr>
        <p:spPr>
          <a:xfrm>
            <a:off x="7596336" y="4869160"/>
            <a:ext cx="928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mtClean="0"/>
              <a:t>L = infty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de-DE" smtClean="0"/>
              <a:t>Results IV: In-situ Chemistry</a:t>
            </a:r>
            <a:endParaRPr lang="de-DE"/>
          </a:p>
        </p:txBody>
      </p:sp>
      <p:sp>
        <p:nvSpPr>
          <p:cNvPr id="5" name="Inhaltsplatzhalter 4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8363272" cy="3951288"/>
          </a:xfrm>
        </p:spPr>
        <p:txBody>
          <a:bodyPr/>
          <a:lstStyle/>
          <a:p>
            <a:pPr>
              <a:buNone/>
            </a:pPr>
            <a:endParaRPr lang="de-DE"/>
          </a:p>
          <a:p>
            <a:endParaRPr lang="de-DE" smtClean="0"/>
          </a:p>
          <a:p>
            <a:endParaRPr lang="de-DE"/>
          </a:p>
          <a:p>
            <a:endParaRPr lang="de-DE" smtClean="0"/>
          </a:p>
          <a:p>
            <a:endParaRPr lang="de-DE"/>
          </a:p>
        </p:txBody>
      </p:sp>
      <p:sp>
        <p:nvSpPr>
          <p:cNvPr id="6" name="Textfeld 5"/>
          <p:cNvSpPr txBox="1"/>
          <p:nvPr/>
        </p:nvSpPr>
        <p:spPr>
          <a:xfrm>
            <a:off x="5508104" y="4221088"/>
            <a:ext cx="3384376" cy="230832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è"/>
            </a:pPr>
            <a:r>
              <a:rPr lang="de-DE" smtClean="0">
                <a:sym typeface="Wingdings" pitchFamily="2" charset="2"/>
              </a:rPr>
              <a:t>Inorganic polycrystalline shell, variable thickness</a:t>
            </a:r>
          </a:p>
          <a:p>
            <a:endParaRPr lang="de-DE">
              <a:sym typeface="Wingdings" pitchFamily="2" charset="2"/>
            </a:endParaRPr>
          </a:p>
          <a:p>
            <a:pPr>
              <a:buFont typeface="Wingdings" pitchFamily="2" charset="2"/>
              <a:buChar char="è"/>
            </a:pPr>
            <a:r>
              <a:rPr lang="de-DE" smtClean="0">
                <a:sym typeface="Wingdings" pitchFamily="2" charset="2"/>
              </a:rPr>
              <a:t>Various Materials:  NiS, ZnS</a:t>
            </a:r>
          </a:p>
          <a:p>
            <a:pPr>
              <a:buFont typeface="Wingdings" pitchFamily="2" charset="2"/>
              <a:buChar char="è"/>
            </a:pPr>
            <a:endParaRPr lang="de-DE">
              <a:sym typeface="Wingdings" pitchFamily="2" charset="2"/>
            </a:endParaRPr>
          </a:p>
          <a:p>
            <a:pPr>
              <a:buFont typeface="Wingdings" pitchFamily="2" charset="2"/>
              <a:buChar char="è"/>
            </a:pPr>
            <a:r>
              <a:rPr lang="de-DE" smtClean="0">
                <a:sym typeface="Wingdings" pitchFamily="2" charset="2"/>
              </a:rPr>
              <a:t> Strong excitation energy transfer  between particle and dyes</a:t>
            </a:r>
            <a:endParaRPr lang="de-DE"/>
          </a:p>
        </p:txBody>
      </p:sp>
      <p:pic>
        <p:nvPicPr>
          <p:cNvPr id="8" name="图片 1" descr="C:\Users\thinkpad\Desktop\1.jpg"/>
          <p:cNvPicPr/>
          <p:nvPr/>
        </p:nvPicPr>
        <p:blipFill>
          <a:blip r:embed="rId3" cstate="print"/>
          <a:srcRect l="787" t="7675" r="74886" b="37684"/>
          <a:stretch>
            <a:fillRect/>
          </a:stretch>
        </p:blipFill>
        <p:spPr bwMode="auto">
          <a:xfrm>
            <a:off x="611560" y="1196752"/>
            <a:ext cx="1440160" cy="1815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Gruppieren 15"/>
          <p:cNvGrpSpPr/>
          <p:nvPr/>
        </p:nvGrpSpPr>
        <p:grpSpPr>
          <a:xfrm>
            <a:off x="3275856" y="1340768"/>
            <a:ext cx="5112568" cy="1461513"/>
            <a:chOff x="2555776" y="1311291"/>
            <a:chExt cx="6148560" cy="1757669"/>
          </a:xfrm>
        </p:grpSpPr>
        <p:pic>
          <p:nvPicPr>
            <p:cNvPr id="10" name="图片 1" descr="C:\Users\thinkpad\Desktop\1.jpg"/>
            <p:cNvPicPr/>
            <p:nvPr/>
          </p:nvPicPr>
          <p:blipFill>
            <a:blip r:embed="rId3" cstate="print"/>
            <a:srcRect l="5018" t="60432" r="4667"/>
            <a:stretch>
              <a:fillRect/>
            </a:stretch>
          </p:blipFill>
          <p:spPr bwMode="auto">
            <a:xfrm>
              <a:off x="2555776" y="1556792"/>
              <a:ext cx="6148560" cy="15121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Rechteck 10"/>
            <p:cNvSpPr/>
            <p:nvPr/>
          </p:nvSpPr>
          <p:spPr>
            <a:xfrm rot="20380445">
              <a:off x="3703680" y="1311291"/>
              <a:ext cx="936104" cy="3888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" name="Rechteck 11"/>
            <p:cNvSpPr/>
            <p:nvPr/>
          </p:nvSpPr>
          <p:spPr>
            <a:xfrm rot="19231974">
              <a:off x="4154733" y="1621932"/>
              <a:ext cx="936104" cy="28955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pic>
        <p:nvPicPr>
          <p:cNvPr id="7" name="图片 1" descr="F:\Humboldt Univ\Proposals\Manuscript CdS nanotubes\fig 1\11.jpg"/>
          <p:cNvPicPr/>
          <p:nvPr/>
        </p:nvPicPr>
        <p:blipFill>
          <a:blip r:embed="rId4" cstate="print"/>
          <a:srcRect l="2511" t="998"/>
          <a:stretch>
            <a:fillRect/>
          </a:stretch>
        </p:blipFill>
        <p:spPr bwMode="auto">
          <a:xfrm>
            <a:off x="755576" y="2996952"/>
            <a:ext cx="4438306" cy="3332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feld 13"/>
          <p:cNvSpPr txBox="1"/>
          <p:nvPr/>
        </p:nvSpPr>
        <p:spPr>
          <a:xfrm>
            <a:off x="0" y="6519446"/>
            <a:ext cx="8380115" cy="338554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sz="1600" smtClean="0"/>
              <a:t>Y. Qiao, F. </a:t>
            </a:r>
            <a:r>
              <a:rPr lang="de-DE" sz="1600"/>
              <a:t>Polzer, </a:t>
            </a:r>
            <a:r>
              <a:rPr lang="de-DE" sz="1600" smtClean="0"/>
              <a:t>H. </a:t>
            </a:r>
            <a:r>
              <a:rPr lang="de-DE" sz="1600"/>
              <a:t>Kirmse, </a:t>
            </a:r>
            <a:r>
              <a:rPr lang="de-DE" sz="1600" smtClean="0"/>
              <a:t>E. </a:t>
            </a:r>
            <a:r>
              <a:rPr lang="de-DE" sz="1600"/>
              <a:t>Steeg, </a:t>
            </a:r>
            <a:r>
              <a:rPr lang="de-DE" sz="1600" smtClean="0"/>
              <a:t>S. Kirstein, J. </a:t>
            </a:r>
            <a:r>
              <a:rPr lang="de-DE" sz="1600"/>
              <a:t>P. </a:t>
            </a:r>
            <a:r>
              <a:rPr lang="de-DE" sz="1600" smtClean="0"/>
              <a:t>Rabe, </a:t>
            </a:r>
            <a:r>
              <a:rPr lang="de-DE" sz="1600" i="1" smtClean="0"/>
              <a:t>J. Mater. Chem. C, </a:t>
            </a:r>
            <a:r>
              <a:rPr lang="de-DE" sz="1600" b="1" smtClean="0"/>
              <a:t>2014</a:t>
            </a:r>
            <a:r>
              <a:rPr lang="de-DE" sz="1600" smtClean="0"/>
              <a:t>, Advance Article</a:t>
            </a:r>
            <a:endParaRPr lang="de-DE" sz="1600"/>
          </a:p>
        </p:txBody>
      </p:sp>
      <p:sp>
        <p:nvSpPr>
          <p:cNvPr id="13" name="Textfeld 12"/>
          <p:cNvSpPr txBox="1"/>
          <p:nvPr/>
        </p:nvSpPr>
        <p:spPr>
          <a:xfrm>
            <a:off x="7343800" y="0"/>
            <a:ext cx="1800200" cy="46166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sz="2400" smtClean="0"/>
              <a:t>Z2 (Kirmse)</a:t>
            </a:r>
            <a:endParaRPr lang="de-DE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950</Words>
  <Application>Microsoft Office PowerPoint</Application>
  <PresentationFormat>Bildschirmpräsentation (4:3)</PresentationFormat>
  <Paragraphs>218</Paragraphs>
  <Slides>17</Slides>
  <Notes>15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17</vt:i4>
      </vt:variant>
    </vt:vector>
  </HeadingPairs>
  <TitlesOfParts>
    <vt:vector size="22" baseType="lpstr">
      <vt:lpstr>Arial</vt:lpstr>
      <vt:lpstr>Calibri</vt:lpstr>
      <vt:lpstr>Times New Roman</vt:lpstr>
      <vt:lpstr>Wingdings</vt:lpstr>
      <vt:lpstr>Larissa-Design</vt:lpstr>
      <vt:lpstr>A6: Nanowires grown from photocatalytically active organic nanotubular templates</vt:lpstr>
      <vt:lpstr>Proposal for 1st period</vt:lpstr>
      <vt:lpstr>Approval of 1st period</vt:lpstr>
      <vt:lpstr>Approval of 1st period</vt:lpstr>
      <vt:lpstr>Approval of 1st period</vt:lpstr>
      <vt:lpstr>Results I: Ag nanowire Growth  </vt:lpstr>
      <vt:lpstr>Results II: Ag nanowire Structure  </vt:lpstr>
      <vt:lpstr>Results III: Plasmon spectroscopy</vt:lpstr>
      <vt:lpstr>Results IV: In-situ Chemistry</vt:lpstr>
      <vt:lpstr>Results V: FRET with Qdots</vt:lpstr>
      <vt:lpstr>Results V: FRET with Qdots</vt:lpstr>
      <vt:lpstr> A6: HIOS based on nanotubular J-aggregates</vt:lpstr>
      <vt:lpstr>Objective:   Long range EET  </vt:lpstr>
      <vt:lpstr>Work plan:   statistical approach.</vt:lpstr>
      <vt:lpstr>Work plan:   structure control.</vt:lpstr>
      <vt:lpstr>Work Plan: SiO2 - shell</vt:lpstr>
      <vt:lpstr>Objective: SiO2 - shell for structure investigation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Stefan Kirstein</dc:creator>
  <cp:lastModifiedBy>SFB 951/</cp:lastModifiedBy>
  <cp:revision>10</cp:revision>
  <dcterms:created xsi:type="dcterms:W3CDTF">2014-10-07T18:17:17Z</dcterms:created>
  <dcterms:modified xsi:type="dcterms:W3CDTF">2014-10-16T14:09:21Z</dcterms:modified>
</cp:coreProperties>
</file>