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rels" ContentType="application/vnd.openxmlformats-package.relationships+xml"/>
  <Default Extension="emf" ContentType="image/x-emf"/>
  <Default Extension="vml" ContentType="application/vnd.openxmlformats-officedocument.vmlDrawing"/>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handoutMasterIdLst>
    <p:handoutMasterId r:id="rId45"/>
  </p:handoutMasterIdLst>
  <p:sldIdLst>
    <p:sldId id="287" r:id="rId2"/>
    <p:sldId id="290" r:id="rId3"/>
    <p:sldId id="291" r:id="rId4"/>
    <p:sldId id="293" r:id="rId5"/>
    <p:sldId id="292" r:id="rId6"/>
    <p:sldId id="288" r:id="rId7"/>
    <p:sldId id="464" r:id="rId8"/>
    <p:sldId id="456" r:id="rId9"/>
    <p:sldId id="457" r:id="rId10"/>
    <p:sldId id="295" r:id="rId11"/>
    <p:sldId id="296" r:id="rId12"/>
    <p:sldId id="298" r:id="rId13"/>
    <p:sldId id="299" r:id="rId14"/>
    <p:sldId id="302" r:id="rId15"/>
    <p:sldId id="303" r:id="rId16"/>
    <p:sldId id="300" r:id="rId17"/>
    <p:sldId id="305" r:id="rId18"/>
    <p:sldId id="306" r:id="rId19"/>
    <p:sldId id="307" r:id="rId20"/>
    <p:sldId id="308" r:id="rId21"/>
    <p:sldId id="458" r:id="rId22"/>
    <p:sldId id="304" r:id="rId23"/>
    <p:sldId id="310" r:id="rId24"/>
    <p:sldId id="309" r:id="rId25"/>
    <p:sldId id="313" r:id="rId26"/>
    <p:sldId id="311" r:id="rId27"/>
    <p:sldId id="314" r:id="rId28"/>
    <p:sldId id="315" r:id="rId29"/>
    <p:sldId id="316" r:id="rId30"/>
    <p:sldId id="318" r:id="rId31"/>
    <p:sldId id="320" r:id="rId32"/>
    <p:sldId id="319" r:id="rId33"/>
    <p:sldId id="323" r:id="rId34"/>
    <p:sldId id="324" r:id="rId35"/>
    <p:sldId id="325" r:id="rId36"/>
    <p:sldId id="329" r:id="rId37"/>
    <p:sldId id="321" r:id="rId38"/>
    <p:sldId id="460" r:id="rId39"/>
    <p:sldId id="326" r:id="rId40"/>
    <p:sldId id="336" r:id="rId41"/>
    <p:sldId id="462" r:id="rId42"/>
    <p:sldId id="463" r:id="rId43"/>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rgbClr val="0000CC"/>
        </a:solidFill>
        <a:latin typeface="Times New Roman" charset="0"/>
        <a:ea typeface="+mn-ea"/>
        <a:cs typeface="+mn-cs"/>
      </a:defRPr>
    </a:lvl1pPr>
    <a:lvl2pPr marL="457200" algn="l" rtl="0" eaLnBrk="0" fontAlgn="base" hangingPunct="0">
      <a:spcBef>
        <a:spcPct val="0"/>
      </a:spcBef>
      <a:spcAft>
        <a:spcPct val="0"/>
      </a:spcAft>
      <a:defRPr sz="2800" kern="1200">
        <a:solidFill>
          <a:srgbClr val="0000CC"/>
        </a:solidFill>
        <a:latin typeface="Times New Roman" charset="0"/>
        <a:ea typeface="+mn-ea"/>
        <a:cs typeface="+mn-cs"/>
      </a:defRPr>
    </a:lvl2pPr>
    <a:lvl3pPr marL="914400" algn="l" rtl="0" eaLnBrk="0" fontAlgn="base" hangingPunct="0">
      <a:spcBef>
        <a:spcPct val="0"/>
      </a:spcBef>
      <a:spcAft>
        <a:spcPct val="0"/>
      </a:spcAft>
      <a:defRPr sz="2800" kern="1200">
        <a:solidFill>
          <a:srgbClr val="0000CC"/>
        </a:solidFill>
        <a:latin typeface="Times New Roman" charset="0"/>
        <a:ea typeface="+mn-ea"/>
        <a:cs typeface="+mn-cs"/>
      </a:defRPr>
    </a:lvl3pPr>
    <a:lvl4pPr marL="1371600" algn="l" rtl="0" eaLnBrk="0" fontAlgn="base" hangingPunct="0">
      <a:spcBef>
        <a:spcPct val="0"/>
      </a:spcBef>
      <a:spcAft>
        <a:spcPct val="0"/>
      </a:spcAft>
      <a:defRPr sz="2800" kern="1200">
        <a:solidFill>
          <a:srgbClr val="0000CC"/>
        </a:solidFill>
        <a:latin typeface="Times New Roman" charset="0"/>
        <a:ea typeface="+mn-ea"/>
        <a:cs typeface="+mn-cs"/>
      </a:defRPr>
    </a:lvl4pPr>
    <a:lvl5pPr marL="1828800" algn="l" rtl="0" eaLnBrk="0" fontAlgn="base" hangingPunct="0">
      <a:spcBef>
        <a:spcPct val="0"/>
      </a:spcBef>
      <a:spcAft>
        <a:spcPct val="0"/>
      </a:spcAft>
      <a:defRPr sz="2800" kern="1200">
        <a:solidFill>
          <a:srgbClr val="0000CC"/>
        </a:solidFill>
        <a:latin typeface="Times New Roman" charset="0"/>
        <a:ea typeface="+mn-ea"/>
        <a:cs typeface="+mn-cs"/>
      </a:defRPr>
    </a:lvl5pPr>
    <a:lvl6pPr marL="2286000" algn="l" defTabSz="914400" rtl="0" eaLnBrk="1" latinLnBrk="0" hangingPunct="1">
      <a:defRPr sz="2800" kern="1200">
        <a:solidFill>
          <a:srgbClr val="0000CC"/>
        </a:solidFill>
        <a:latin typeface="Times New Roman" charset="0"/>
        <a:ea typeface="+mn-ea"/>
        <a:cs typeface="+mn-cs"/>
      </a:defRPr>
    </a:lvl6pPr>
    <a:lvl7pPr marL="2743200" algn="l" defTabSz="914400" rtl="0" eaLnBrk="1" latinLnBrk="0" hangingPunct="1">
      <a:defRPr sz="2800" kern="1200">
        <a:solidFill>
          <a:srgbClr val="0000CC"/>
        </a:solidFill>
        <a:latin typeface="Times New Roman" charset="0"/>
        <a:ea typeface="+mn-ea"/>
        <a:cs typeface="+mn-cs"/>
      </a:defRPr>
    </a:lvl7pPr>
    <a:lvl8pPr marL="3200400" algn="l" defTabSz="914400" rtl="0" eaLnBrk="1" latinLnBrk="0" hangingPunct="1">
      <a:defRPr sz="2800" kern="1200">
        <a:solidFill>
          <a:srgbClr val="0000CC"/>
        </a:solidFill>
        <a:latin typeface="Times New Roman" charset="0"/>
        <a:ea typeface="+mn-ea"/>
        <a:cs typeface="+mn-cs"/>
      </a:defRPr>
    </a:lvl8pPr>
    <a:lvl9pPr marL="3657600" algn="l" defTabSz="914400" rtl="0" eaLnBrk="1" latinLnBrk="0" hangingPunct="1">
      <a:defRPr sz="2800" kern="1200">
        <a:solidFill>
          <a:srgbClr val="0000CC"/>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D2"/>
    <a:srgbClr val="0000CC"/>
    <a:srgbClr val="FFFF99"/>
    <a:srgbClr val="FFFF00"/>
    <a:srgbClr val="33CC33"/>
    <a:srgbClr val="DDDDDD"/>
    <a:srgbClr val="008000"/>
    <a:srgbClr val="FF00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02"/>
    <p:restoredTop sz="94660"/>
  </p:normalViewPr>
  <p:slideViewPr>
    <p:cSldViewPr>
      <p:cViewPr varScale="1">
        <p:scale>
          <a:sx n="94" d="100"/>
          <a:sy n="94" d="100"/>
        </p:scale>
        <p:origin x="1584" y="-120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16128"/>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8.wmf"/><Relationship Id="rId2" Type="http://schemas.openxmlformats.org/officeDocument/2006/relationships/image" Target="../media/image6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3.wmf"/><Relationship Id="rId2" Type="http://schemas.openxmlformats.org/officeDocument/2006/relationships/image" Target="../media/image7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D76B7C-B91B-E747-AA89-7A70960C0868}" type="datetimeFigureOut">
              <a:rPr lang="de-DE" smtClean="0"/>
              <a:t>12.05.16</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42836C1-6099-6B46-BE32-B4F5F240E8FD}" type="slidenum">
              <a:rPr lang="de-DE" smtClean="0"/>
              <a:t>‹Nr.›</a:t>
            </a:fld>
            <a:endParaRPr lang="de-DE"/>
          </a:p>
        </p:txBody>
      </p:sp>
    </p:spTree>
    <p:extLst>
      <p:ext uri="{BB962C8B-B14F-4D97-AF65-F5344CB8AC3E}">
        <p14:creationId xmlns:p14="http://schemas.microsoft.com/office/powerpoint/2010/main" val="5631160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eaLnBrk="1" hangingPunct="1">
              <a:spcBef>
                <a:spcPct val="0"/>
              </a:spcBef>
              <a:defRPr sz="1200" smtClean="0">
                <a:solidFill>
                  <a:schemeClr val="tx1"/>
                </a:solidFill>
              </a:defRPr>
            </a:lvl1pPr>
          </a:lstStyle>
          <a:p>
            <a:pPr>
              <a:defRPr/>
            </a:pPr>
            <a:endParaRPr lang="de-DE" altLang="de-DE"/>
          </a:p>
        </p:txBody>
      </p:sp>
      <p:sp>
        <p:nvSpPr>
          <p:cNvPr id="1433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spcBef>
                <a:spcPct val="0"/>
              </a:spcBef>
              <a:defRPr sz="1200" smtClean="0">
                <a:solidFill>
                  <a:schemeClr val="tx1"/>
                </a:solidFill>
              </a:defRPr>
            </a:lvl1pPr>
          </a:lstStyle>
          <a:p>
            <a:pPr>
              <a:defRPr/>
            </a:pPr>
            <a:endParaRPr lang="de-DE" altLang="de-DE"/>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de-DE" noProof="0" smtClean="0"/>
              <a:t>Click to edit Master text styles</a:t>
            </a:r>
          </a:p>
          <a:p>
            <a:pPr lvl="1"/>
            <a:r>
              <a:rPr lang="en-US" altLang="de-DE" noProof="0" smtClean="0"/>
              <a:t>Second level</a:t>
            </a:r>
          </a:p>
          <a:p>
            <a:pPr lvl="2"/>
            <a:r>
              <a:rPr lang="en-US" altLang="de-DE" noProof="0" smtClean="0"/>
              <a:t>Third level</a:t>
            </a:r>
          </a:p>
          <a:p>
            <a:pPr lvl="3"/>
            <a:r>
              <a:rPr lang="en-US" altLang="de-DE" noProof="0" smtClean="0"/>
              <a:t>Fourth level</a:t>
            </a:r>
          </a:p>
          <a:p>
            <a:pPr lvl="4"/>
            <a:r>
              <a:rPr lang="en-US" altLang="de-DE" noProof="0" smtClean="0"/>
              <a:t>Fifth level</a:t>
            </a:r>
          </a:p>
        </p:txBody>
      </p:sp>
      <p:sp>
        <p:nvSpPr>
          <p:cNvPr id="1434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eaLnBrk="1" hangingPunct="1">
              <a:spcBef>
                <a:spcPct val="0"/>
              </a:spcBef>
              <a:defRPr sz="1200" smtClean="0">
                <a:solidFill>
                  <a:schemeClr val="tx1"/>
                </a:solidFill>
              </a:defRPr>
            </a:lvl1pPr>
          </a:lstStyle>
          <a:p>
            <a:pPr>
              <a:defRPr/>
            </a:pPr>
            <a:endParaRPr lang="de-DE" altLang="de-DE"/>
          </a:p>
        </p:txBody>
      </p:sp>
      <p:sp>
        <p:nvSpPr>
          <p:cNvPr id="1434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spcBef>
                <a:spcPct val="0"/>
              </a:spcBef>
              <a:defRPr sz="1200" smtClean="0">
                <a:solidFill>
                  <a:schemeClr val="tx1"/>
                </a:solidFill>
              </a:defRPr>
            </a:lvl1pPr>
          </a:lstStyle>
          <a:p>
            <a:pPr>
              <a:defRPr/>
            </a:pPr>
            <a:fld id="{7B850465-CA6D-2C45-81AE-BEAAF333581E}" type="slidenum">
              <a:rPr lang="de-DE" altLang="de-DE"/>
              <a:pPr>
                <a:defRPr/>
              </a:pPr>
              <a:t>‹Nr.›</a:t>
            </a:fld>
            <a:endParaRPr lang="de-DE" altLang="de-DE"/>
          </a:p>
        </p:txBody>
      </p:sp>
    </p:spTree>
    <p:extLst>
      <p:ext uri="{BB962C8B-B14F-4D97-AF65-F5344CB8AC3E}">
        <p14:creationId xmlns:p14="http://schemas.microsoft.com/office/powerpoint/2010/main" val="1985545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05FE893-F58A-A246-AE78-7E6D6E22205F}" type="slidenum">
              <a:rPr lang="de-DE" altLang="de-DE"/>
              <a:pPr>
                <a:defRPr/>
              </a:pPr>
              <a:t>5</a:t>
            </a:fld>
            <a:endParaRPr lang="de-DE" altLang="de-DE"/>
          </a:p>
        </p:txBody>
      </p:sp>
      <p:sp>
        <p:nvSpPr>
          <p:cNvPr id="88066" name="Rectangle 2"/>
          <p:cNvSpPr>
            <a:spLocks noGrp="1" noRot="1" noChangeAspect="1" noChangeArrowheads="1" noTextEdit="1"/>
          </p:cNvSpPr>
          <p:nvPr>
            <p:ph type="sldImg"/>
          </p:nvPr>
        </p:nvSpPr>
        <p:spPr>
          <a:solidFill>
            <a:srgbClr val="FFFFFF"/>
          </a:solidFill>
          <a:ln/>
        </p:spPr>
      </p:sp>
      <p:sp>
        <p:nvSpPr>
          <p:cNvPr id="8806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de-DE" altLang="de-DE" smtClean="0"/>
              <a:t>Wir sehen hier die Funktionweise eines Elektroskops. Links ein Laborgerät mit einer dünnen Goldfolie, an beiden Enden an einer Elektrode aufgehängt. Wird Ladung aufgebracht, stoßen sich die gegenüberliegenden Goldflächen ab und die Folie spannt sich zu einem Bogen. Dies beobachtet man, hier von rechts, durch ein Mikroskop. Von links wird die Folie dazu von Licht, das mit einem Kondensor gesammelt wird, beleuchtet.</a:t>
            </a:r>
          </a:p>
          <a:p>
            <a:pPr eaLnBrk="1" hangingPunct="1">
              <a:defRPr/>
            </a:pPr>
            <a:r>
              <a:rPr lang="de-DE" altLang="de-DE" smtClean="0"/>
              <a:t>Im rechten Bild sieht man den Aufbau eines Demonstrationsinstrumentes für die Schule. Hier dreht sich aufgrund der abstoßenden Kräfte zwischen gleichartigen Ladungen eine Metallwippe zur Seite. Aus dem Ausschlag kann man sogar im Prinzip die gesamte aufgebrachte Ladung ablesen, weshalb Elektroskope auch oft „Elektrometer“ genannt werden.</a:t>
            </a:r>
          </a:p>
        </p:txBody>
      </p:sp>
    </p:spTree>
    <p:extLst>
      <p:ext uri="{BB962C8B-B14F-4D97-AF65-F5344CB8AC3E}">
        <p14:creationId xmlns:p14="http://schemas.microsoft.com/office/powerpoint/2010/main" val="2064587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Mastertitelformat bearbeiten</a:t>
            </a:r>
            <a:endParaRPr lang="de-DE"/>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Master-Untertitelformat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p:cNvSpPr>
            <a:spLocks noGrp="1" noChangeArrowheads="1"/>
          </p:cNvSpPr>
          <p:nvPr>
            <p:ph type="sldNum" sz="quarter" idx="12"/>
          </p:nvPr>
        </p:nvSpPr>
        <p:spPr>
          <a:ln/>
        </p:spPr>
        <p:txBody>
          <a:bodyPr/>
          <a:lstStyle>
            <a:lvl1pPr>
              <a:defRPr/>
            </a:lvl1pPr>
          </a:lstStyle>
          <a:p>
            <a:pPr>
              <a:defRPr/>
            </a:pPr>
            <a:fld id="{26543922-EDB0-034D-A939-D63E789BF50F}" type="slidenum">
              <a:rPr lang="de-DE" altLang="de-DE"/>
              <a:pPr>
                <a:defRPr/>
              </a:pPr>
              <a:t>‹Nr.›</a:t>
            </a:fld>
            <a:endParaRPr lang="de-DE" altLang="de-DE"/>
          </a:p>
        </p:txBody>
      </p:sp>
    </p:spTree>
    <p:extLst>
      <p:ext uri="{BB962C8B-B14F-4D97-AF65-F5344CB8AC3E}">
        <p14:creationId xmlns:p14="http://schemas.microsoft.com/office/powerpoint/2010/main" val="75023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Platzhalter für vertikalen Text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p:cNvSpPr>
            <a:spLocks noGrp="1" noChangeArrowheads="1"/>
          </p:cNvSpPr>
          <p:nvPr>
            <p:ph type="sldNum" sz="quarter" idx="12"/>
          </p:nvPr>
        </p:nvSpPr>
        <p:spPr>
          <a:ln/>
        </p:spPr>
        <p:txBody>
          <a:bodyPr/>
          <a:lstStyle>
            <a:lvl1pPr>
              <a:defRPr/>
            </a:lvl1pPr>
          </a:lstStyle>
          <a:p>
            <a:pPr>
              <a:defRPr/>
            </a:pPr>
            <a:fld id="{31B1E044-D84F-0241-8B44-636D4D2D6077}" type="slidenum">
              <a:rPr lang="de-DE" altLang="de-DE"/>
              <a:pPr>
                <a:defRPr/>
              </a:pPr>
              <a:t>‹Nr.›</a:t>
            </a:fld>
            <a:endParaRPr lang="de-DE" altLang="de-DE"/>
          </a:p>
        </p:txBody>
      </p:sp>
    </p:spTree>
    <p:extLst>
      <p:ext uri="{BB962C8B-B14F-4D97-AF65-F5344CB8AC3E}">
        <p14:creationId xmlns:p14="http://schemas.microsoft.com/office/powerpoint/2010/main" val="957231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smtClean="0"/>
              <a:t>Mastertitelformat bearbeiten</a:t>
            </a:r>
            <a:endParaRPr lang="de-DE"/>
          </a:p>
        </p:txBody>
      </p:sp>
      <p:sp>
        <p:nvSpPr>
          <p:cNvPr id="3" name="Platzhalter für vertikalen Text 2"/>
          <p:cNvSpPr>
            <a:spLocks noGrp="1"/>
          </p:cNvSpPr>
          <p:nvPr>
            <p:ph type="body" orient="vert" idx="1"/>
          </p:nvPr>
        </p:nvSpPr>
        <p:spPr>
          <a:xfrm>
            <a:off x="685800" y="609600"/>
            <a:ext cx="5676900" cy="5486400"/>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p:cNvSpPr>
            <a:spLocks noGrp="1" noChangeArrowheads="1"/>
          </p:cNvSpPr>
          <p:nvPr>
            <p:ph type="sldNum" sz="quarter" idx="12"/>
          </p:nvPr>
        </p:nvSpPr>
        <p:spPr>
          <a:ln/>
        </p:spPr>
        <p:txBody>
          <a:bodyPr/>
          <a:lstStyle>
            <a:lvl1pPr>
              <a:defRPr/>
            </a:lvl1pPr>
          </a:lstStyle>
          <a:p>
            <a:pPr>
              <a:defRPr/>
            </a:pPr>
            <a:fld id="{C2CB975C-E54B-D94B-A8EE-017F7ED76199}" type="slidenum">
              <a:rPr lang="de-DE" altLang="de-DE"/>
              <a:pPr>
                <a:defRPr/>
              </a:pPr>
              <a:t>‹Nr.›</a:t>
            </a:fld>
            <a:endParaRPr lang="de-DE" altLang="de-DE"/>
          </a:p>
        </p:txBody>
      </p:sp>
    </p:spTree>
    <p:extLst>
      <p:ext uri="{BB962C8B-B14F-4D97-AF65-F5344CB8AC3E}">
        <p14:creationId xmlns:p14="http://schemas.microsoft.com/office/powerpoint/2010/main" val="1383350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el, Text und ClipAr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Mastertitelformat bearbeiten</a:t>
            </a:r>
            <a:endParaRPr lang="de-DE"/>
          </a:p>
        </p:txBody>
      </p:sp>
      <p:sp>
        <p:nvSpPr>
          <p:cNvPr id="3" name="Textplatzhalter 2"/>
          <p:cNvSpPr>
            <a:spLocks noGrp="1"/>
          </p:cNvSpPr>
          <p:nvPr>
            <p:ph type="body" sz="half" idx="1"/>
          </p:nvPr>
        </p:nvSpPr>
        <p:spPr>
          <a:xfrm>
            <a:off x="685800" y="1981200"/>
            <a:ext cx="3810000" cy="41148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Bildplatzhalter 3"/>
          <p:cNvSpPr>
            <a:spLocks noGrp="1"/>
          </p:cNvSpPr>
          <p:nvPr>
            <p:ph type="clipArt" sz="half" idx="2"/>
          </p:nvPr>
        </p:nvSpPr>
        <p:spPr>
          <a:xfrm>
            <a:off x="4648200" y="1981200"/>
            <a:ext cx="3810000" cy="4114800"/>
          </a:xfrm>
        </p:spPr>
        <p:txBody>
          <a:bodyPr/>
          <a:lstStyle/>
          <a:p>
            <a:pPr lvl="0"/>
            <a:endParaRPr lang="de-DE"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7" name="Rectangle 6"/>
          <p:cNvSpPr>
            <a:spLocks noGrp="1" noChangeArrowheads="1"/>
          </p:cNvSpPr>
          <p:nvPr>
            <p:ph type="sldNum" sz="quarter" idx="12"/>
          </p:nvPr>
        </p:nvSpPr>
        <p:spPr>
          <a:ln/>
        </p:spPr>
        <p:txBody>
          <a:bodyPr/>
          <a:lstStyle>
            <a:lvl1pPr>
              <a:defRPr/>
            </a:lvl1pPr>
          </a:lstStyle>
          <a:p>
            <a:pPr>
              <a:defRPr/>
            </a:pPr>
            <a:fld id="{2AD584C1-339D-5842-B379-6C3BC55E6188}" type="slidenum">
              <a:rPr lang="de-DE" altLang="de-DE"/>
              <a:pPr>
                <a:defRPr/>
              </a:pPr>
              <a:t>‹Nr.›</a:t>
            </a:fld>
            <a:endParaRPr lang="de-DE" altLang="de-DE"/>
          </a:p>
        </p:txBody>
      </p:sp>
    </p:spTree>
    <p:extLst>
      <p:ext uri="{BB962C8B-B14F-4D97-AF65-F5344CB8AC3E}">
        <p14:creationId xmlns:p14="http://schemas.microsoft.com/office/powerpoint/2010/main" val="130763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p:cNvSpPr>
            <a:spLocks noGrp="1" noChangeArrowheads="1"/>
          </p:cNvSpPr>
          <p:nvPr>
            <p:ph type="sldNum" sz="quarter" idx="12"/>
          </p:nvPr>
        </p:nvSpPr>
        <p:spPr>
          <a:ln/>
        </p:spPr>
        <p:txBody>
          <a:bodyPr/>
          <a:lstStyle>
            <a:lvl1pPr>
              <a:defRPr/>
            </a:lvl1pPr>
          </a:lstStyle>
          <a:p>
            <a:pPr>
              <a:defRPr/>
            </a:pPr>
            <a:fld id="{BCC23F35-3858-5D42-825D-4FEC7113083D}" type="slidenum">
              <a:rPr lang="de-DE" altLang="de-DE"/>
              <a:pPr>
                <a:defRPr/>
              </a:pPr>
              <a:t>‹Nr.›</a:t>
            </a:fld>
            <a:endParaRPr lang="de-DE" altLang="de-DE"/>
          </a:p>
        </p:txBody>
      </p:sp>
    </p:spTree>
    <p:extLst>
      <p:ext uri="{BB962C8B-B14F-4D97-AF65-F5344CB8AC3E}">
        <p14:creationId xmlns:p14="http://schemas.microsoft.com/office/powerpoint/2010/main" val="137826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Mastertitelformat bearbeiten</a:t>
            </a:r>
            <a:endParaRPr lang="de-DE"/>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smtClean="0"/>
              <a:t>Mastertextformat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p:cNvSpPr>
            <a:spLocks noGrp="1" noChangeArrowheads="1"/>
          </p:cNvSpPr>
          <p:nvPr>
            <p:ph type="sldNum" sz="quarter" idx="12"/>
          </p:nvPr>
        </p:nvSpPr>
        <p:spPr>
          <a:ln/>
        </p:spPr>
        <p:txBody>
          <a:bodyPr/>
          <a:lstStyle>
            <a:lvl1pPr>
              <a:defRPr/>
            </a:lvl1pPr>
          </a:lstStyle>
          <a:p>
            <a:pPr>
              <a:defRPr/>
            </a:pPr>
            <a:fld id="{526D0C5E-CA16-1844-915B-C57E76DEFAA4}" type="slidenum">
              <a:rPr lang="de-DE" altLang="de-DE"/>
              <a:pPr>
                <a:defRPr/>
              </a:pPr>
              <a:t>‹Nr.›</a:t>
            </a:fld>
            <a:endParaRPr lang="de-DE" altLang="de-DE"/>
          </a:p>
        </p:txBody>
      </p:sp>
    </p:spTree>
    <p:extLst>
      <p:ext uri="{BB962C8B-B14F-4D97-AF65-F5344CB8AC3E}">
        <p14:creationId xmlns:p14="http://schemas.microsoft.com/office/powerpoint/2010/main" val="171797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685800" y="1981200"/>
            <a:ext cx="3810000" cy="41148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7" name="Rectangle 6"/>
          <p:cNvSpPr>
            <a:spLocks noGrp="1" noChangeArrowheads="1"/>
          </p:cNvSpPr>
          <p:nvPr>
            <p:ph type="sldNum" sz="quarter" idx="12"/>
          </p:nvPr>
        </p:nvSpPr>
        <p:spPr>
          <a:ln/>
        </p:spPr>
        <p:txBody>
          <a:bodyPr/>
          <a:lstStyle>
            <a:lvl1pPr>
              <a:defRPr/>
            </a:lvl1pPr>
          </a:lstStyle>
          <a:p>
            <a:pPr>
              <a:defRPr/>
            </a:pPr>
            <a:fld id="{4E13F47D-BEA5-1B40-893F-CA264BBF7E0B}" type="slidenum">
              <a:rPr lang="de-DE" altLang="de-DE"/>
              <a:pPr>
                <a:defRPr/>
              </a:pPr>
              <a:t>‹Nr.›</a:t>
            </a:fld>
            <a:endParaRPr lang="de-DE" altLang="de-DE"/>
          </a:p>
        </p:txBody>
      </p:sp>
    </p:spTree>
    <p:extLst>
      <p:ext uri="{BB962C8B-B14F-4D97-AF65-F5344CB8AC3E}">
        <p14:creationId xmlns:p14="http://schemas.microsoft.com/office/powerpoint/2010/main" val="1131385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Mastertitelformat bearbeiten</a:t>
            </a:r>
            <a:endParaRPr lang="de-DE"/>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9" name="Rectangle 6"/>
          <p:cNvSpPr>
            <a:spLocks noGrp="1" noChangeArrowheads="1"/>
          </p:cNvSpPr>
          <p:nvPr>
            <p:ph type="sldNum" sz="quarter" idx="12"/>
          </p:nvPr>
        </p:nvSpPr>
        <p:spPr>
          <a:ln/>
        </p:spPr>
        <p:txBody>
          <a:bodyPr/>
          <a:lstStyle>
            <a:lvl1pPr>
              <a:defRPr/>
            </a:lvl1pPr>
          </a:lstStyle>
          <a:p>
            <a:pPr>
              <a:defRPr/>
            </a:pPr>
            <a:fld id="{45893EB4-37A0-C94C-916A-B0011BC365A6}" type="slidenum">
              <a:rPr lang="de-DE" altLang="de-DE"/>
              <a:pPr>
                <a:defRPr/>
              </a:pPr>
              <a:t>‹Nr.›</a:t>
            </a:fld>
            <a:endParaRPr lang="de-DE" altLang="de-DE"/>
          </a:p>
        </p:txBody>
      </p:sp>
    </p:spTree>
    <p:extLst>
      <p:ext uri="{BB962C8B-B14F-4D97-AF65-F5344CB8AC3E}">
        <p14:creationId xmlns:p14="http://schemas.microsoft.com/office/powerpoint/2010/main" val="136874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5" name="Rectangle 6"/>
          <p:cNvSpPr>
            <a:spLocks noGrp="1" noChangeArrowheads="1"/>
          </p:cNvSpPr>
          <p:nvPr>
            <p:ph type="sldNum" sz="quarter" idx="12"/>
          </p:nvPr>
        </p:nvSpPr>
        <p:spPr>
          <a:ln/>
        </p:spPr>
        <p:txBody>
          <a:bodyPr/>
          <a:lstStyle>
            <a:lvl1pPr>
              <a:defRPr/>
            </a:lvl1pPr>
          </a:lstStyle>
          <a:p>
            <a:pPr>
              <a:defRPr/>
            </a:pPr>
            <a:fld id="{F4131CA0-F822-294E-BB93-5E3A4B1EACAF}" type="slidenum">
              <a:rPr lang="de-DE" altLang="de-DE"/>
              <a:pPr>
                <a:defRPr/>
              </a:pPr>
              <a:t>‹Nr.›</a:t>
            </a:fld>
            <a:endParaRPr lang="de-DE" altLang="de-DE"/>
          </a:p>
        </p:txBody>
      </p:sp>
    </p:spTree>
    <p:extLst>
      <p:ext uri="{BB962C8B-B14F-4D97-AF65-F5344CB8AC3E}">
        <p14:creationId xmlns:p14="http://schemas.microsoft.com/office/powerpoint/2010/main" val="652169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4" name="Rectangle 6"/>
          <p:cNvSpPr>
            <a:spLocks noGrp="1" noChangeArrowheads="1"/>
          </p:cNvSpPr>
          <p:nvPr>
            <p:ph type="sldNum" sz="quarter" idx="12"/>
          </p:nvPr>
        </p:nvSpPr>
        <p:spPr>
          <a:ln/>
        </p:spPr>
        <p:txBody>
          <a:bodyPr/>
          <a:lstStyle>
            <a:lvl1pPr>
              <a:defRPr/>
            </a:lvl1pPr>
          </a:lstStyle>
          <a:p>
            <a:pPr>
              <a:defRPr/>
            </a:pPr>
            <a:fld id="{B54CFA85-595F-8B49-BF2C-9149EC74C017}" type="slidenum">
              <a:rPr lang="de-DE" altLang="de-DE"/>
              <a:pPr>
                <a:defRPr/>
              </a:pPr>
              <a:t>‹Nr.›</a:t>
            </a:fld>
            <a:endParaRPr lang="de-DE" altLang="de-DE"/>
          </a:p>
        </p:txBody>
      </p:sp>
    </p:spTree>
    <p:extLst>
      <p:ext uri="{BB962C8B-B14F-4D97-AF65-F5344CB8AC3E}">
        <p14:creationId xmlns:p14="http://schemas.microsoft.com/office/powerpoint/2010/main" val="262050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Mastertitelformat bearbeiten</a:t>
            </a:r>
            <a:endParaRPr lang="de-DE"/>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Mastertextformat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7" name="Rectangle 6"/>
          <p:cNvSpPr>
            <a:spLocks noGrp="1" noChangeArrowheads="1"/>
          </p:cNvSpPr>
          <p:nvPr>
            <p:ph type="sldNum" sz="quarter" idx="12"/>
          </p:nvPr>
        </p:nvSpPr>
        <p:spPr>
          <a:ln/>
        </p:spPr>
        <p:txBody>
          <a:bodyPr/>
          <a:lstStyle>
            <a:lvl1pPr>
              <a:defRPr/>
            </a:lvl1pPr>
          </a:lstStyle>
          <a:p>
            <a:pPr>
              <a:defRPr/>
            </a:pPr>
            <a:fld id="{FBA1D9A9-70B5-194F-BB6D-1CA5470AD537}" type="slidenum">
              <a:rPr lang="de-DE" altLang="de-DE"/>
              <a:pPr>
                <a:defRPr/>
              </a:pPr>
              <a:t>‹Nr.›</a:t>
            </a:fld>
            <a:endParaRPr lang="de-DE" altLang="de-DE"/>
          </a:p>
        </p:txBody>
      </p:sp>
    </p:spTree>
    <p:extLst>
      <p:ext uri="{BB962C8B-B14F-4D97-AF65-F5344CB8AC3E}">
        <p14:creationId xmlns:p14="http://schemas.microsoft.com/office/powerpoint/2010/main" val="194341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Mastertitelformat bearbeiten</a:t>
            </a:r>
            <a:endParaRPr lang="de-DE"/>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Mastertextformat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7" name="Rectangle 6"/>
          <p:cNvSpPr>
            <a:spLocks noGrp="1" noChangeArrowheads="1"/>
          </p:cNvSpPr>
          <p:nvPr>
            <p:ph type="sldNum" sz="quarter" idx="12"/>
          </p:nvPr>
        </p:nvSpPr>
        <p:spPr>
          <a:ln/>
        </p:spPr>
        <p:txBody>
          <a:bodyPr/>
          <a:lstStyle>
            <a:lvl1pPr>
              <a:defRPr/>
            </a:lvl1pPr>
          </a:lstStyle>
          <a:p>
            <a:pPr>
              <a:defRPr/>
            </a:pPr>
            <a:fld id="{979488BE-321D-F44B-92F9-1130010B458E}" type="slidenum">
              <a:rPr lang="de-DE" altLang="de-DE"/>
              <a:pPr>
                <a:defRPr/>
              </a:pPr>
              <a:t>‹Nr.›</a:t>
            </a:fld>
            <a:endParaRPr lang="de-DE" altLang="de-DE"/>
          </a:p>
        </p:txBody>
      </p:sp>
    </p:spTree>
    <p:extLst>
      <p:ext uri="{BB962C8B-B14F-4D97-AF65-F5344CB8AC3E}">
        <p14:creationId xmlns:p14="http://schemas.microsoft.com/office/powerpoint/2010/main" val="1840629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de-DE"/>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de-DE"/>
              <a:t>Click to edit Master text styles</a:t>
            </a:r>
          </a:p>
          <a:p>
            <a:pPr lvl="1"/>
            <a:r>
              <a:rPr lang="en-US" altLang="de-DE"/>
              <a:t>Second level</a:t>
            </a:r>
          </a:p>
          <a:p>
            <a:pPr lvl="2"/>
            <a:r>
              <a:rPr lang="en-US" altLang="de-DE"/>
              <a:t>Third level</a:t>
            </a:r>
          </a:p>
          <a:p>
            <a:pPr lvl="3"/>
            <a:r>
              <a:rPr lang="en-US" altLang="de-DE"/>
              <a:t>Fourth level</a:t>
            </a:r>
          </a:p>
          <a:p>
            <a:pPr lvl="4"/>
            <a:r>
              <a:rPr lang="en-US" altLang="de-DE"/>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eaLnBrk="1" hangingPunct="1">
              <a:spcBef>
                <a:spcPct val="0"/>
              </a:spcBef>
              <a:defRPr sz="1400" smtClean="0">
                <a:solidFill>
                  <a:schemeClr val="tx1"/>
                </a:solidFill>
              </a:defRPr>
            </a:lvl1pPr>
          </a:lstStyle>
          <a:p>
            <a:pPr>
              <a:defRPr/>
            </a:pPr>
            <a:endParaRPr lang="de-DE" altLang="de-D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spcBef>
                <a:spcPct val="0"/>
              </a:spcBef>
              <a:defRPr sz="1400" smtClean="0">
                <a:solidFill>
                  <a:schemeClr val="tx1"/>
                </a:solidFill>
              </a:defRPr>
            </a:lvl1pPr>
          </a:lstStyle>
          <a:p>
            <a:pPr>
              <a:defRPr/>
            </a:pPr>
            <a:endParaRPr lang="de-DE" altLang="de-DE"/>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spcBef>
                <a:spcPct val="0"/>
              </a:spcBef>
              <a:defRPr sz="1400" smtClean="0">
                <a:solidFill>
                  <a:schemeClr val="tx1"/>
                </a:solidFill>
              </a:defRPr>
            </a:lvl1pPr>
          </a:lstStyle>
          <a:p>
            <a:pPr>
              <a:defRPr/>
            </a:pPr>
            <a:fld id="{DA55BE9B-B722-7846-BC4C-8979137A82AE}"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5" Type="http://schemas.openxmlformats.org/officeDocument/2006/relationships/image" Target="../media/image12.emf"/><Relationship Id="rId6" Type="http://schemas.openxmlformats.org/officeDocument/2006/relationships/image" Target="../media/image13.emf"/><Relationship Id="rId7" Type="http://schemas.openxmlformats.org/officeDocument/2006/relationships/image" Target="../media/image14.emf"/><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emf"/><Relationship Id="rId5" Type="http://schemas.openxmlformats.org/officeDocument/2006/relationships/image" Target="../media/image24.emf"/><Relationship Id="rId6" Type="http://schemas.openxmlformats.org/officeDocument/2006/relationships/image" Target="../media/image25.emf"/><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emf"/></Relationships>
</file>

<file path=ppt/slides/_rels/slide13.xml.rels><?xml version="1.0" encoding="UTF-8" standalone="yes"?>
<Relationships xmlns="http://schemas.openxmlformats.org/package/2006/relationships"><Relationship Id="rId3" Type="http://schemas.openxmlformats.org/officeDocument/2006/relationships/image" Target="../media/image28.emf"/><Relationship Id="rId4" Type="http://schemas.openxmlformats.org/officeDocument/2006/relationships/image" Target="../media/image29.emf"/><Relationship Id="rId5" Type="http://schemas.openxmlformats.org/officeDocument/2006/relationships/image" Target="../media/image30.emf"/><Relationship Id="rId6" Type="http://schemas.openxmlformats.org/officeDocument/2006/relationships/image" Target="../media/image31.emf"/><Relationship Id="rId1" Type="http://schemas.openxmlformats.org/officeDocument/2006/relationships/slideLayout" Target="../slideLayouts/slideLayout2.xml"/><Relationship Id="rId2" Type="http://schemas.openxmlformats.org/officeDocument/2006/relationships/image" Target="../media/image27.emf"/></Relationships>
</file>

<file path=ppt/slides/_rels/slide14.xml.rels><?xml version="1.0" encoding="UTF-8" standalone="yes"?>
<Relationships xmlns="http://schemas.openxmlformats.org/package/2006/relationships"><Relationship Id="rId3" Type="http://schemas.openxmlformats.org/officeDocument/2006/relationships/image" Target="../media/image33.emf"/><Relationship Id="rId4" Type="http://schemas.openxmlformats.org/officeDocument/2006/relationships/image" Target="../media/image34.emf"/><Relationship Id="rId1" Type="http://schemas.openxmlformats.org/officeDocument/2006/relationships/slideLayout" Target="../slideLayouts/slideLayout2.xml"/><Relationship Id="rId2" Type="http://schemas.openxmlformats.org/officeDocument/2006/relationships/image" Target="../media/image3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emf"/><Relationship Id="rId3" Type="http://schemas.openxmlformats.org/officeDocument/2006/relationships/image" Target="../media/image36.emf"/></Relationships>
</file>

<file path=ppt/slides/_rels/slide16.xml.rels><?xml version="1.0" encoding="UTF-8" standalone="yes"?>
<Relationships xmlns="http://schemas.openxmlformats.org/package/2006/relationships"><Relationship Id="rId11" Type="http://schemas.openxmlformats.org/officeDocument/2006/relationships/image" Target="../media/image43.emf"/><Relationship Id="rId12" Type="http://schemas.openxmlformats.org/officeDocument/2006/relationships/image" Target="../media/image44.e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image" Target="../media/image38.emf"/><Relationship Id="rId4" Type="http://schemas.openxmlformats.org/officeDocument/2006/relationships/image" Target="../media/image39.emf"/><Relationship Id="rId5" Type="http://schemas.openxmlformats.org/officeDocument/2006/relationships/image" Target="../media/image40.emf"/><Relationship Id="rId6" Type="http://schemas.openxmlformats.org/officeDocument/2006/relationships/oleObject" Target="../embeddings/oleObject1.bin"/><Relationship Id="rId7" Type="http://schemas.openxmlformats.org/officeDocument/2006/relationships/image" Target="../media/image37.wmf"/><Relationship Id="rId8" Type="http://schemas.openxmlformats.org/officeDocument/2006/relationships/image" Target="../media/image41.emf"/><Relationship Id="rId9" Type="http://schemas.openxmlformats.org/officeDocument/2006/relationships/oleObject" Target="../embeddings/oleObject2.bin"/><Relationship Id="rId10" Type="http://schemas.openxmlformats.org/officeDocument/2006/relationships/image" Target="../media/image42.emf"/></Relationships>
</file>

<file path=ppt/slides/_rels/slide17.xml.rels><?xml version="1.0" encoding="UTF-8" standalone="yes"?>
<Relationships xmlns="http://schemas.openxmlformats.org/package/2006/relationships"><Relationship Id="rId3" Type="http://schemas.openxmlformats.org/officeDocument/2006/relationships/image" Target="../media/image46.emf"/><Relationship Id="rId4" Type="http://schemas.openxmlformats.org/officeDocument/2006/relationships/image" Target="../media/image47.emf"/><Relationship Id="rId1" Type="http://schemas.openxmlformats.org/officeDocument/2006/relationships/slideLayout" Target="../slideLayouts/slideLayout2.xml"/><Relationship Id="rId2" Type="http://schemas.openxmlformats.org/officeDocument/2006/relationships/image" Target="../media/image45.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emf"/><Relationship Id="rId3" Type="http://schemas.openxmlformats.org/officeDocument/2006/relationships/image" Target="../media/image49.emf"/></Relationships>
</file>

<file path=ppt/slides/_rels/slide19.xml.rels><?xml version="1.0" encoding="UTF-8" standalone="yes"?>
<Relationships xmlns="http://schemas.openxmlformats.org/package/2006/relationships"><Relationship Id="rId11" Type="http://schemas.openxmlformats.org/officeDocument/2006/relationships/image" Target="../media/image56.emf"/><Relationship Id="rId12" Type="http://schemas.openxmlformats.org/officeDocument/2006/relationships/image" Target="../media/image57.e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3.bin"/><Relationship Id="rId4" Type="http://schemas.openxmlformats.org/officeDocument/2006/relationships/image" Target="../media/image50.wmf"/><Relationship Id="rId5" Type="http://schemas.openxmlformats.org/officeDocument/2006/relationships/image" Target="../media/image51.emf"/><Relationship Id="rId6" Type="http://schemas.openxmlformats.org/officeDocument/2006/relationships/image" Target="../media/image52.emf"/><Relationship Id="rId7" Type="http://schemas.openxmlformats.org/officeDocument/2006/relationships/image" Target="../media/image53.emf"/><Relationship Id="rId8" Type="http://schemas.openxmlformats.org/officeDocument/2006/relationships/image" Target="../media/image54.emf"/><Relationship Id="rId9" Type="http://schemas.openxmlformats.org/officeDocument/2006/relationships/oleObject" Target="../embeddings/oleObject4.bin"/><Relationship Id="rId10" Type="http://schemas.openxmlformats.org/officeDocument/2006/relationships/image" Target="../media/image55.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50.wmf"/><Relationship Id="rId5" Type="http://schemas.openxmlformats.org/officeDocument/2006/relationships/image" Target="../media/image58.emf"/><Relationship Id="rId6" Type="http://schemas.openxmlformats.org/officeDocument/2006/relationships/image" Target="../media/image59.emf"/><Relationship Id="rId7" Type="http://schemas.openxmlformats.org/officeDocument/2006/relationships/image" Target="../media/image60.emf"/><Relationship Id="rId8" Type="http://schemas.openxmlformats.org/officeDocument/2006/relationships/image" Target="../media/image61.emf"/><Relationship Id="rId9" Type="http://schemas.openxmlformats.org/officeDocument/2006/relationships/image" Target="../media/image62.emf"/><Relationship Id="rId10" Type="http://schemas.openxmlformats.org/officeDocument/2006/relationships/image" Target="../media/image63.emf"/><Relationship Id="rId11" Type="http://schemas.openxmlformats.org/officeDocument/2006/relationships/image" Target="../media/image64.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emf"/><Relationship Id="rId3" Type="http://schemas.openxmlformats.org/officeDocument/2006/relationships/image" Target="../media/image64.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emf"/><Relationship Id="rId3" Type="http://schemas.openxmlformats.org/officeDocument/2006/relationships/image" Target="../media/image67.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68.wmf"/><Relationship Id="rId5" Type="http://schemas.openxmlformats.org/officeDocument/2006/relationships/oleObject" Target="../embeddings/oleObject7.bin"/><Relationship Id="rId6" Type="http://schemas.openxmlformats.org/officeDocument/2006/relationships/image" Target="../media/image69.wmf"/><Relationship Id="rId7" Type="http://schemas.openxmlformats.org/officeDocument/2006/relationships/image" Target="../media/image70.emf"/><Relationship Id="rId8" Type="http://schemas.openxmlformats.org/officeDocument/2006/relationships/image" Target="../media/image71.emf"/><Relationship Id="rId9" Type="http://schemas.openxmlformats.org/officeDocument/2006/relationships/image" Target="../media/image72.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1" Type="http://schemas.openxmlformats.org/officeDocument/2006/relationships/image" Target="../media/image78.emf"/><Relationship Id="rId12" Type="http://schemas.openxmlformats.org/officeDocument/2006/relationships/image" Target="../media/image79.emf"/><Relationship Id="rId13" Type="http://schemas.openxmlformats.org/officeDocument/2006/relationships/image" Target="../media/image80.e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8.bin"/><Relationship Id="rId4" Type="http://schemas.openxmlformats.org/officeDocument/2006/relationships/image" Target="../media/image73.wmf"/><Relationship Id="rId5" Type="http://schemas.openxmlformats.org/officeDocument/2006/relationships/oleObject" Target="../embeddings/oleObject9.bin"/><Relationship Id="rId6" Type="http://schemas.openxmlformats.org/officeDocument/2006/relationships/image" Target="../media/image74.wmf"/><Relationship Id="rId7" Type="http://schemas.openxmlformats.org/officeDocument/2006/relationships/image" Target="../media/image72.emf"/><Relationship Id="rId8" Type="http://schemas.openxmlformats.org/officeDocument/2006/relationships/image" Target="../media/image75.emf"/><Relationship Id="rId9" Type="http://schemas.openxmlformats.org/officeDocument/2006/relationships/image" Target="../media/image76.emf"/><Relationship Id="rId10" Type="http://schemas.openxmlformats.org/officeDocument/2006/relationships/image" Target="../media/image77.emf"/></Relationships>
</file>

<file path=ppt/slides/_rels/slide25.xml.rels><?xml version="1.0" encoding="UTF-8" standalone="yes"?>
<Relationships xmlns="http://schemas.openxmlformats.org/package/2006/relationships"><Relationship Id="rId3" Type="http://schemas.openxmlformats.org/officeDocument/2006/relationships/image" Target="../media/image82.emf"/><Relationship Id="rId4" Type="http://schemas.openxmlformats.org/officeDocument/2006/relationships/image" Target="../media/image83.emf"/><Relationship Id="rId5" Type="http://schemas.openxmlformats.org/officeDocument/2006/relationships/image" Target="../media/image84.emf"/><Relationship Id="rId6" Type="http://schemas.openxmlformats.org/officeDocument/2006/relationships/image" Target="../media/image85.emf"/><Relationship Id="rId1" Type="http://schemas.openxmlformats.org/officeDocument/2006/relationships/slideLayout" Target="../slideLayouts/slideLayout2.xml"/><Relationship Id="rId2" Type="http://schemas.openxmlformats.org/officeDocument/2006/relationships/image" Target="../media/image81.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6.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86.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6.emf"/></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30.xml.rels><?xml version="1.0" encoding="UTF-8" standalone="yes"?>
<Relationships xmlns="http://schemas.openxmlformats.org/package/2006/relationships"><Relationship Id="rId3" Type="http://schemas.openxmlformats.org/officeDocument/2006/relationships/image" Target="../media/image88.emf"/><Relationship Id="rId4" Type="http://schemas.openxmlformats.org/officeDocument/2006/relationships/image" Target="../media/image89.emf"/><Relationship Id="rId5" Type="http://schemas.openxmlformats.org/officeDocument/2006/relationships/image" Target="../media/image90.emf"/><Relationship Id="rId6" Type="http://schemas.openxmlformats.org/officeDocument/2006/relationships/image" Target="../media/image91.emf"/><Relationship Id="rId7" Type="http://schemas.openxmlformats.org/officeDocument/2006/relationships/image" Target="../media/image92.emf"/><Relationship Id="rId8" Type="http://schemas.openxmlformats.org/officeDocument/2006/relationships/image" Target="../media/image93.emf"/><Relationship Id="rId9" Type="http://schemas.openxmlformats.org/officeDocument/2006/relationships/image" Target="../media/image94.emf"/><Relationship Id="rId10" Type="http://schemas.openxmlformats.org/officeDocument/2006/relationships/image" Target="../media/image95.emf"/><Relationship Id="rId1" Type="http://schemas.openxmlformats.org/officeDocument/2006/relationships/slideLayout" Target="../slideLayouts/slideLayout2.xml"/><Relationship Id="rId2" Type="http://schemas.openxmlformats.org/officeDocument/2006/relationships/image" Target="../media/image87.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96.wmf"/><Relationship Id="rId5" Type="http://schemas.openxmlformats.org/officeDocument/2006/relationships/image" Target="../media/image97.emf"/><Relationship Id="rId6" Type="http://schemas.openxmlformats.org/officeDocument/2006/relationships/image" Target="../media/image98.emf"/><Relationship Id="rId7" Type="http://schemas.openxmlformats.org/officeDocument/2006/relationships/image" Target="../media/image99.emf"/><Relationship Id="rId8" Type="http://schemas.openxmlformats.org/officeDocument/2006/relationships/image" Target="../media/image100.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2.emf"/><Relationship Id="rId4" Type="http://schemas.openxmlformats.org/officeDocument/2006/relationships/image" Target="../media/image103.emf"/><Relationship Id="rId5" Type="http://schemas.openxmlformats.org/officeDocument/2006/relationships/image" Target="../media/image104.emf"/><Relationship Id="rId6" Type="http://schemas.openxmlformats.org/officeDocument/2006/relationships/image" Target="../media/image105.emf"/><Relationship Id="rId1" Type="http://schemas.openxmlformats.org/officeDocument/2006/relationships/slideLayout" Target="../slideLayouts/slideLayout2.xml"/><Relationship Id="rId2" Type="http://schemas.openxmlformats.org/officeDocument/2006/relationships/image" Target="../media/image101.emf"/></Relationships>
</file>

<file path=ppt/slides/_rels/slide33.xml.rels><?xml version="1.0" encoding="UTF-8" standalone="yes"?>
<Relationships xmlns="http://schemas.openxmlformats.org/package/2006/relationships"><Relationship Id="rId3" Type="http://schemas.openxmlformats.org/officeDocument/2006/relationships/image" Target="../media/image107.emf"/><Relationship Id="rId4" Type="http://schemas.openxmlformats.org/officeDocument/2006/relationships/image" Target="../media/image108.emf"/><Relationship Id="rId5" Type="http://schemas.openxmlformats.org/officeDocument/2006/relationships/image" Target="../media/image109.emf"/><Relationship Id="rId6" Type="http://schemas.openxmlformats.org/officeDocument/2006/relationships/image" Target="../media/image110.emf"/><Relationship Id="rId1" Type="http://schemas.openxmlformats.org/officeDocument/2006/relationships/slideLayout" Target="../slideLayouts/slideLayout2.xml"/><Relationship Id="rId2" Type="http://schemas.openxmlformats.org/officeDocument/2006/relationships/image" Target="../media/image106.emf"/></Relationships>
</file>

<file path=ppt/slides/_rels/slide34.xml.rels><?xml version="1.0" encoding="UTF-8" standalone="yes"?>
<Relationships xmlns="http://schemas.openxmlformats.org/package/2006/relationships"><Relationship Id="rId3" Type="http://schemas.openxmlformats.org/officeDocument/2006/relationships/image" Target="../media/image112.emf"/><Relationship Id="rId4" Type="http://schemas.openxmlformats.org/officeDocument/2006/relationships/image" Target="../media/image113.emf"/><Relationship Id="rId5" Type="http://schemas.openxmlformats.org/officeDocument/2006/relationships/image" Target="../media/image114.emf"/><Relationship Id="rId1" Type="http://schemas.openxmlformats.org/officeDocument/2006/relationships/slideLayout" Target="../slideLayouts/slideLayout2.xml"/><Relationship Id="rId2" Type="http://schemas.openxmlformats.org/officeDocument/2006/relationships/image" Target="../media/image111.emf"/></Relationships>
</file>

<file path=ppt/slides/_rels/slide35.xml.rels><?xml version="1.0" encoding="UTF-8" standalone="yes"?>
<Relationships xmlns="http://schemas.openxmlformats.org/package/2006/relationships"><Relationship Id="rId3" Type="http://schemas.openxmlformats.org/officeDocument/2006/relationships/image" Target="../media/image116.emf"/><Relationship Id="rId4" Type="http://schemas.openxmlformats.org/officeDocument/2006/relationships/image" Target="../media/image117.emf"/><Relationship Id="rId1" Type="http://schemas.openxmlformats.org/officeDocument/2006/relationships/slideLayout" Target="../slideLayouts/slideLayout2.xml"/><Relationship Id="rId2" Type="http://schemas.openxmlformats.org/officeDocument/2006/relationships/image" Target="../media/image115.emf"/></Relationships>
</file>

<file path=ppt/slides/_rels/slide36.xml.rels><?xml version="1.0" encoding="UTF-8" standalone="yes"?>
<Relationships xmlns="http://schemas.openxmlformats.org/package/2006/relationships"><Relationship Id="rId3" Type="http://schemas.openxmlformats.org/officeDocument/2006/relationships/image" Target="../media/image119.emf"/><Relationship Id="rId4" Type="http://schemas.openxmlformats.org/officeDocument/2006/relationships/image" Target="../media/image120.emf"/><Relationship Id="rId5" Type="http://schemas.openxmlformats.org/officeDocument/2006/relationships/image" Target="../media/image121.emf"/><Relationship Id="rId6" Type="http://schemas.openxmlformats.org/officeDocument/2006/relationships/image" Target="../media/image122.emf"/><Relationship Id="rId1" Type="http://schemas.openxmlformats.org/officeDocument/2006/relationships/slideLayout" Target="../slideLayouts/slideLayout2.xml"/><Relationship Id="rId2" Type="http://schemas.openxmlformats.org/officeDocument/2006/relationships/image" Target="../media/image118.emf"/></Relationships>
</file>

<file path=ppt/slides/_rels/slide37.xml.rels><?xml version="1.0" encoding="UTF-8" standalone="yes"?>
<Relationships xmlns="http://schemas.openxmlformats.org/package/2006/relationships"><Relationship Id="rId3" Type="http://schemas.openxmlformats.org/officeDocument/2006/relationships/image" Target="../media/image124.emf"/><Relationship Id="rId4" Type="http://schemas.openxmlformats.org/officeDocument/2006/relationships/image" Target="../media/image125.emf"/><Relationship Id="rId5" Type="http://schemas.openxmlformats.org/officeDocument/2006/relationships/image" Target="../media/image126.emf"/><Relationship Id="rId1" Type="http://schemas.openxmlformats.org/officeDocument/2006/relationships/slideLayout" Target="../slideLayouts/slideLayout2.xml"/><Relationship Id="rId2" Type="http://schemas.openxmlformats.org/officeDocument/2006/relationships/image" Target="../media/image123.emf"/></Relationships>
</file>

<file path=ppt/slides/_rels/slide38.xml.rels><?xml version="1.0" encoding="UTF-8" standalone="yes"?>
<Relationships xmlns="http://schemas.openxmlformats.org/package/2006/relationships"><Relationship Id="rId3" Type="http://schemas.openxmlformats.org/officeDocument/2006/relationships/image" Target="../media/image125.emf"/><Relationship Id="rId4" Type="http://schemas.openxmlformats.org/officeDocument/2006/relationships/image" Target="../media/image126.emf"/><Relationship Id="rId5" Type="http://schemas.openxmlformats.org/officeDocument/2006/relationships/image" Target="../media/image127.emf"/><Relationship Id="rId6" Type="http://schemas.openxmlformats.org/officeDocument/2006/relationships/image" Target="../media/image128.emf"/><Relationship Id="rId1" Type="http://schemas.openxmlformats.org/officeDocument/2006/relationships/slideLayout" Target="../slideLayouts/slideLayout2.xml"/><Relationship Id="rId2" Type="http://schemas.openxmlformats.org/officeDocument/2006/relationships/image" Target="../media/image124.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9.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40.xml.rels><?xml version="1.0" encoding="UTF-8" standalone="yes"?>
<Relationships xmlns="http://schemas.openxmlformats.org/package/2006/relationships"><Relationship Id="rId3" Type="http://schemas.openxmlformats.org/officeDocument/2006/relationships/image" Target="../media/image131.emf"/><Relationship Id="rId4" Type="http://schemas.openxmlformats.org/officeDocument/2006/relationships/image" Target="../media/image132.emf"/><Relationship Id="rId5" Type="http://schemas.openxmlformats.org/officeDocument/2006/relationships/image" Target="../media/image133.emf"/><Relationship Id="rId6" Type="http://schemas.openxmlformats.org/officeDocument/2006/relationships/image" Target="../media/image134.emf"/><Relationship Id="rId7" Type="http://schemas.openxmlformats.org/officeDocument/2006/relationships/image" Target="../media/image135.emf"/><Relationship Id="rId8" Type="http://schemas.openxmlformats.org/officeDocument/2006/relationships/image" Target="../media/image136.emf"/><Relationship Id="rId1" Type="http://schemas.openxmlformats.org/officeDocument/2006/relationships/slideLayout" Target="../slideLayouts/slideLayout2.xml"/><Relationship Id="rId2" Type="http://schemas.openxmlformats.org/officeDocument/2006/relationships/image" Target="../media/image130.emf"/></Relationships>
</file>

<file path=ppt/slides/_rels/slide41.xml.rels><?xml version="1.0" encoding="UTF-8" standalone="yes"?>
<Relationships xmlns="http://schemas.openxmlformats.org/package/2006/relationships"><Relationship Id="rId3" Type="http://schemas.openxmlformats.org/officeDocument/2006/relationships/image" Target="../media/image138.emf"/><Relationship Id="rId4" Type="http://schemas.openxmlformats.org/officeDocument/2006/relationships/image" Target="../media/image139.emf"/><Relationship Id="rId5" Type="http://schemas.openxmlformats.org/officeDocument/2006/relationships/image" Target="../media/image140.emf"/><Relationship Id="rId6" Type="http://schemas.openxmlformats.org/officeDocument/2006/relationships/image" Target="../media/image130.emf"/><Relationship Id="rId7" Type="http://schemas.openxmlformats.org/officeDocument/2006/relationships/image" Target="../media/image135.emf"/><Relationship Id="rId8" Type="http://schemas.openxmlformats.org/officeDocument/2006/relationships/image" Target="../media/image136.emf"/><Relationship Id="rId1" Type="http://schemas.openxmlformats.org/officeDocument/2006/relationships/slideLayout" Target="../slideLayouts/slideLayout2.xml"/><Relationship Id="rId2" Type="http://schemas.openxmlformats.org/officeDocument/2006/relationships/image" Target="../media/image137.emf"/></Relationships>
</file>

<file path=ppt/slides/_rels/slide42.xml.rels><?xml version="1.0" encoding="UTF-8" standalone="yes"?>
<Relationships xmlns="http://schemas.openxmlformats.org/package/2006/relationships"><Relationship Id="rId3" Type="http://schemas.openxmlformats.org/officeDocument/2006/relationships/image" Target="../media/image142.emf"/><Relationship Id="rId4" Type="http://schemas.openxmlformats.org/officeDocument/2006/relationships/image" Target="../media/image143.emf"/><Relationship Id="rId5" Type="http://schemas.openxmlformats.org/officeDocument/2006/relationships/image" Target="../media/image144.emf"/><Relationship Id="rId6" Type="http://schemas.openxmlformats.org/officeDocument/2006/relationships/image" Target="../media/image130.emf"/><Relationship Id="rId7" Type="http://schemas.openxmlformats.org/officeDocument/2006/relationships/image" Target="../media/image135.emf"/><Relationship Id="rId8" Type="http://schemas.openxmlformats.org/officeDocument/2006/relationships/image" Target="../media/image136.emf"/><Relationship Id="rId1" Type="http://schemas.openxmlformats.org/officeDocument/2006/relationships/slideLayout" Target="../slideLayouts/slideLayout2.xml"/><Relationship Id="rId2" Type="http://schemas.openxmlformats.org/officeDocument/2006/relationships/image" Target="../media/image141.em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5" Type="http://schemas.openxmlformats.org/officeDocument/2006/relationships/image" Target="../media/image10.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5" Type="http://schemas.openxmlformats.org/officeDocument/2006/relationships/image" Target="../media/image14.emf"/><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1" Type="http://schemas.openxmlformats.org/officeDocument/2006/relationships/slideLayout" Target="../slideLayouts/slideLayout2.xml"/><Relationship Id="rId2"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04" name="Text Box 40"/>
          <p:cNvSpPr txBox="1">
            <a:spLocks noChangeArrowheads="1"/>
          </p:cNvSpPr>
          <p:nvPr/>
        </p:nvSpPr>
        <p:spPr bwMode="auto">
          <a:xfrm>
            <a:off x="228600" y="76200"/>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sz="3600" u="sng" dirty="0">
                <a:solidFill>
                  <a:srgbClr val="000099"/>
                </a:solidFill>
              </a:rPr>
              <a:t>1. </a:t>
            </a:r>
            <a:r>
              <a:rPr lang="de-DE" altLang="de-DE" sz="3600" u="sng" dirty="0" smtClean="0">
                <a:solidFill>
                  <a:srgbClr val="000099"/>
                </a:solidFill>
              </a:rPr>
              <a:t>Elektrostatik</a:t>
            </a:r>
            <a:endParaRPr lang="de-DE" altLang="de-DE" sz="3600" u="sng" dirty="0">
              <a:solidFill>
                <a:srgbClr val="000099"/>
              </a:solidFill>
            </a:endParaRPr>
          </a:p>
        </p:txBody>
      </p:sp>
      <p:sp>
        <p:nvSpPr>
          <p:cNvPr id="36905" name="Text Box 41"/>
          <p:cNvSpPr txBox="1">
            <a:spLocks noChangeArrowheads="1"/>
          </p:cNvSpPr>
          <p:nvPr/>
        </p:nvSpPr>
        <p:spPr bwMode="auto">
          <a:xfrm>
            <a:off x="228600" y="1309688"/>
            <a:ext cx="6324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sz="3200" u="sng" dirty="0">
                <a:solidFill>
                  <a:schemeClr val="tx1"/>
                </a:solidFill>
              </a:rPr>
              <a:t>1.1.1. Elektrische Ladung</a:t>
            </a:r>
          </a:p>
        </p:txBody>
      </p:sp>
      <p:sp>
        <p:nvSpPr>
          <p:cNvPr id="36951" name="Text Box 87"/>
          <p:cNvSpPr txBox="1">
            <a:spLocks noChangeArrowheads="1"/>
          </p:cNvSpPr>
          <p:nvPr/>
        </p:nvSpPr>
        <p:spPr bwMode="auto">
          <a:xfrm>
            <a:off x="241300" y="1997075"/>
            <a:ext cx="8750300" cy="830997"/>
          </a:xfrm>
          <a:prstGeom prst="rect">
            <a:avLst/>
          </a:prstGeom>
          <a:noFill/>
          <a:ln>
            <a:noFill/>
          </a:ln>
          <a:effectLst/>
          <a:extLst/>
        </p:spPr>
        <p:txBody>
          <a:bodyPr>
            <a:spAutoFit/>
          </a:bodyPr>
          <a:lstStyle>
            <a:lvl1pPr algn="l">
              <a:spcBef>
                <a:spcPct val="0"/>
              </a:spcBef>
              <a:tabLst>
                <a:tab pos="342900" algn="l"/>
              </a:tabLst>
              <a:defRPr sz="2400">
                <a:solidFill>
                  <a:schemeClr val="tx1"/>
                </a:solidFill>
                <a:latin typeface="Times New Roman" charset="0"/>
              </a:defRPr>
            </a:lvl1pPr>
            <a:lvl2pPr algn="l">
              <a:spcBef>
                <a:spcPct val="0"/>
              </a:spcBef>
              <a:tabLst>
                <a:tab pos="342900" algn="l"/>
              </a:tabLst>
              <a:defRPr sz="2400">
                <a:solidFill>
                  <a:schemeClr val="tx1"/>
                </a:solidFill>
                <a:latin typeface="Times New Roman" charset="0"/>
              </a:defRPr>
            </a:lvl2pPr>
            <a:lvl3pPr algn="l">
              <a:spcBef>
                <a:spcPct val="0"/>
              </a:spcBef>
              <a:tabLst>
                <a:tab pos="342900" algn="l"/>
              </a:tabLst>
              <a:defRPr sz="2400">
                <a:solidFill>
                  <a:schemeClr val="tx1"/>
                </a:solidFill>
                <a:latin typeface="Times New Roman" charset="0"/>
              </a:defRPr>
            </a:lvl3pPr>
            <a:lvl4pPr algn="l">
              <a:spcBef>
                <a:spcPct val="0"/>
              </a:spcBef>
              <a:tabLst>
                <a:tab pos="342900" algn="l"/>
              </a:tabLst>
              <a:defRPr sz="2400">
                <a:solidFill>
                  <a:schemeClr val="tx1"/>
                </a:solidFill>
                <a:latin typeface="Times New Roman" charset="0"/>
              </a:defRPr>
            </a:lvl4pPr>
            <a:lvl5pPr algn="l">
              <a:spcBef>
                <a:spcPct val="0"/>
              </a:spcBef>
              <a:tabLst>
                <a:tab pos="342900" algn="l"/>
              </a:tabLst>
              <a:defRPr sz="2400">
                <a:solidFill>
                  <a:schemeClr val="tx1"/>
                </a:solidFill>
                <a:latin typeface="Times New Roman" charset="0"/>
              </a:defRPr>
            </a:lvl5pPr>
            <a:lvl6pPr fontAlgn="base">
              <a:spcBef>
                <a:spcPct val="0"/>
              </a:spcBef>
              <a:spcAft>
                <a:spcPct val="0"/>
              </a:spcAft>
              <a:tabLst>
                <a:tab pos="342900" algn="l"/>
              </a:tabLst>
              <a:defRPr sz="2400">
                <a:solidFill>
                  <a:schemeClr val="tx1"/>
                </a:solidFill>
                <a:latin typeface="Times New Roman" charset="0"/>
              </a:defRPr>
            </a:lvl6pPr>
            <a:lvl7pPr fontAlgn="base">
              <a:spcBef>
                <a:spcPct val="0"/>
              </a:spcBef>
              <a:spcAft>
                <a:spcPct val="0"/>
              </a:spcAft>
              <a:tabLst>
                <a:tab pos="342900" algn="l"/>
              </a:tabLst>
              <a:defRPr sz="2400">
                <a:solidFill>
                  <a:schemeClr val="tx1"/>
                </a:solidFill>
                <a:latin typeface="Times New Roman" charset="0"/>
              </a:defRPr>
            </a:lvl7pPr>
            <a:lvl8pPr fontAlgn="base">
              <a:spcBef>
                <a:spcPct val="0"/>
              </a:spcBef>
              <a:spcAft>
                <a:spcPct val="0"/>
              </a:spcAft>
              <a:tabLst>
                <a:tab pos="342900" algn="l"/>
              </a:tabLst>
              <a:defRPr sz="2400">
                <a:solidFill>
                  <a:schemeClr val="tx1"/>
                </a:solidFill>
                <a:latin typeface="Times New Roman" charset="0"/>
              </a:defRPr>
            </a:lvl8pPr>
            <a:lvl9pPr fontAlgn="base">
              <a:spcBef>
                <a:spcPct val="0"/>
              </a:spcBef>
              <a:spcAft>
                <a:spcPct val="0"/>
              </a:spcAft>
              <a:tabLst>
                <a:tab pos="342900" algn="l"/>
              </a:tabLst>
              <a:defRPr sz="2400">
                <a:solidFill>
                  <a:schemeClr val="tx1"/>
                </a:solidFill>
                <a:latin typeface="Times New Roman" charset="0"/>
              </a:defRPr>
            </a:lvl9pPr>
          </a:lstStyle>
          <a:p>
            <a:pPr eaLnBrk="1" hangingPunct="1">
              <a:spcBef>
                <a:spcPct val="50000"/>
              </a:spcBef>
              <a:defRPr/>
            </a:pPr>
            <a:r>
              <a:rPr lang="de-DE" altLang="de-DE" u="sng" dirty="0" smtClean="0">
                <a:solidFill>
                  <a:schemeClr val="accent2"/>
                </a:solidFill>
              </a:rPr>
              <a:t>Beobachtung (Griechenland, Altertum):</a:t>
            </a:r>
            <a:r>
              <a:rPr lang="de-DE" altLang="de-DE" dirty="0" smtClean="0">
                <a:solidFill>
                  <a:schemeClr val="accent2"/>
                </a:solidFill>
              </a:rPr>
              <a:t>  </a:t>
            </a:r>
          </a:p>
          <a:p>
            <a:pPr eaLnBrk="1" hangingPunct="1">
              <a:defRPr/>
            </a:pPr>
            <a:r>
              <a:rPr lang="de-DE" altLang="de-DE" dirty="0" smtClean="0"/>
              <a:t>	Bernstein (</a:t>
            </a:r>
            <a:r>
              <a:rPr lang="de-DE" altLang="de-DE" dirty="0" err="1" smtClean="0"/>
              <a:t>gr.</a:t>
            </a:r>
            <a:r>
              <a:rPr lang="de-DE" altLang="de-DE" dirty="0" smtClean="0"/>
              <a:t> „</a:t>
            </a:r>
            <a:r>
              <a:rPr lang="de-DE" altLang="de-DE" dirty="0" err="1" smtClean="0"/>
              <a:t>elektron</a:t>
            </a:r>
            <a:r>
              <a:rPr lang="de-DE" altLang="de-DE" dirty="0" smtClean="0"/>
              <a:t>“) zieht nach Reibung Stroh und Federn an</a:t>
            </a:r>
            <a:endParaRPr lang="de-DE" altLang="de-DE" u="sng" dirty="0" smtClean="0"/>
          </a:p>
        </p:txBody>
      </p:sp>
      <p:sp>
        <p:nvSpPr>
          <p:cNvPr id="36952" name="Text Box 88"/>
          <p:cNvSpPr txBox="1">
            <a:spLocks noChangeArrowheads="1"/>
          </p:cNvSpPr>
          <p:nvPr/>
        </p:nvSpPr>
        <p:spPr bwMode="auto">
          <a:xfrm>
            <a:off x="228600" y="3048000"/>
            <a:ext cx="8763000" cy="2062103"/>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28600" indent="-228600" algn="l">
              <a:spcBef>
                <a:spcPct val="0"/>
              </a:spcBef>
              <a:tabLst>
                <a:tab pos="342900" algn="l"/>
                <a:tab pos="4000500" algn="l"/>
              </a:tabLst>
              <a:defRPr sz="2400">
                <a:solidFill>
                  <a:schemeClr val="tx1"/>
                </a:solidFill>
                <a:latin typeface="Times New Roman" charset="0"/>
              </a:defRPr>
            </a:lvl1pPr>
            <a:lvl2pPr algn="l">
              <a:spcBef>
                <a:spcPct val="0"/>
              </a:spcBef>
              <a:tabLst>
                <a:tab pos="342900" algn="l"/>
                <a:tab pos="4000500" algn="l"/>
              </a:tabLst>
              <a:defRPr sz="2400">
                <a:solidFill>
                  <a:schemeClr val="tx1"/>
                </a:solidFill>
                <a:latin typeface="Times New Roman" charset="0"/>
              </a:defRPr>
            </a:lvl2pPr>
            <a:lvl3pPr algn="l">
              <a:spcBef>
                <a:spcPct val="0"/>
              </a:spcBef>
              <a:tabLst>
                <a:tab pos="342900" algn="l"/>
                <a:tab pos="4000500" algn="l"/>
              </a:tabLst>
              <a:defRPr sz="2400">
                <a:solidFill>
                  <a:schemeClr val="tx1"/>
                </a:solidFill>
                <a:latin typeface="Times New Roman" charset="0"/>
              </a:defRPr>
            </a:lvl3pPr>
            <a:lvl4pPr algn="l">
              <a:spcBef>
                <a:spcPct val="0"/>
              </a:spcBef>
              <a:tabLst>
                <a:tab pos="342900" algn="l"/>
                <a:tab pos="4000500" algn="l"/>
              </a:tabLst>
              <a:defRPr sz="2400">
                <a:solidFill>
                  <a:schemeClr val="tx1"/>
                </a:solidFill>
                <a:latin typeface="Times New Roman" charset="0"/>
              </a:defRPr>
            </a:lvl4pPr>
            <a:lvl5pPr algn="l">
              <a:spcBef>
                <a:spcPct val="0"/>
              </a:spcBef>
              <a:tabLst>
                <a:tab pos="342900" algn="l"/>
                <a:tab pos="4000500" algn="l"/>
              </a:tabLst>
              <a:defRPr sz="2400">
                <a:solidFill>
                  <a:schemeClr val="tx1"/>
                </a:solidFill>
                <a:latin typeface="Times New Roman" charset="0"/>
              </a:defRPr>
            </a:lvl5pPr>
            <a:lvl6pPr fontAlgn="base">
              <a:spcBef>
                <a:spcPct val="0"/>
              </a:spcBef>
              <a:spcAft>
                <a:spcPct val="0"/>
              </a:spcAft>
              <a:tabLst>
                <a:tab pos="342900" algn="l"/>
                <a:tab pos="4000500" algn="l"/>
              </a:tabLst>
              <a:defRPr sz="2400">
                <a:solidFill>
                  <a:schemeClr val="tx1"/>
                </a:solidFill>
                <a:latin typeface="Times New Roman" charset="0"/>
              </a:defRPr>
            </a:lvl6pPr>
            <a:lvl7pPr fontAlgn="base">
              <a:spcBef>
                <a:spcPct val="0"/>
              </a:spcBef>
              <a:spcAft>
                <a:spcPct val="0"/>
              </a:spcAft>
              <a:tabLst>
                <a:tab pos="342900" algn="l"/>
                <a:tab pos="4000500" algn="l"/>
              </a:tabLst>
              <a:defRPr sz="2400">
                <a:solidFill>
                  <a:schemeClr val="tx1"/>
                </a:solidFill>
                <a:latin typeface="Times New Roman" charset="0"/>
              </a:defRPr>
            </a:lvl7pPr>
            <a:lvl8pPr fontAlgn="base">
              <a:spcBef>
                <a:spcPct val="0"/>
              </a:spcBef>
              <a:spcAft>
                <a:spcPct val="0"/>
              </a:spcAft>
              <a:tabLst>
                <a:tab pos="342900" algn="l"/>
                <a:tab pos="4000500" algn="l"/>
              </a:tabLst>
              <a:defRPr sz="2400">
                <a:solidFill>
                  <a:schemeClr val="tx1"/>
                </a:solidFill>
                <a:latin typeface="Times New Roman" charset="0"/>
              </a:defRPr>
            </a:lvl8pPr>
            <a:lvl9pPr fontAlgn="base">
              <a:spcBef>
                <a:spcPct val="0"/>
              </a:spcBef>
              <a:spcAft>
                <a:spcPct val="0"/>
              </a:spcAft>
              <a:tabLst>
                <a:tab pos="342900" algn="l"/>
                <a:tab pos="4000500" algn="l"/>
              </a:tabLst>
              <a:defRPr sz="2400">
                <a:solidFill>
                  <a:schemeClr val="tx1"/>
                </a:solidFill>
                <a:latin typeface="Times New Roman" charset="0"/>
              </a:defRPr>
            </a:lvl9pPr>
          </a:lstStyle>
          <a:p>
            <a:pPr eaLnBrk="1" hangingPunct="1">
              <a:spcBef>
                <a:spcPct val="50000"/>
              </a:spcBef>
              <a:defRPr/>
            </a:pPr>
            <a:r>
              <a:rPr lang="de-DE" altLang="de-DE" u="sng" dirty="0" smtClean="0">
                <a:solidFill>
                  <a:schemeClr val="accent2"/>
                </a:solidFill>
              </a:rPr>
              <a:t>Erklärung durch Kraftfelder:</a:t>
            </a:r>
            <a:endParaRPr lang="de-DE" altLang="de-DE" dirty="0" smtClean="0">
              <a:solidFill>
                <a:schemeClr val="accent2"/>
              </a:solidFill>
            </a:endParaRPr>
          </a:p>
          <a:p>
            <a:pPr eaLnBrk="1" hangingPunct="1">
              <a:spcBef>
                <a:spcPct val="50000"/>
              </a:spcBef>
              <a:buFontTx/>
              <a:buChar char="•"/>
              <a:defRPr/>
            </a:pPr>
            <a:r>
              <a:rPr lang="de-DE" altLang="de-DE" u="sng" dirty="0" smtClean="0"/>
              <a:t>Masse</a:t>
            </a:r>
            <a:r>
              <a:rPr lang="de-DE" altLang="de-DE" dirty="0" smtClean="0"/>
              <a:t>  </a:t>
            </a:r>
            <a:r>
              <a:rPr lang="de-DE" altLang="de-DE" i="1" dirty="0" smtClean="0"/>
              <a:t>m</a:t>
            </a:r>
            <a:r>
              <a:rPr lang="de-DE" altLang="de-DE" dirty="0" smtClean="0"/>
              <a:t> </a:t>
            </a:r>
            <a:r>
              <a:rPr lang="de-DE" altLang="de-DE" dirty="0" smtClean="0">
                <a:solidFill>
                  <a:srgbClr val="0000CC"/>
                </a:solidFill>
              </a:rPr>
              <a:t>	</a:t>
            </a:r>
            <a:r>
              <a:rPr lang="de-DE" altLang="de-DE" dirty="0" smtClean="0">
                <a:sym typeface="Symbol" charset="2"/>
              </a:rPr>
              <a:t>⇒   </a:t>
            </a:r>
            <a:r>
              <a:rPr lang="de-DE" altLang="de-DE" u="sng" dirty="0" smtClean="0">
                <a:solidFill>
                  <a:srgbClr val="FF0000"/>
                </a:solidFill>
                <a:sym typeface="Symbol" charset="2"/>
              </a:rPr>
              <a:t>Gravitations</a:t>
            </a:r>
            <a:r>
              <a:rPr lang="de-DE" altLang="de-DE" dirty="0" smtClean="0">
                <a:sym typeface="Symbol" charset="2"/>
              </a:rPr>
              <a:t>feld</a:t>
            </a:r>
          </a:p>
          <a:p>
            <a:pPr eaLnBrk="1" hangingPunct="1">
              <a:spcBef>
                <a:spcPct val="50000"/>
              </a:spcBef>
              <a:buFontTx/>
              <a:buChar char="•"/>
              <a:defRPr/>
            </a:pPr>
            <a:r>
              <a:rPr lang="de-DE" altLang="de-DE" dirty="0" smtClean="0">
                <a:sym typeface="Symbol" charset="2"/>
              </a:rPr>
              <a:t>(</a:t>
            </a:r>
            <a:r>
              <a:rPr lang="de-DE" altLang="de-DE" u="sng" dirty="0" smtClean="0">
                <a:sym typeface="Symbol" charset="2"/>
              </a:rPr>
              <a:t>elektrische</a:t>
            </a:r>
            <a:r>
              <a:rPr lang="de-DE" altLang="de-DE" dirty="0" smtClean="0">
                <a:sym typeface="Symbol" charset="2"/>
              </a:rPr>
              <a:t>) Ladung  </a:t>
            </a:r>
            <a:r>
              <a:rPr lang="de-DE" altLang="de-DE" i="1" dirty="0" smtClean="0">
                <a:sym typeface="Symbol" charset="2"/>
              </a:rPr>
              <a:t>Q   </a:t>
            </a:r>
            <a:r>
              <a:rPr lang="de-DE" altLang="de-DE" dirty="0" smtClean="0">
                <a:solidFill>
                  <a:srgbClr val="0000CC"/>
                </a:solidFill>
                <a:sym typeface="Symbol" charset="2"/>
              </a:rPr>
              <a:t>	</a:t>
            </a:r>
            <a:r>
              <a:rPr lang="de-DE" altLang="de-DE" dirty="0">
                <a:sym typeface="Symbol" charset="2"/>
              </a:rPr>
              <a:t>⇒</a:t>
            </a:r>
            <a:r>
              <a:rPr lang="de-DE" altLang="de-DE" dirty="0" smtClean="0">
                <a:sym typeface="Symbol" charset="2"/>
              </a:rPr>
              <a:t>   </a:t>
            </a:r>
            <a:r>
              <a:rPr lang="de-DE" altLang="de-DE" u="sng" dirty="0" smtClean="0">
                <a:solidFill>
                  <a:srgbClr val="FF0000"/>
                </a:solidFill>
                <a:sym typeface="Symbol" charset="2"/>
              </a:rPr>
              <a:t>Elektrisches</a:t>
            </a:r>
            <a:r>
              <a:rPr lang="de-DE" altLang="de-DE" dirty="0" smtClean="0">
                <a:solidFill>
                  <a:srgbClr val="FF0000"/>
                </a:solidFill>
                <a:sym typeface="Symbol" charset="2"/>
              </a:rPr>
              <a:t> </a:t>
            </a:r>
            <a:r>
              <a:rPr lang="de-DE" altLang="de-DE" dirty="0" smtClean="0">
                <a:sym typeface="Symbol" charset="2"/>
              </a:rPr>
              <a:t>Feld</a:t>
            </a:r>
          </a:p>
          <a:p>
            <a:pPr eaLnBrk="1" hangingPunct="1">
              <a:defRPr/>
            </a:pPr>
            <a:r>
              <a:rPr lang="de-DE" altLang="de-DE" dirty="0" smtClean="0">
                <a:sym typeface="Symbol" charset="2"/>
              </a:rPr>
              <a:t>			       </a:t>
            </a:r>
            <a:r>
              <a:rPr lang="de-DE" altLang="de-DE" sz="2000" dirty="0" smtClean="0">
                <a:sym typeface="Symbol" charset="2"/>
              </a:rPr>
              <a:t>(und bei Bewegung </a:t>
            </a:r>
            <a:r>
              <a:rPr lang="de-DE" altLang="de-DE" sz="2000" u="sng" dirty="0" smtClean="0">
                <a:solidFill>
                  <a:srgbClr val="FF0000"/>
                </a:solidFill>
                <a:sym typeface="Symbol" charset="2"/>
              </a:rPr>
              <a:t>magnetisches</a:t>
            </a:r>
            <a:r>
              <a:rPr lang="de-DE" altLang="de-DE" sz="2000" dirty="0" smtClean="0">
                <a:solidFill>
                  <a:srgbClr val="FF0000"/>
                </a:solidFill>
                <a:sym typeface="Symbol" charset="2"/>
              </a:rPr>
              <a:t> </a:t>
            </a:r>
            <a:r>
              <a:rPr lang="de-DE" altLang="de-DE" sz="2000" dirty="0" smtClean="0">
                <a:sym typeface="Symbol" charset="2"/>
              </a:rPr>
              <a:t>Feld</a:t>
            </a:r>
            <a:r>
              <a:rPr lang="de-DE" altLang="de-DE" dirty="0" smtClean="0">
                <a:solidFill>
                  <a:srgbClr val="0000CC"/>
                </a:solidFill>
                <a:sym typeface="Symbol" charset="2"/>
              </a:rPr>
              <a:t> </a:t>
            </a:r>
          </a:p>
          <a:p>
            <a:pPr eaLnBrk="1" hangingPunct="1">
              <a:defRPr/>
            </a:pPr>
            <a:endParaRPr lang="de-DE" altLang="de-DE" sz="800" dirty="0" smtClean="0">
              <a:solidFill>
                <a:srgbClr val="0000CC"/>
              </a:solidFill>
              <a:sym typeface="Symbol" charset="2"/>
            </a:endParaRPr>
          </a:p>
        </p:txBody>
      </p:sp>
      <p:sp>
        <p:nvSpPr>
          <p:cNvPr id="36959" name="Text Box 95"/>
          <p:cNvSpPr txBox="1">
            <a:spLocks noChangeArrowheads="1"/>
          </p:cNvSpPr>
          <p:nvPr/>
        </p:nvSpPr>
        <p:spPr bwMode="auto">
          <a:xfrm>
            <a:off x="228600" y="762000"/>
            <a:ext cx="8458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spcBef>
                <a:spcPct val="50000"/>
              </a:spcBef>
              <a:defRPr/>
            </a:pPr>
            <a:r>
              <a:rPr lang="de-DE" altLang="de-DE" sz="3200" u="sng" dirty="0">
                <a:solidFill>
                  <a:schemeClr val="tx1"/>
                </a:solidFill>
              </a:rPr>
              <a:t>1.1. Elektrische Ladungen und elektrische Felder</a:t>
            </a:r>
          </a:p>
        </p:txBody>
      </p:sp>
      <p:sp>
        <p:nvSpPr>
          <p:cNvPr id="2" name="Textfeld 1"/>
          <p:cNvSpPr txBox="1"/>
          <p:nvPr/>
        </p:nvSpPr>
        <p:spPr>
          <a:xfrm>
            <a:off x="241300" y="5369749"/>
            <a:ext cx="8750300" cy="1031051"/>
          </a:xfrm>
          <a:prstGeom prst="rect">
            <a:avLst/>
          </a:prstGeom>
          <a:noFill/>
          <a:ln w="22225">
            <a:solidFill>
              <a:schemeClr val="tx1"/>
            </a:solidFill>
          </a:ln>
        </p:spPr>
        <p:txBody>
          <a:bodyPr wrap="square" rtlCol="0">
            <a:spAutoFit/>
          </a:bodyPr>
          <a:lstStyle/>
          <a:p>
            <a:pPr>
              <a:spcAft>
                <a:spcPts val="600"/>
              </a:spcAft>
            </a:pPr>
            <a:r>
              <a:rPr lang="de-DE" dirty="0" smtClean="0">
                <a:solidFill>
                  <a:schemeClr val="tx1"/>
                </a:solidFill>
              </a:rPr>
              <a:t>Die </a:t>
            </a:r>
            <a:r>
              <a:rPr lang="de-DE" dirty="0" smtClean="0">
                <a:solidFill>
                  <a:srgbClr val="FF0000"/>
                </a:solidFill>
              </a:rPr>
              <a:t>Masse</a:t>
            </a:r>
            <a:r>
              <a:rPr lang="de-DE" dirty="0" smtClean="0">
                <a:solidFill>
                  <a:schemeClr val="tx1"/>
                </a:solidFill>
              </a:rPr>
              <a:t> ist </a:t>
            </a:r>
            <a:r>
              <a:rPr lang="de-DE" dirty="0" smtClean="0">
                <a:solidFill>
                  <a:srgbClr val="FF0000"/>
                </a:solidFill>
              </a:rPr>
              <a:t>Quelle</a:t>
            </a:r>
            <a:r>
              <a:rPr lang="de-DE" dirty="0" smtClean="0">
                <a:solidFill>
                  <a:schemeClr val="tx1"/>
                </a:solidFill>
              </a:rPr>
              <a:t> des </a:t>
            </a:r>
            <a:r>
              <a:rPr lang="de-DE" dirty="0" smtClean="0">
                <a:solidFill>
                  <a:srgbClr val="FF0000"/>
                </a:solidFill>
              </a:rPr>
              <a:t>Gravitationsfeldes</a:t>
            </a:r>
            <a:r>
              <a:rPr lang="de-DE" dirty="0" smtClean="0">
                <a:solidFill>
                  <a:schemeClr val="tx1"/>
                </a:solidFill>
              </a:rPr>
              <a:t>.</a:t>
            </a:r>
          </a:p>
          <a:p>
            <a:pPr>
              <a:spcAft>
                <a:spcPts val="600"/>
              </a:spcAft>
            </a:pPr>
            <a:r>
              <a:rPr lang="de-DE" dirty="0" smtClean="0">
                <a:solidFill>
                  <a:schemeClr val="tx1"/>
                </a:solidFill>
              </a:rPr>
              <a:t>Die elektrische </a:t>
            </a:r>
            <a:r>
              <a:rPr lang="de-DE" dirty="0" smtClean="0">
                <a:solidFill>
                  <a:srgbClr val="FF0000"/>
                </a:solidFill>
              </a:rPr>
              <a:t>Ladung</a:t>
            </a:r>
            <a:r>
              <a:rPr lang="de-DE" dirty="0" smtClean="0">
                <a:solidFill>
                  <a:schemeClr val="tx1"/>
                </a:solidFill>
              </a:rPr>
              <a:t> ist </a:t>
            </a:r>
            <a:r>
              <a:rPr lang="de-DE" dirty="0" smtClean="0">
                <a:solidFill>
                  <a:srgbClr val="FF0000"/>
                </a:solidFill>
              </a:rPr>
              <a:t>Quelle</a:t>
            </a:r>
            <a:r>
              <a:rPr lang="de-DE" dirty="0" smtClean="0">
                <a:solidFill>
                  <a:schemeClr val="tx1"/>
                </a:solidFill>
              </a:rPr>
              <a:t> des </a:t>
            </a:r>
            <a:r>
              <a:rPr lang="de-DE" dirty="0" smtClean="0">
                <a:solidFill>
                  <a:srgbClr val="FF0000"/>
                </a:solidFill>
              </a:rPr>
              <a:t>elektrischen Feldes</a:t>
            </a:r>
            <a:r>
              <a:rPr lang="de-DE" dirty="0" smtClean="0">
                <a:solidFill>
                  <a:schemeClr val="tx1"/>
                </a:solidFill>
              </a:rPr>
              <a:t>.</a:t>
            </a:r>
            <a:endParaRPr lang="de-DE"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951"/>
                                        </p:tgtEl>
                                        <p:attrNameLst>
                                          <p:attrName>style.visibility</p:attrName>
                                        </p:attrNameLst>
                                      </p:cBhvr>
                                      <p:to>
                                        <p:strVal val="visible"/>
                                      </p:to>
                                    </p:set>
                                    <p:animEffect transition="in" filter="fade">
                                      <p:cBhvr>
                                        <p:cTn id="7" dur="1000"/>
                                        <p:tgtEl>
                                          <p:spTgt spid="369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952"/>
                                        </p:tgtEl>
                                        <p:attrNameLst>
                                          <p:attrName>style.visibility</p:attrName>
                                        </p:attrNameLst>
                                      </p:cBhvr>
                                      <p:to>
                                        <p:strVal val="visible"/>
                                      </p:to>
                                    </p:set>
                                    <p:animEffect transition="in" filter="fade">
                                      <p:cBhvr>
                                        <p:cTn id="12" dur="1000"/>
                                        <p:tgtEl>
                                          <p:spTgt spid="369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51" grpId="0"/>
      <p:bldP spid="36952" grpId="0"/>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03" name="Text Box 19"/>
          <p:cNvSpPr txBox="1">
            <a:spLocks noChangeArrowheads="1"/>
          </p:cNvSpPr>
          <p:nvPr/>
        </p:nvSpPr>
        <p:spPr bwMode="auto">
          <a:xfrm>
            <a:off x="381000" y="152400"/>
            <a:ext cx="8686800" cy="95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spcBef>
                <a:spcPct val="50000"/>
              </a:spcBef>
              <a:defRPr/>
            </a:pPr>
            <a:r>
              <a:rPr lang="de-DE" altLang="de-DE" u="sng" dirty="0" smtClean="0">
                <a:solidFill>
                  <a:schemeClr val="tx1"/>
                </a:solidFill>
              </a:rPr>
              <a:t>Folgerung:</a:t>
            </a:r>
            <a:r>
              <a:rPr lang="de-DE" altLang="de-DE" dirty="0" smtClean="0">
                <a:solidFill>
                  <a:schemeClr val="tx1"/>
                </a:solidFill>
              </a:rPr>
              <a:t> Messung der Proportionalitätskonstante im Coulomb-Gesetz </a:t>
            </a:r>
            <a:r>
              <a:rPr lang="de-DE" altLang="de-DE" smtClean="0">
                <a:solidFill>
                  <a:schemeClr val="tx1"/>
                </a:solidFill>
              </a:rPr>
              <a:t>wird möglich</a:t>
            </a:r>
            <a:endParaRPr lang="de-DE" altLang="de-DE" u="sng" dirty="0">
              <a:solidFill>
                <a:schemeClr val="tx1"/>
              </a:solidFill>
            </a:endParaRPr>
          </a:p>
        </p:txBody>
      </p:sp>
      <p:pic>
        <p:nvPicPr>
          <p:cNvPr id="5" name="Bild 4"/>
          <p:cNvPicPr>
            <a:picLocks noChangeAspect="1"/>
          </p:cNvPicPr>
          <p:nvPr/>
        </p:nvPicPr>
        <p:blipFill>
          <a:blip r:embed="rId2"/>
          <a:stretch>
            <a:fillRect/>
          </a:stretch>
        </p:blipFill>
        <p:spPr>
          <a:xfrm>
            <a:off x="1143000" y="1371600"/>
            <a:ext cx="2908300" cy="965200"/>
          </a:xfrm>
          <a:prstGeom prst="rect">
            <a:avLst/>
          </a:prstGeom>
        </p:spPr>
      </p:pic>
      <p:grpSp>
        <p:nvGrpSpPr>
          <p:cNvPr id="9" name="Gruppierung 8"/>
          <p:cNvGrpSpPr/>
          <p:nvPr/>
        </p:nvGrpSpPr>
        <p:grpSpPr>
          <a:xfrm>
            <a:off x="1143000" y="2514600"/>
            <a:ext cx="3911600" cy="2057400"/>
            <a:chOff x="1143000" y="2514600"/>
            <a:chExt cx="3911600" cy="2057400"/>
          </a:xfrm>
        </p:grpSpPr>
        <p:sp>
          <p:nvSpPr>
            <p:cNvPr id="6" name="Pfeil nach unten 5"/>
            <p:cNvSpPr/>
            <p:nvPr/>
          </p:nvSpPr>
          <p:spPr bwMode="auto">
            <a:xfrm>
              <a:off x="2057400" y="2514600"/>
              <a:ext cx="1066800" cy="685800"/>
            </a:xfrm>
            <a:prstGeom prst="downArrow">
              <a:avLst/>
            </a:prstGeom>
            <a:solidFill>
              <a:srgbClr val="FFFF00">
                <a:alpha val="50000"/>
              </a:srgbClr>
            </a:solidFill>
            <a:ln w="2857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de-DE" sz="2800" b="0" i="0" u="none" strike="noStrike" cap="none" normalizeH="0" baseline="0">
                <a:ln>
                  <a:noFill/>
                </a:ln>
                <a:solidFill>
                  <a:srgbClr val="0000CC"/>
                </a:solidFill>
                <a:effectLst/>
                <a:latin typeface="Times New Roman" charset="0"/>
              </a:endParaRPr>
            </a:p>
          </p:txBody>
        </p:sp>
        <p:pic>
          <p:nvPicPr>
            <p:cNvPr id="7" name="Bild 6"/>
            <p:cNvPicPr>
              <a:picLocks noChangeAspect="1"/>
            </p:cNvPicPr>
            <p:nvPr/>
          </p:nvPicPr>
          <p:blipFill>
            <a:blip r:embed="rId3"/>
            <a:stretch>
              <a:fillRect/>
            </a:stretch>
          </p:blipFill>
          <p:spPr>
            <a:xfrm>
              <a:off x="1143000" y="3543300"/>
              <a:ext cx="3911600" cy="1028700"/>
            </a:xfrm>
            <a:prstGeom prst="rect">
              <a:avLst/>
            </a:prstGeom>
          </p:spPr>
        </p:pic>
      </p:grpSp>
      <p:grpSp>
        <p:nvGrpSpPr>
          <p:cNvPr id="10" name="Gruppierung 9"/>
          <p:cNvGrpSpPr/>
          <p:nvPr/>
        </p:nvGrpSpPr>
        <p:grpSpPr>
          <a:xfrm>
            <a:off x="287338" y="4724400"/>
            <a:ext cx="8628062" cy="1865531"/>
            <a:chOff x="287338" y="4724400"/>
            <a:chExt cx="8628062" cy="1865531"/>
          </a:xfrm>
        </p:grpSpPr>
        <p:sp>
          <p:nvSpPr>
            <p:cNvPr id="75" name="Rectangle 9"/>
            <p:cNvSpPr>
              <a:spLocks noChangeArrowheads="1"/>
            </p:cNvSpPr>
            <p:nvPr/>
          </p:nvSpPr>
          <p:spPr bwMode="auto">
            <a:xfrm>
              <a:off x="287338" y="5290186"/>
              <a:ext cx="8628062" cy="1299745"/>
            </a:xfrm>
            <a:prstGeom prst="rect">
              <a:avLst/>
            </a:prstGeom>
            <a:solidFill>
              <a:srgbClr val="FFFF99"/>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1" hangingPunct="1">
                <a:spcBef>
                  <a:spcPct val="50000"/>
                </a:spcBef>
                <a:defRPr/>
              </a:pPr>
              <a:endParaRPr lang="de-DE"/>
            </a:p>
          </p:txBody>
        </p:sp>
        <p:sp>
          <p:nvSpPr>
            <p:cNvPr id="93213" name="Text Box 29"/>
            <p:cNvSpPr txBox="1">
              <a:spLocks noChangeArrowheads="1"/>
            </p:cNvSpPr>
            <p:nvPr/>
          </p:nvSpPr>
          <p:spPr bwMode="auto">
            <a:xfrm>
              <a:off x="304800" y="4724400"/>
              <a:ext cx="1752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spcBef>
                  <a:spcPct val="50000"/>
                </a:spcBef>
                <a:defRPr/>
              </a:pPr>
              <a:r>
                <a:rPr lang="de-DE" altLang="de-DE" u="sng">
                  <a:solidFill>
                    <a:schemeClr val="tx1"/>
                  </a:solidFill>
                </a:rPr>
                <a:t>Messung</a:t>
              </a:r>
              <a:r>
                <a:rPr lang="de-DE" altLang="de-DE" u="sng" smtClean="0">
                  <a:solidFill>
                    <a:schemeClr val="tx1"/>
                  </a:solidFill>
                </a:rPr>
                <a:t>:</a:t>
              </a:r>
              <a:endParaRPr lang="de-DE" altLang="de-DE" u="sng">
                <a:solidFill>
                  <a:schemeClr val="tx1"/>
                </a:solidFill>
              </a:endParaRPr>
            </a:p>
          </p:txBody>
        </p:sp>
        <p:pic>
          <p:nvPicPr>
            <p:cNvPr id="8" name="Bild 7"/>
            <p:cNvPicPr>
              <a:picLocks noChangeAspect="1"/>
            </p:cNvPicPr>
            <p:nvPr/>
          </p:nvPicPr>
          <p:blipFill>
            <a:blip r:embed="rId4"/>
            <a:stretch>
              <a:fillRect/>
            </a:stretch>
          </p:blipFill>
          <p:spPr>
            <a:xfrm>
              <a:off x="431800" y="5486400"/>
              <a:ext cx="8331200" cy="520700"/>
            </a:xfrm>
            <a:prstGeom prst="rect">
              <a:avLst/>
            </a:prstGeom>
          </p:spPr>
        </p:pic>
        <p:sp>
          <p:nvSpPr>
            <p:cNvPr id="74" name="Text Box 29"/>
            <p:cNvSpPr txBox="1">
              <a:spLocks noChangeArrowheads="1"/>
            </p:cNvSpPr>
            <p:nvPr/>
          </p:nvSpPr>
          <p:spPr bwMode="auto">
            <a:xfrm>
              <a:off x="2133600" y="5943600"/>
              <a:ext cx="4648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spcBef>
                  <a:spcPct val="50000"/>
                </a:spcBef>
                <a:defRPr/>
              </a:pPr>
              <a:r>
                <a:rPr lang="de-DE" altLang="de-DE" sz="3600" smtClean="0">
                  <a:solidFill>
                    <a:schemeClr val="tx1"/>
                  </a:solidFill>
                </a:rPr>
                <a:t>Dielektrizitätskonstante</a:t>
              </a:r>
              <a:endParaRPr lang="de-DE" altLang="de-DE" sz="3600">
                <a:solidFill>
                  <a:schemeClr val="tx1"/>
                </a:solidFill>
              </a:endParaRPr>
            </a:p>
          </p:txBody>
        </p:sp>
      </p:grpSp>
      <p:grpSp>
        <p:nvGrpSpPr>
          <p:cNvPr id="2" name="Gruppierung 1"/>
          <p:cNvGrpSpPr/>
          <p:nvPr/>
        </p:nvGrpSpPr>
        <p:grpSpPr>
          <a:xfrm>
            <a:off x="5016500" y="990600"/>
            <a:ext cx="3670300" cy="1752600"/>
            <a:chOff x="5016500" y="990600"/>
            <a:chExt cx="3670300" cy="1752600"/>
          </a:xfrm>
        </p:grpSpPr>
        <p:sp>
          <p:nvSpPr>
            <p:cNvPr id="29" name="Oval 32"/>
            <p:cNvSpPr>
              <a:spLocks noChangeArrowheads="1"/>
            </p:cNvSpPr>
            <p:nvPr/>
          </p:nvSpPr>
          <p:spPr bwMode="auto">
            <a:xfrm>
              <a:off x="5969000" y="1524000"/>
              <a:ext cx="304800" cy="304800"/>
            </a:xfrm>
            <a:prstGeom prst="ellipse">
              <a:avLst/>
            </a:prstGeom>
            <a:gradFill rotWithShape="0">
              <a:gsLst>
                <a:gs pos="0">
                  <a:srgbClr val="FF0000"/>
                </a:gs>
                <a:gs pos="100000">
                  <a:srgbClr val="FF00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30" name="Oval 33"/>
            <p:cNvSpPr>
              <a:spLocks noChangeArrowheads="1"/>
            </p:cNvSpPr>
            <p:nvPr/>
          </p:nvSpPr>
          <p:spPr bwMode="auto">
            <a:xfrm>
              <a:off x="7416800" y="1524000"/>
              <a:ext cx="304800" cy="304800"/>
            </a:xfrm>
            <a:prstGeom prst="ellipse">
              <a:avLst/>
            </a:prstGeom>
            <a:gradFill rotWithShape="0">
              <a:gsLst>
                <a:gs pos="0">
                  <a:srgbClr val="3366FF"/>
                </a:gs>
                <a:gs pos="100000">
                  <a:srgbClr val="3366FF">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31" name="Text Box 34"/>
            <p:cNvSpPr txBox="1">
              <a:spLocks noChangeArrowheads="1"/>
            </p:cNvSpPr>
            <p:nvPr/>
          </p:nvSpPr>
          <p:spPr bwMode="auto">
            <a:xfrm>
              <a:off x="5880100" y="990600"/>
              <a:ext cx="76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i="1" dirty="0">
                  <a:solidFill>
                    <a:srgbClr val="FF0000"/>
                  </a:solidFill>
                </a:rPr>
                <a:t>Q</a:t>
              </a:r>
              <a:r>
                <a:rPr lang="de-DE" altLang="de-DE" baseline="-25000" dirty="0">
                  <a:solidFill>
                    <a:srgbClr val="FF0000"/>
                  </a:solidFill>
                </a:rPr>
                <a:t>1</a:t>
              </a:r>
              <a:endParaRPr lang="de-DE" altLang="de-DE" dirty="0">
                <a:solidFill>
                  <a:srgbClr val="FF0000"/>
                </a:solidFill>
              </a:endParaRPr>
            </a:p>
          </p:txBody>
        </p:sp>
        <p:sp>
          <p:nvSpPr>
            <p:cNvPr id="32" name="Text Box 35"/>
            <p:cNvSpPr txBox="1">
              <a:spLocks noChangeArrowheads="1"/>
            </p:cNvSpPr>
            <p:nvPr/>
          </p:nvSpPr>
          <p:spPr bwMode="auto">
            <a:xfrm>
              <a:off x="7340600" y="1028700"/>
              <a:ext cx="76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i="1" dirty="0"/>
                <a:t>Q</a:t>
              </a:r>
              <a:r>
                <a:rPr lang="de-DE" altLang="de-DE" baseline="-25000" dirty="0"/>
                <a:t>2</a:t>
              </a:r>
              <a:endParaRPr lang="de-DE" altLang="de-DE" dirty="0"/>
            </a:p>
          </p:txBody>
        </p:sp>
        <p:sp>
          <p:nvSpPr>
            <p:cNvPr id="33" name="Text Box 36"/>
            <p:cNvSpPr txBox="1">
              <a:spLocks noChangeArrowheads="1"/>
            </p:cNvSpPr>
            <p:nvPr/>
          </p:nvSpPr>
          <p:spPr bwMode="auto">
            <a:xfrm>
              <a:off x="5892800" y="22860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sz="2400">
                  <a:solidFill>
                    <a:schemeClr val="tx1"/>
                  </a:solidFill>
                </a:rPr>
                <a:t>Punktladungen</a:t>
              </a:r>
            </a:p>
          </p:txBody>
        </p:sp>
        <p:sp>
          <p:nvSpPr>
            <p:cNvPr id="34" name="Line 37"/>
            <p:cNvSpPr>
              <a:spLocks noChangeShapeType="1"/>
            </p:cNvSpPr>
            <p:nvPr/>
          </p:nvSpPr>
          <p:spPr bwMode="auto">
            <a:xfrm flipH="1" flipV="1">
              <a:off x="6184900" y="1879600"/>
              <a:ext cx="152400" cy="45720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35" name="Line 38"/>
            <p:cNvSpPr>
              <a:spLocks noChangeShapeType="1"/>
            </p:cNvSpPr>
            <p:nvPr/>
          </p:nvSpPr>
          <p:spPr bwMode="auto">
            <a:xfrm flipV="1">
              <a:off x="7353300" y="1866900"/>
              <a:ext cx="152400" cy="50800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grpSp>
          <p:nvGrpSpPr>
            <p:cNvPr id="36" name="Gruppierung 35"/>
            <p:cNvGrpSpPr/>
            <p:nvPr/>
          </p:nvGrpSpPr>
          <p:grpSpPr>
            <a:xfrm>
              <a:off x="6121400" y="1143000"/>
              <a:ext cx="1447800" cy="533400"/>
              <a:chOff x="6121400" y="1143000"/>
              <a:chExt cx="1447800" cy="533400"/>
            </a:xfrm>
          </p:grpSpPr>
          <p:sp>
            <p:nvSpPr>
              <p:cNvPr id="53" name="Line 39"/>
              <p:cNvSpPr>
                <a:spLocks noChangeShapeType="1"/>
              </p:cNvSpPr>
              <p:nvPr/>
            </p:nvSpPr>
            <p:spPr bwMode="auto">
              <a:xfrm flipV="1">
                <a:off x="6121400" y="1676400"/>
                <a:ext cx="1447800" cy="0"/>
              </a:xfrm>
              <a:prstGeom prst="line">
                <a:avLst/>
              </a:prstGeom>
              <a:noFill/>
              <a:ln w="76200">
                <a:solidFill>
                  <a:schemeClr val="tx1">
                    <a:alpha val="50000"/>
                  </a:schemeClr>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pic>
            <p:nvPicPr>
              <p:cNvPr id="54" name="Bild 53"/>
              <p:cNvPicPr>
                <a:picLocks noChangeAspect="1"/>
              </p:cNvPicPr>
              <p:nvPr/>
            </p:nvPicPr>
            <p:blipFill>
              <a:blip r:embed="rId5"/>
              <a:stretch>
                <a:fillRect/>
              </a:stretch>
            </p:blipFill>
            <p:spPr>
              <a:xfrm>
                <a:off x="6671291" y="1143000"/>
                <a:ext cx="339109" cy="416179"/>
              </a:xfrm>
              <a:prstGeom prst="rect">
                <a:avLst/>
              </a:prstGeom>
            </p:spPr>
          </p:pic>
        </p:grpSp>
        <p:grpSp>
          <p:nvGrpSpPr>
            <p:cNvPr id="55" name="Gruppierung 54"/>
            <p:cNvGrpSpPr/>
            <p:nvPr/>
          </p:nvGrpSpPr>
          <p:grpSpPr>
            <a:xfrm>
              <a:off x="5016500" y="1042333"/>
              <a:ext cx="965200" cy="634067"/>
              <a:chOff x="5016500" y="1042333"/>
              <a:chExt cx="965200" cy="634067"/>
            </a:xfrm>
          </p:grpSpPr>
          <p:sp>
            <p:nvSpPr>
              <p:cNvPr id="56" name="Line 47"/>
              <p:cNvSpPr>
                <a:spLocks noChangeShapeType="1"/>
              </p:cNvSpPr>
              <p:nvPr/>
            </p:nvSpPr>
            <p:spPr bwMode="auto">
              <a:xfrm flipV="1">
                <a:off x="5016500" y="1676400"/>
                <a:ext cx="965200" cy="0"/>
              </a:xfrm>
              <a:prstGeom prst="line">
                <a:avLst/>
              </a:prstGeom>
              <a:noFill/>
              <a:ln w="76200">
                <a:solidFill>
                  <a:srgbClr val="000099">
                    <a:alpha val="50000"/>
                  </a:srgbClr>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pic>
            <p:nvPicPr>
              <p:cNvPr id="57" name="Bild 56"/>
              <p:cNvPicPr>
                <a:picLocks noChangeAspect="1"/>
              </p:cNvPicPr>
              <p:nvPr/>
            </p:nvPicPr>
            <p:blipFill>
              <a:blip r:embed="rId6"/>
              <a:stretch>
                <a:fillRect/>
              </a:stretch>
            </p:blipFill>
            <p:spPr>
              <a:xfrm>
                <a:off x="5130800" y="1042333"/>
                <a:ext cx="685800" cy="457200"/>
              </a:xfrm>
              <a:prstGeom prst="rect">
                <a:avLst/>
              </a:prstGeom>
            </p:spPr>
          </p:pic>
        </p:grpSp>
        <p:grpSp>
          <p:nvGrpSpPr>
            <p:cNvPr id="58" name="Gruppierung 57"/>
            <p:cNvGrpSpPr/>
            <p:nvPr/>
          </p:nvGrpSpPr>
          <p:grpSpPr>
            <a:xfrm>
              <a:off x="7721600" y="1059656"/>
              <a:ext cx="965200" cy="616744"/>
              <a:chOff x="7721600" y="1059656"/>
              <a:chExt cx="965200" cy="616744"/>
            </a:xfrm>
          </p:grpSpPr>
          <p:sp>
            <p:nvSpPr>
              <p:cNvPr id="59" name="Line 41"/>
              <p:cNvSpPr>
                <a:spLocks noChangeShapeType="1"/>
              </p:cNvSpPr>
              <p:nvPr/>
            </p:nvSpPr>
            <p:spPr bwMode="auto">
              <a:xfrm flipV="1">
                <a:off x="7721600" y="1676400"/>
                <a:ext cx="965200" cy="0"/>
              </a:xfrm>
              <a:prstGeom prst="line">
                <a:avLst/>
              </a:prstGeom>
              <a:noFill/>
              <a:ln w="76200">
                <a:solidFill>
                  <a:srgbClr val="000099">
                    <a:alpha val="50000"/>
                  </a:srgbClr>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pic>
            <p:nvPicPr>
              <p:cNvPr id="60" name="Bild 59"/>
              <p:cNvPicPr>
                <a:picLocks noChangeAspect="1"/>
              </p:cNvPicPr>
              <p:nvPr/>
            </p:nvPicPr>
            <p:blipFill>
              <a:blip r:embed="rId7"/>
              <a:stretch>
                <a:fillRect/>
              </a:stretch>
            </p:blipFill>
            <p:spPr>
              <a:xfrm>
                <a:off x="7950200" y="1059656"/>
                <a:ext cx="342900" cy="457200"/>
              </a:xfrm>
              <a:prstGeom prst="rect">
                <a:avLst/>
              </a:prstGeom>
            </p:spPr>
          </p:pic>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ung 8"/>
          <p:cNvGrpSpPr/>
          <p:nvPr/>
        </p:nvGrpSpPr>
        <p:grpSpPr>
          <a:xfrm>
            <a:off x="5473700" y="1358900"/>
            <a:ext cx="1524000" cy="1766764"/>
            <a:chOff x="5473700" y="1358900"/>
            <a:chExt cx="1524000" cy="1766764"/>
          </a:xfrm>
        </p:grpSpPr>
        <p:sp>
          <p:nvSpPr>
            <p:cNvPr id="94229" name="Line 21"/>
            <p:cNvSpPr>
              <a:spLocks noChangeShapeType="1"/>
            </p:cNvSpPr>
            <p:nvPr/>
          </p:nvSpPr>
          <p:spPr bwMode="auto">
            <a:xfrm flipV="1">
              <a:off x="6223000" y="1358900"/>
              <a:ext cx="0" cy="1524000"/>
            </a:xfrm>
            <a:prstGeom prst="line">
              <a:avLst/>
            </a:prstGeom>
            <a:noFill/>
            <a:ln w="2857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94230" name="Line 22"/>
            <p:cNvSpPr>
              <a:spLocks noChangeShapeType="1"/>
            </p:cNvSpPr>
            <p:nvPr/>
          </p:nvSpPr>
          <p:spPr bwMode="auto">
            <a:xfrm rot="5400000" flipV="1">
              <a:off x="6235700" y="1371600"/>
              <a:ext cx="0" cy="1524000"/>
            </a:xfrm>
            <a:prstGeom prst="line">
              <a:avLst/>
            </a:prstGeom>
            <a:noFill/>
            <a:ln w="2857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grpSp>
          <p:nvGrpSpPr>
            <p:cNvPr id="13338" name="Group 25"/>
            <p:cNvGrpSpPr>
              <a:grpSpLocks/>
            </p:cNvGrpSpPr>
            <p:nvPr/>
          </p:nvGrpSpPr>
          <p:grpSpPr bwMode="auto">
            <a:xfrm rot="2765907">
              <a:off x="5473700" y="1358900"/>
              <a:ext cx="1524000" cy="1524000"/>
              <a:chOff x="3712" y="952"/>
              <a:chExt cx="960" cy="960"/>
            </a:xfrm>
          </p:grpSpPr>
          <p:sp>
            <p:nvSpPr>
              <p:cNvPr id="94231" name="Line 23"/>
              <p:cNvSpPr>
                <a:spLocks noChangeShapeType="1"/>
              </p:cNvSpPr>
              <p:nvPr/>
            </p:nvSpPr>
            <p:spPr bwMode="auto">
              <a:xfrm flipV="1">
                <a:off x="4184" y="952"/>
                <a:ext cx="0" cy="960"/>
              </a:xfrm>
              <a:prstGeom prst="line">
                <a:avLst/>
              </a:prstGeom>
              <a:noFill/>
              <a:ln w="2857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94232" name="Line 24"/>
              <p:cNvSpPr>
                <a:spLocks noChangeShapeType="1"/>
              </p:cNvSpPr>
              <p:nvPr/>
            </p:nvSpPr>
            <p:spPr bwMode="auto">
              <a:xfrm rot="5400000" flipV="1">
                <a:off x="4191" y="960"/>
                <a:ext cx="0" cy="960"/>
              </a:xfrm>
              <a:prstGeom prst="line">
                <a:avLst/>
              </a:prstGeom>
              <a:noFill/>
              <a:ln w="2857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grpSp>
        <p:pic>
          <p:nvPicPr>
            <p:cNvPr id="3" name="Bild 2"/>
            <p:cNvPicPr>
              <a:picLocks noChangeAspect="1"/>
            </p:cNvPicPr>
            <p:nvPr/>
          </p:nvPicPr>
          <p:blipFill>
            <a:blip r:embed="rId2"/>
            <a:stretch>
              <a:fillRect/>
            </a:stretch>
          </p:blipFill>
          <p:spPr>
            <a:xfrm>
              <a:off x="6267450" y="2668464"/>
              <a:ext cx="342900" cy="457200"/>
            </a:xfrm>
            <a:prstGeom prst="rect">
              <a:avLst/>
            </a:prstGeom>
          </p:spPr>
        </p:pic>
      </p:grpSp>
      <p:sp>
        <p:nvSpPr>
          <p:cNvPr id="94210" name="Text Box 2"/>
          <p:cNvSpPr txBox="1">
            <a:spLocks noChangeArrowheads="1"/>
          </p:cNvSpPr>
          <p:nvPr/>
        </p:nvSpPr>
        <p:spPr bwMode="auto">
          <a:xfrm>
            <a:off x="76200" y="76200"/>
            <a:ext cx="6324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sz="3200" u="sng" dirty="0">
                <a:solidFill>
                  <a:schemeClr val="tx1"/>
                </a:solidFill>
              </a:rPr>
              <a:t>1.1.3. </a:t>
            </a:r>
            <a:r>
              <a:rPr lang="de-DE" altLang="de-DE" sz="3200" u="sng" dirty="0" smtClean="0">
                <a:solidFill>
                  <a:schemeClr val="tx1"/>
                </a:solidFill>
              </a:rPr>
              <a:t>Elektrisches </a:t>
            </a:r>
            <a:r>
              <a:rPr lang="de-DE" altLang="de-DE" sz="3200" u="sng" dirty="0">
                <a:solidFill>
                  <a:schemeClr val="tx1"/>
                </a:solidFill>
              </a:rPr>
              <a:t>Feld</a:t>
            </a:r>
          </a:p>
        </p:txBody>
      </p:sp>
      <p:grpSp>
        <p:nvGrpSpPr>
          <p:cNvPr id="13315" name="Group 38"/>
          <p:cNvGrpSpPr>
            <a:grpSpLocks/>
          </p:cNvGrpSpPr>
          <p:nvPr/>
        </p:nvGrpSpPr>
        <p:grpSpPr bwMode="auto">
          <a:xfrm>
            <a:off x="4572000" y="546100"/>
            <a:ext cx="2781300" cy="1054100"/>
            <a:chOff x="3120" y="272"/>
            <a:chExt cx="1752" cy="664"/>
          </a:xfrm>
        </p:grpSpPr>
        <p:sp>
          <p:nvSpPr>
            <p:cNvPr id="94212" name="Oval 4"/>
            <p:cNvSpPr>
              <a:spLocks noChangeArrowheads="1"/>
            </p:cNvSpPr>
            <p:nvPr/>
          </p:nvSpPr>
          <p:spPr bwMode="auto">
            <a:xfrm>
              <a:off x="3168" y="744"/>
              <a:ext cx="192" cy="192"/>
            </a:xfrm>
            <a:prstGeom prst="ellipse">
              <a:avLst/>
            </a:prstGeom>
            <a:gradFill rotWithShape="0">
              <a:gsLst>
                <a:gs pos="0">
                  <a:srgbClr val="3366FF"/>
                </a:gs>
                <a:gs pos="100000">
                  <a:srgbClr val="3366FF">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94214" name="Text Box 6"/>
            <p:cNvSpPr txBox="1">
              <a:spLocks noChangeArrowheads="1"/>
            </p:cNvSpPr>
            <p:nvPr/>
          </p:nvSpPr>
          <p:spPr bwMode="auto">
            <a:xfrm>
              <a:off x="3120" y="432"/>
              <a:ext cx="48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i="1" dirty="0" err="1"/>
                <a:t>q</a:t>
              </a:r>
              <a:endParaRPr lang="de-DE" altLang="de-DE" i="1" dirty="0"/>
            </a:p>
          </p:txBody>
        </p:sp>
        <p:sp>
          <p:nvSpPr>
            <p:cNvPr id="94215" name="Text Box 7"/>
            <p:cNvSpPr txBox="1">
              <a:spLocks noChangeArrowheads="1"/>
            </p:cNvSpPr>
            <p:nvPr/>
          </p:nvSpPr>
          <p:spPr bwMode="auto">
            <a:xfrm>
              <a:off x="3576" y="272"/>
              <a:ext cx="12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sz="2400">
                  <a:solidFill>
                    <a:srgbClr val="000099"/>
                  </a:solidFill>
                </a:rPr>
                <a:t>Probeladung</a:t>
              </a:r>
            </a:p>
          </p:txBody>
        </p:sp>
        <p:sp>
          <p:nvSpPr>
            <p:cNvPr id="94217" name="Line 9"/>
            <p:cNvSpPr>
              <a:spLocks noChangeShapeType="1"/>
            </p:cNvSpPr>
            <p:nvPr/>
          </p:nvSpPr>
          <p:spPr bwMode="auto">
            <a:xfrm flipH="1">
              <a:off x="3336" y="432"/>
              <a:ext cx="256" cy="168"/>
            </a:xfrm>
            <a:prstGeom prst="line">
              <a:avLst/>
            </a:prstGeom>
            <a:noFill/>
            <a:ln w="28575">
              <a:solidFill>
                <a:srgbClr val="000099"/>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grpSp>
      <p:sp>
        <p:nvSpPr>
          <p:cNvPr id="94211" name="Oval 3"/>
          <p:cNvSpPr>
            <a:spLocks noChangeArrowheads="1"/>
          </p:cNvSpPr>
          <p:nvPr/>
        </p:nvSpPr>
        <p:spPr bwMode="auto">
          <a:xfrm>
            <a:off x="6070600" y="1981200"/>
            <a:ext cx="304800" cy="304800"/>
          </a:xfrm>
          <a:prstGeom prst="ellipse">
            <a:avLst/>
          </a:prstGeom>
          <a:gradFill rotWithShape="0">
            <a:gsLst>
              <a:gs pos="0">
                <a:srgbClr val="FF0000"/>
              </a:gs>
              <a:gs pos="100000">
                <a:srgbClr val="FF00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94213" name="Text Box 5"/>
          <p:cNvSpPr txBox="1">
            <a:spLocks noChangeArrowheads="1"/>
          </p:cNvSpPr>
          <p:nvPr/>
        </p:nvSpPr>
        <p:spPr bwMode="auto">
          <a:xfrm>
            <a:off x="6159500" y="1436688"/>
            <a:ext cx="76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i="1" dirty="0">
                <a:solidFill>
                  <a:srgbClr val="FF0000"/>
                </a:solidFill>
              </a:rPr>
              <a:t>Q</a:t>
            </a:r>
          </a:p>
        </p:txBody>
      </p:sp>
      <p:sp>
        <p:nvSpPr>
          <p:cNvPr id="94216" name="Line 8"/>
          <p:cNvSpPr>
            <a:spLocks noChangeShapeType="1"/>
          </p:cNvSpPr>
          <p:nvPr/>
        </p:nvSpPr>
        <p:spPr bwMode="auto">
          <a:xfrm flipH="1">
            <a:off x="6527800" y="1219200"/>
            <a:ext cx="419100" cy="31750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94236" name="Text Box 28"/>
          <p:cNvSpPr txBox="1">
            <a:spLocks noChangeArrowheads="1"/>
          </p:cNvSpPr>
          <p:nvPr/>
        </p:nvSpPr>
        <p:spPr bwMode="auto">
          <a:xfrm>
            <a:off x="6934200" y="965200"/>
            <a:ext cx="1774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sz="2400">
                <a:solidFill>
                  <a:srgbClr val="FF0000"/>
                </a:solidFill>
              </a:rPr>
              <a:t>Quellladung</a:t>
            </a:r>
          </a:p>
        </p:txBody>
      </p:sp>
      <p:sp>
        <p:nvSpPr>
          <p:cNvPr id="94239" name="Text Box 31"/>
          <p:cNvSpPr txBox="1">
            <a:spLocks noChangeArrowheads="1"/>
          </p:cNvSpPr>
          <p:nvPr/>
        </p:nvSpPr>
        <p:spPr bwMode="auto">
          <a:xfrm>
            <a:off x="152400" y="762000"/>
            <a:ext cx="320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a:solidFill>
                  <a:srgbClr val="000099"/>
                </a:solidFill>
              </a:rPr>
              <a:t>Coulomb-Gesetz:</a:t>
            </a:r>
          </a:p>
        </p:txBody>
      </p:sp>
      <p:sp>
        <p:nvSpPr>
          <p:cNvPr id="94247" name="Line 39"/>
          <p:cNvSpPr>
            <a:spLocks noChangeShapeType="1"/>
          </p:cNvSpPr>
          <p:nvPr/>
        </p:nvSpPr>
        <p:spPr bwMode="auto">
          <a:xfrm>
            <a:off x="4927600" y="1498600"/>
            <a:ext cx="647700" cy="330200"/>
          </a:xfrm>
          <a:prstGeom prst="line">
            <a:avLst/>
          </a:prstGeom>
          <a:noFill/>
          <a:ln w="76200">
            <a:solidFill>
              <a:schemeClr val="tx1">
                <a:alpha val="50000"/>
              </a:schemeClr>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pic>
        <p:nvPicPr>
          <p:cNvPr id="2" name="Bild 1"/>
          <p:cNvPicPr>
            <a:picLocks noChangeAspect="1"/>
          </p:cNvPicPr>
          <p:nvPr/>
        </p:nvPicPr>
        <p:blipFill>
          <a:blip r:embed="rId3"/>
          <a:stretch>
            <a:fillRect/>
          </a:stretch>
        </p:blipFill>
        <p:spPr>
          <a:xfrm>
            <a:off x="4724400" y="1752600"/>
            <a:ext cx="342900" cy="457200"/>
          </a:xfrm>
          <a:prstGeom prst="rect">
            <a:avLst/>
          </a:prstGeom>
        </p:spPr>
      </p:pic>
      <p:pic>
        <p:nvPicPr>
          <p:cNvPr id="6" name="Bild 5"/>
          <p:cNvPicPr>
            <a:picLocks noChangeAspect="1"/>
          </p:cNvPicPr>
          <p:nvPr/>
        </p:nvPicPr>
        <p:blipFill>
          <a:blip r:embed="rId4"/>
          <a:stretch>
            <a:fillRect/>
          </a:stretch>
        </p:blipFill>
        <p:spPr>
          <a:xfrm>
            <a:off x="533400" y="1524000"/>
            <a:ext cx="3441700" cy="1028700"/>
          </a:xfrm>
          <a:prstGeom prst="rect">
            <a:avLst/>
          </a:prstGeom>
        </p:spPr>
      </p:pic>
      <p:grpSp>
        <p:nvGrpSpPr>
          <p:cNvPr id="8" name="Gruppierung 7"/>
          <p:cNvGrpSpPr/>
          <p:nvPr/>
        </p:nvGrpSpPr>
        <p:grpSpPr>
          <a:xfrm>
            <a:off x="457200" y="2590800"/>
            <a:ext cx="4343400" cy="1119188"/>
            <a:chOff x="457200" y="2590800"/>
            <a:chExt cx="4343400" cy="1119188"/>
          </a:xfrm>
        </p:grpSpPr>
        <p:grpSp>
          <p:nvGrpSpPr>
            <p:cNvPr id="94260" name="Group 52"/>
            <p:cNvGrpSpPr>
              <a:grpSpLocks/>
            </p:cNvGrpSpPr>
            <p:nvPr/>
          </p:nvGrpSpPr>
          <p:grpSpPr bwMode="auto">
            <a:xfrm>
              <a:off x="457200" y="2590800"/>
              <a:ext cx="4343400" cy="1119188"/>
              <a:chOff x="384" y="1584"/>
              <a:chExt cx="2736" cy="705"/>
            </a:xfrm>
          </p:grpSpPr>
          <p:sp>
            <p:nvSpPr>
              <p:cNvPr id="94240" name="AutoShape 32"/>
              <p:cNvSpPr>
                <a:spLocks/>
              </p:cNvSpPr>
              <p:nvPr/>
            </p:nvSpPr>
            <p:spPr bwMode="auto">
              <a:xfrm rot="5400000">
                <a:off x="1536" y="1104"/>
                <a:ext cx="192" cy="1152"/>
              </a:xfrm>
              <a:prstGeom prst="rightBrace">
                <a:avLst>
                  <a:gd name="adj1" fmla="val 50000"/>
                  <a:gd name="adj2" fmla="val 50000"/>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94241" name="Text Box 33"/>
              <p:cNvSpPr txBox="1">
                <a:spLocks noChangeArrowheads="1"/>
              </p:cNvSpPr>
              <p:nvPr/>
            </p:nvSpPr>
            <p:spPr bwMode="auto">
              <a:xfrm>
                <a:off x="384" y="1766"/>
                <a:ext cx="2736"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sz="2400" dirty="0">
                    <a:solidFill>
                      <a:srgbClr val="FF0000"/>
                    </a:solidFill>
                  </a:rPr>
                  <a:t>       </a:t>
                </a:r>
                <a:r>
                  <a:rPr lang="de-DE" altLang="de-DE" sz="2400" u="sng" dirty="0">
                    <a:solidFill>
                      <a:srgbClr val="FF0000"/>
                    </a:solidFill>
                  </a:rPr>
                  <a:t>Elektrisches Feld</a:t>
                </a:r>
              </a:p>
              <a:p>
                <a:pPr eaLnBrk="1" hangingPunct="1">
                  <a:defRPr/>
                </a:pPr>
                <a:r>
                  <a:rPr lang="de-DE" altLang="de-DE" sz="2400" dirty="0">
                    <a:solidFill>
                      <a:srgbClr val="000099"/>
                    </a:solidFill>
                  </a:rPr>
                  <a:t>(Eigenschaft der Quellladung </a:t>
                </a:r>
                <a:r>
                  <a:rPr lang="de-DE" altLang="de-DE" sz="2400" i="1" dirty="0" smtClean="0">
                    <a:solidFill>
                      <a:srgbClr val="000099"/>
                    </a:solidFill>
                  </a:rPr>
                  <a:t>Q</a:t>
                </a:r>
                <a:r>
                  <a:rPr lang="de-DE" altLang="de-DE" sz="2400" dirty="0" smtClean="0">
                    <a:solidFill>
                      <a:srgbClr val="000099"/>
                    </a:solidFill>
                  </a:rPr>
                  <a:t>)</a:t>
                </a:r>
                <a:endParaRPr lang="de-DE" altLang="de-DE" sz="2400" dirty="0">
                  <a:solidFill>
                    <a:srgbClr val="000099"/>
                  </a:solidFill>
                </a:endParaRPr>
              </a:p>
            </p:txBody>
          </p:sp>
        </p:grpSp>
        <p:pic>
          <p:nvPicPr>
            <p:cNvPr id="7" name="Bild 6"/>
            <p:cNvPicPr>
              <a:picLocks noChangeAspect="1"/>
            </p:cNvPicPr>
            <p:nvPr/>
          </p:nvPicPr>
          <p:blipFill>
            <a:blip r:embed="rId5"/>
            <a:stretch>
              <a:fillRect/>
            </a:stretch>
          </p:blipFill>
          <p:spPr>
            <a:xfrm>
              <a:off x="3331686" y="2858558"/>
              <a:ext cx="293689" cy="391585"/>
            </a:xfrm>
            <a:prstGeom prst="rect">
              <a:avLst/>
            </a:prstGeom>
          </p:spPr>
        </p:pic>
      </p:grpSp>
      <p:grpSp>
        <p:nvGrpSpPr>
          <p:cNvPr id="11" name="Gruppierung 10"/>
          <p:cNvGrpSpPr/>
          <p:nvPr/>
        </p:nvGrpSpPr>
        <p:grpSpPr>
          <a:xfrm>
            <a:off x="6928340" y="2324099"/>
            <a:ext cx="2142756" cy="623817"/>
            <a:chOff x="6928340" y="2324099"/>
            <a:chExt cx="2142756" cy="623817"/>
          </a:xfrm>
        </p:grpSpPr>
        <p:sp>
          <p:nvSpPr>
            <p:cNvPr id="39" name="Rectangle 9"/>
            <p:cNvSpPr>
              <a:spLocks noChangeArrowheads="1"/>
            </p:cNvSpPr>
            <p:nvPr/>
          </p:nvSpPr>
          <p:spPr bwMode="auto">
            <a:xfrm>
              <a:off x="6928340" y="2324099"/>
              <a:ext cx="2142756" cy="623817"/>
            </a:xfrm>
            <a:prstGeom prst="rect">
              <a:avLst/>
            </a:prstGeom>
            <a:solidFill>
              <a:srgbClr val="FFFF99"/>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1" hangingPunct="1">
                <a:spcBef>
                  <a:spcPct val="50000"/>
                </a:spcBef>
                <a:defRPr/>
              </a:pPr>
              <a:endParaRPr lang="de-DE"/>
            </a:p>
          </p:txBody>
        </p:sp>
        <p:pic>
          <p:nvPicPr>
            <p:cNvPr id="10" name="Bild 9"/>
            <p:cNvPicPr>
              <a:picLocks noChangeAspect="1"/>
            </p:cNvPicPr>
            <p:nvPr/>
          </p:nvPicPr>
          <p:blipFill>
            <a:blip r:embed="rId6"/>
            <a:stretch>
              <a:fillRect/>
            </a:stretch>
          </p:blipFill>
          <p:spPr>
            <a:xfrm>
              <a:off x="7048500" y="2362200"/>
              <a:ext cx="1866900" cy="546100"/>
            </a:xfrm>
            <a:prstGeom prst="rect">
              <a:avLst/>
            </a:prstGeom>
          </p:spPr>
        </p:pic>
      </p:grpSp>
      <p:sp>
        <p:nvSpPr>
          <p:cNvPr id="16" name="Textfeld 15"/>
          <p:cNvSpPr txBox="1"/>
          <p:nvPr/>
        </p:nvSpPr>
        <p:spPr>
          <a:xfrm>
            <a:off x="304800" y="4354086"/>
            <a:ext cx="8610600" cy="2046714"/>
          </a:xfrm>
          <a:prstGeom prst="rect">
            <a:avLst/>
          </a:prstGeom>
          <a:noFill/>
          <a:ln w="28575">
            <a:solidFill>
              <a:schemeClr val="tx1"/>
            </a:solidFill>
          </a:ln>
        </p:spPr>
        <p:txBody>
          <a:bodyPr wrap="square" rtlCol="0">
            <a:spAutoFit/>
          </a:bodyPr>
          <a:lstStyle/>
          <a:p>
            <a:pPr>
              <a:spcAft>
                <a:spcPts val="600"/>
              </a:spcAft>
            </a:pPr>
            <a:r>
              <a:rPr lang="de-DE" smtClean="0">
                <a:solidFill>
                  <a:schemeClr val="tx1"/>
                </a:solidFill>
              </a:rPr>
              <a:t>Feldlinienkonzept </a:t>
            </a:r>
            <a:r>
              <a:rPr lang="de-DE" dirty="0" smtClean="0">
                <a:solidFill>
                  <a:schemeClr val="tx1"/>
                </a:solidFill>
              </a:rPr>
              <a:t>des </a:t>
            </a:r>
            <a:r>
              <a:rPr lang="de-DE" smtClean="0">
                <a:solidFill>
                  <a:schemeClr val="tx1"/>
                </a:solidFill>
              </a:rPr>
              <a:t>elektrischen Feldes:</a:t>
            </a:r>
            <a:endParaRPr lang="de-DE" dirty="0" smtClean="0">
              <a:solidFill>
                <a:schemeClr val="tx1"/>
              </a:solidFill>
            </a:endParaRPr>
          </a:p>
          <a:p>
            <a:pPr marL="457200" indent="-457200">
              <a:spcAft>
                <a:spcPts val="600"/>
              </a:spcAft>
              <a:buFont typeface="Wingdings" charset="2"/>
              <a:buChar char="Ø"/>
            </a:pPr>
            <a:r>
              <a:rPr lang="de-DE" dirty="0" smtClean="0"/>
              <a:t>Beginnen an positiven, enden an negativen Ladungen</a:t>
            </a:r>
          </a:p>
          <a:p>
            <a:pPr marL="457200" indent="-457200">
              <a:spcAft>
                <a:spcPts val="600"/>
              </a:spcAft>
              <a:buFont typeface="Wingdings" charset="2"/>
              <a:buChar char="Ø"/>
            </a:pPr>
            <a:r>
              <a:rPr lang="de-DE" dirty="0" smtClean="0"/>
              <a:t>E-Vektor ist überall Tangente an die Feldlinien</a:t>
            </a:r>
          </a:p>
          <a:p>
            <a:pPr marL="457200" indent="-457200">
              <a:spcAft>
                <a:spcPts val="600"/>
              </a:spcAft>
              <a:buFont typeface="Wingdings" charset="2"/>
              <a:buChar char="Ø"/>
            </a:pPr>
            <a:r>
              <a:rPr lang="de-DE" dirty="0" smtClean="0"/>
              <a:t>Dichte der Linien ist Maß für die Stärke des E-Feldes</a:t>
            </a:r>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uppierung 22"/>
          <p:cNvGrpSpPr/>
          <p:nvPr/>
        </p:nvGrpSpPr>
        <p:grpSpPr>
          <a:xfrm>
            <a:off x="228600" y="533400"/>
            <a:ext cx="8842496" cy="2590800"/>
            <a:chOff x="228600" y="4114800"/>
            <a:chExt cx="8842496" cy="2590800"/>
          </a:xfrm>
        </p:grpSpPr>
        <p:sp>
          <p:nvSpPr>
            <p:cNvPr id="24" name="Text Box 44"/>
            <p:cNvSpPr txBox="1">
              <a:spLocks noChangeArrowheads="1"/>
            </p:cNvSpPr>
            <p:nvPr/>
          </p:nvSpPr>
          <p:spPr bwMode="auto">
            <a:xfrm>
              <a:off x="228600" y="4114800"/>
              <a:ext cx="88424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spcBef>
                  <a:spcPct val="50000"/>
                </a:spcBef>
                <a:defRPr/>
              </a:pPr>
              <a:r>
                <a:rPr lang="de-DE" altLang="de-DE" u="sng" dirty="0">
                  <a:solidFill>
                    <a:schemeClr val="tx1"/>
                  </a:solidFill>
                </a:rPr>
                <a:t>Superpositionsprinzip</a:t>
              </a:r>
              <a:r>
                <a:rPr lang="de-DE" altLang="de-DE" u="sng" dirty="0" smtClean="0">
                  <a:solidFill>
                    <a:schemeClr val="tx1"/>
                  </a:solidFill>
                </a:rPr>
                <a:t>:</a:t>
              </a:r>
              <a:r>
                <a:rPr lang="de-DE" altLang="de-DE" dirty="0" smtClean="0">
                  <a:solidFill>
                    <a:schemeClr val="tx1"/>
                  </a:solidFill>
                </a:rPr>
                <a:t> </a:t>
              </a:r>
              <a:r>
                <a:rPr lang="de-DE" altLang="de-DE" dirty="0" smtClean="0"/>
                <a:t>Feld beliebig vieler Ladungen </a:t>
              </a:r>
              <a:r>
                <a:rPr lang="de-DE" altLang="de-DE" i="1" dirty="0" smtClean="0"/>
                <a:t>Q</a:t>
              </a:r>
              <a:r>
                <a:rPr lang="de-DE" altLang="de-DE" i="1" baseline="-25000" dirty="0" smtClean="0"/>
                <a:t>i</a:t>
              </a:r>
              <a:r>
                <a:rPr lang="de-DE" altLang="de-DE" dirty="0" smtClean="0">
                  <a:solidFill>
                    <a:schemeClr val="tx1"/>
                  </a:solidFill>
                </a:rPr>
                <a:t> </a:t>
              </a:r>
              <a:endParaRPr lang="de-DE" altLang="de-DE" u="sng" dirty="0">
                <a:solidFill>
                  <a:schemeClr val="tx1"/>
                </a:solidFill>
              </a:endParaRPr>
            </a:p>
          </p:txBody>
        </p:sp>
        <p:grpSp>
          <p:nvGrpSpPr>
            <p:cNvPr id="25" name="Gruppierung 24"/>
            <p:cNvGrpSpPr/>
            <p:nvPr/>
          </p:nvGrpSpPr>
          <p:grpSpPr>
            <a:xfrm>
              <a:off x="2810244" y="4800600"/>
              <a:ext cx="3133356" cy="1283230"/>
              <a:chOff x="2810244" y="5039380"/>
              <a:chExt cx="3133356" cy="1283230"/>
            </a:xfrm>
          </p:grpSpPr>
          <p:sp>
            <p:nvSpPr>
              <p:cNvPr id="27" name="Rectangle 9"/>
              <p:cNvSpPr>
                <a:spLocks noChangeArrowheads="1"/>
              </p:cNvSpPr>
              <p:nvPr/>
            </p:nvSpPr>
            <p:spPr bwMode="auto">
              <a:xfrm>
                <a:off x="2810244" y="5039380"/>
                <a:ext cx="3133356" cy="1283230"/>
              </a:xfrm>
              <a:prstGeom prst="rect">
                <a:avLst/>
              </a:prstGeom>
              <a:solidFill>
                <a:srgbClr val="FFFF99"/>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1" hangingPunct="1">
                  <a:spcBef>
                    <a:spcPct val="50000"/>
                  </a:spcBef>
                  <a:defRPr/>
                </a:pPr>
                <a:endParaRPr lang="de-DE"/>
              </a:p>
            </p:txBody>
          </p:sp>
          <p:pic>
            <p:nvPicPr>
              <p:cNvPr id="28" name="Bild 27"/>
              <p:cNvPicPr>
                <a:picLocks noChangeAspect="1"/>
              </p:cNvPicPr>
              <p:nvPr/>
            </p:nvPicPr>
            <p:blipFill>
              <a:blip r:embed="rId2"/>
              <a:stretch>
                <a:fillRect/>
              </a:stretch>
            </p:blipFill>
            <p:spPr>
              <a:xfrm>
                <a:off x="3048000" y="5156200"/>
                <a:ext cx="2654300" cy="1092200"/>
              </a:xfrm>
              <a:prstGeom prst="rect">
                <a:avLst/>
              </a:prstGeom>
            </p:spPr>
          </p:pic>
        </p:grpSp>
        <p:sp>
          <p:nvSpPr>
            <p:cNvPr id="26" name="Textfeld 25"/>
            <p:cNvSpPr txBox="1"/>
            <p:nvPr/>
          </p:nvSpPr>
          <p:spPr>
            <a:xfrm>
              <a:off x="292100" y="6243935"/>
              <a:ext cx="5118100" cy="461665"/>
            </a:xfrm>
            <a:prstGeom prst="rect">
              <a:avLst/>
            </a:prstGeom>
            <a:noFill/>
          </p:spPr>
          <p:txBody>
            <a:bodyPr wrap="square" rtlCol="0">
              <a:spAutoFit/>
            </a:bodyPr>
            <a:lstStyle/>
            <a:p>
              <a:r>
                <a:rPr lang="de-DE" sz="2400" dirty="0" smtClean="0">
                  <a:solidFill>
                    <a:schemeClr val="tx1"/>
                  </a:solidFill>
                </a:rPr>
                <a:t>Explizite Formulierung → Tafel</a:t>
              </a:r>
              <a:endParaRPr lang="de-DE" sz="2400" dirty="0">
                <a:solidFill>
                  <a:schemeClr val="tx1"/>
                </a:solidFill>
              </a:endParaRPr>
            </a:p>
          </p:txBody>
        </p:sp>
      </p:grpSp>
      <p:sp>
        <p:nvSpPr>
          <p:cNvPr id="8" name="Text Box 2"/>
          <p:cNvSpPr txBox="1">
            <a:spLocks noChangeArrowheads="1"/>
          </p:cNvSpPr>
          <p:nvPr/>
        </p:nvSpPr>
        <p:spPr bwMode="auto">
          <a:xfrm>
            <a:off x="76200" y="3881497"/>
            <a:ext cx="72390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spcBef>
                <a:spcPct val="50000"/>
              </a:spcBef>
              <a:defRPr/>
            </a:pPr>
            <a:r>
              <a:rPr lang="de-DE" altLang="de-DE" sz="3200" u="sng" dirty="0" smtClean="0">
                <a:solidFill>
                  <a:schemeClr val="tx1"/>
                </a:solidFill>
              </a:rPr>
              <a:t>1.1.4. Elektrischer Fluss</a:t>
            </a:r>
          </a:p>
          <a:p>
            <a:pPr eaLnBrk="1" hangingPunct="1">
              <a:spcBef>
                <a:spcPct val="50000"/>
              </a:spcBef>
              <a:defRPr/>
            </a:pPr>
            <a:r>
              <a:rPr lang="de-DE" altLang="de-DE" sz="3200" u="sng" dirty="0" smtClean="0">
                <a:solidFill>
                  <a:schemeClr val="tx1"/>
                </a:solidFill>
              </a:rPr>
              <a:t>1.1.5. Potential und Spannung</a:t>
            </a:r>
          </a:p>
          <a:p>
            <a:pPr eaLnBrk="1" hangingPunct="1">
              <a:spcBef>
                <a:spcPct val="50000"/>
              </a:spcBef>
              <a:defRPr/>
            </a:pPr>
            <a:r>
              <a:rPr lang="de-DE" altLang="de-DE" sz="3200" u="sng" dirty="0" smtClean="0">
                <a:solidFill>
                  <a:schemeClr val="tx1"/>
                </a:solidFill>
              </a:rPr>
              <a:t>1.1.6. Feldgleichungen der Elektrostatik</a:t>
            </a:r>
            <a:endParaRPr lang="de-DE" altLang="de-DE" sz="3200" u="sng" dirty="0">
              <a:solidFill>
                <a:schemeClr val="tx1"/>
              </a:solidFill>
            </a:endParaRPr>
          </a:p>
        </p:txBody>
      </p:sp>
      <p:sp>
        <p:nvSpPr>
          <p:cNvPr id="9" name="AutoShape 32"/>
          <p:cNvSpPr>
            <a:spLocks/>
          </p:cNvSpPr>
          <p:nvPr/>
        </p:nvSpPr>
        <p:spPr bwMode="auto">
          <a:xfrm>
            <a:off x="6934200" y="3733800"/>
            <a:ext cx="304800" cy="2124000"/>
          </a:xfrm>
          <a:prstGeom prst="rightBrace">
            <a:avLst>
              <a:gd name="adj1" fmla="val 50000"/>
              <a:gd name="adj2" fmla="val 50000"/>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10" name="Textfeld 9"/>
          <p:cNvSpPr txBox="1"/>
          <p:nvPr/>
        </p:nvSpPr>
        <p:spPr>
          <a:xfrm>
            <a:off x="7378700" y="4444425"/>
            <a:ext cx="1536700" cy="584775"/>
          </a:xfrm>
          <a:prstGeom prst="rect">
            <a:avLst/>
          </a:prstGeom>
          <a:noFill/>
        </p:spPr>
        <p:txBody>
          <a:bodyPr wrap="square" rtlCol="0">
            <a:spAutoFit/>
          </a:bodyPr>
          <a:lstStyle/>
          <a:p>
            <a:r>
              <a:rPr lang="de-DE" sz="3200" smtClean="0">
                <a:solidFill>
                  <a:schemeClr val="tx1"/>
                </a:solidFill>
              </a:rPr>
              <a:t>→ </a:t>
            </a:r>
            <a:r>
              <a:rPr lang="de-DE" sz="3200" dirty="0" smtClean="0">
                <a:solidFill>
                  <a:schemeClr val="tx1"/>
                </a:solidFill>
              </a:rPr>
              <a:t>Tafel</a:t>
            </a:r>
            <a:endParaRPr lang="de-DE" sz="32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9"/>
          <p:cNvSpPr>
            <a:spLocks noChangeArrowheads="1"/>
          </p:cNvSpPr>
          <p:nvPr/>
        </p:nvSpPr>
        <p:spPr bwMode="auto">
          <a:xfrm>
            <a:off x="6319999" y="1429011"/>
            <a:ext cx="2519201" cy="1347526"/>
          </a:xfrm>
          <a:prstGeom prst="rect">
            <a:avLst/>
          </a:prstGeom>
          <a:solidFill>
            <a:srgbClr val="FFFF99"/>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1" hangingPunct="1">
              <a:spcBef>
                <a:spcPct val="50000"/>
              </a:spcBef>
              <a:defRPr/>
            </a:pPr>
            <a:endParaRPr lang="de-DE"/>
          </a:p>
        </p:txBody>
      </p:sp>
      <p:sp>
        <p:nvSpPr>
          <p:cNvPr id="70" name="Rectangle 9"/>
          <p:cNvSpPr>
            <a:spLocks noChangeArrowheads="1"/>
          </p:cNvSpPr>
          <p:nvPr/>
        </p:nvSpPr>
        <p:spPr bwMode="auto">
          <a:xfrm>
            <a:off x="3111500" y="1453936"/>
            <a:ext cx="2687799" cy="1322601"/>
          </a:xfrm>
          <a:prstGeom prst="rect">
            <a:avLst/>
          </a:prstGeom>
          <a:solidFill>
            <a:srgbClr val="FFFF99"/>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1" hangingPunct="1">
              <a:spcBef>
                <a:spcPct val="50000"/>
              </a:spcBef>
              <a:defRPr/>
            </a:pPr>
            <a:endParaRPr lang="de-DE"/>
          </a:p>
        </p:txBody>
      </p:sp>
      <p:sp>
        <p:nvSpPr>
          <p:cNvPr id="97282" name="Text Box 2"/>
          <p:cNvSpPr txBox="1">
            <a:spLocks noChangeArrowheads="1"/>
          </p:cNvSpPr>
          <p:nvPr/>
        </p:nvSpPr>
        <p:spPr bwMode="auto">
          <a:xfrm>
            <a:off x="76200" y="700087"/>
            <a:ext cx="7239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u="sng" dirty="0" smtClean="0">
                <a:solidFill>
                  <a:srgbClr val="FF0000"/>
                </a:solidFill>
              </a:rPr>
              <a:t>a)</a:t>
            </a:r>
            <a:r>
              <a:rPr lang="de-DE" altLang="de-DE" dirty="0" smtClean="0">
                <a:solidFill>
                  <a:schemeClr val="tx1"/>
                </a:solidFill>
              </a:rPr>
              <a:t> </a:t>
            </a:r>
            <a:r>
              <a:rPr lang="de-DE" altLang="de-DE" dirty="0">
                <a:solidFill>
                  <a:schemeClr val="tx1"/>
                </a:solidFill>
              </a:rPr>
              <a:t>Feld des elektrischen Monopols</a:t>
            </a:r>
            <a:endParaRPr lang="de-DE" altLang="de-DE" u="sng" dirty="0">
              <a:solidFill>
                <a:schemeClr val="tx1"/>
              </a:solidFill>
            </a:endParaRPr>
          </a:p>
        </p:txBody>
      </p:sp>
      <p:grpSp>
        <p:nvGrpSpPr>
          <p:cNvPr id="17413" name="Group 74"/>
          <p:cNvGrpSpPr>
            <a:grpSpLocks/>
          </p:cNvGrpSpPr>
          <p:nvPr/>
        </p:nvGrpSpPr>
        <p:grpSpPr bwMode="auto">
          <a:xfrm>
            <a:off x="0" y="1244600"/>
            <a:ext cx="4724400" cy="2260600"/>
            <a:chOff x="336" y="624"/>
            <a:chExt cx="2976" cy="1424"/>
          </a:xfrm>
        </p:grpSpPr>
        <p:sp>
          <p:nvSpPr>
            <p:cNvPr id="97284" name="Text Box 4"/>
            <p:cNvSpPr txBox="1">
              <a:spLocks noChangeArrowheads="1"/>
            </p:cNvSpPr>
            <p:nvPr/>
          </p:nvSpPr>
          <p:spPr bwMode="auto">
            <a:xfrm>
              <a:off x="336" y="624"/>
              <a:ext cx="12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dirty="0"/>
                <a:t>Radialfeld</a:t>
              </a:r>
            </a:p>
          </p:txBody>
        </p:sp>
        <p:sp>
          <p:nvSpPr>
            <p:cNvPr id="97285" name="Freeform 5"/>
            <p:cNvSpPr>
              <a:spLocks/>
            </p:cNvSpPr>
            <p:nvPr/>
          </p:nvSpPr>
          <p:spPr bwMode="auto">
            <a:xfrm>
              <a:off x="1640" y="1108"/>
              <a:ext cx="64" cy="153"/>
            </a:xfrm>
            <a:custGeom>
              <a:avLst/>
              <a:gdLst>
                <a:gd name="T0" fmla="*/ 36 w 64"/>
                <a:gd name="T1" fmla="*/ 0 h 153"/>
                <a:gd name="T2" fmla="*/ 62 w 64"/>
                <a:gd name="T3" fmla="*/ 54 h 153"/>
                <a:gd name="T4" fmla="*/ 50 w 64"/>
                <a:gd name="T5" fmla="*/ 117 h 153"/>
                <a:gd name="T6" fmla="*/ 0 w 64"/>
                <a:gd name="T7" fmla="*/ 153 h 153"/>
              </a:gdLst>
              <a:ahLst/>
              <a:cxnLst>
                <a:cxn ang="0">
                  <a:pos x="T0" y="T1"/>
                </a:cxn>
                <a:cxn ang="0">
                  <a:pos x="T2" y="T3"/>
                </a:cxn>
                <a:cxn ang="0">
                  <a:pos x="T4" y="T5"/>
                </a:cxn>
                <a:cxn ang="0">
                  <a:pos x="T6" y="T7"/>
                </a:cxn>
              </a:cxnLst>
              <a:rect l="0" t="0" r="r" b="b"/>
              <a:pathLst>
                <a:path w="64" h="153">
                  <a:moveTo>
                    <a:pt x="36" y="0"/>
                  </a:moveTo>
                  <a:cubicBezTo>
                    <a:pt x="40" y="9"/>
                    <a:pt x="60" y="34"/>
                    <a:pt x="62" y="54"/>
                  </a:cubicBezTo>
                  <a:cubicBezTo>
                    <a:pt x="64" y="74"/>
                    <a:pt x="60" y="100"/>
                    <a:pt x="50" y="117"/>
                  </a:cubicBezTo>
                  <a:cubicBezTo>
                    <a:pt x="40" y="134"/>
                    <a:pt x="10" y="146"/>
                    <a:pt x="0" y="153"/>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97286" name="Oval 6"/>
            <p:cNvSpPr>
              <a:spLocks noChangeArrowheads="1"/>
            </p:cNvSpPr>
            <p:nvPr/>
          </p:nvSpPr>
          <p:spPr bwMode="auto">
            <a:xfrm>
              <a:off x="1256" y="1088"/>
              <a:ext cx="384" cy="432"/>
            </a:xfrm>
            <a:prstGeom prst="ellipse">
              <a:avLst/>
            </a:prstGeom>
            <a:noFill/>
            <a:ln w="38100">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97287" name="Oval 7"/>
            <p:cNvSpPr>
              <a:spLocks noChangeArrowheads="1"/>
            </p:cNvSpPr>
            <p:nvPr/>
          </p:nvSpPr>
          <p:spPr bwMode="auto">
            <a:xfrm>
              <a:off x="1112" y="944"/>
              <a:ext cx="672" cy="720"/>
            </a:xfrm>
            <a:prstGeom prst="ellipse">
              <a:avLst/>
            </a:prstGeom>
            <a:noFill/>
            <a:ln w="38100">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97288" name="Line 8"/>
            <p:cNvSpPr>
              <a:spLocks noChangeShapeType="1"/>
            </p:cNvSpPr>
            <p:nvPr/>
          </p:nvSpPr>
          <p:spPr bwMode="auto">
            <a:xfrm>
              <a:off x="912" y="1304"/>
              <a:ext cx="1056" cy="0"/>
            </a:xfrm>
            <a:prstGeom prst="line">
              <a:avLst/>
            </a:prstGeom>
            <a:noFill/>
            <a:ln w="38100">
              <a:solidFill>
                <a:srgbClr val="0000CC"/>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97289" name="Line 9"/>
            <p:cNvSpPr>
              <a:spLocks noChangeShapeType="1"/>
            </p:cNvSpPr>
            <p:nvPr/>
          </p:nvSpPr>
          <p:spPr bwMode="auto">
            <a:xfrm rot="-5400000">
              <a:off x="912" y="1304"/>
              <a:ext cx="1056" cy="0"/>
            </a:xfrm>
            <a:prstGeom prst="line">
              <a:avLst/>
            </a:prstGeom>
            <a:noFill/>
            <a:ln w="38100">
              <a:solidFill>
                <a:srgbClr val="0000CC"/>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97290" name="Line 10"/>
            <p:cNvSpPr>
              <a:spLocks noChangeShapeType="1"/>
            </p:cNvSpPr>
            <p:nvPr/>
          </p:nvSpPr>
          <p:spPr bwMode="auto">
            <a:xfrm rot="-7819146">
              <a:off x="913" y="1303"/>
              <a:ext cx="1056" cy="1"/>
            </a:xfrm>
            <a:prstGeom prst="line">
              <a:avLst/>
            </a:prstGeom>
            <a:noFill/>
            <a:ln w="38100">
              <a:solidFill>
                <a:srgbClr val="0000CC"/>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97291" name="Line 11"/>
            <p:cNvSpPr>
              <a:spLocks noChangeShapeType="1"/>
            </p:cNvSpPr>
            <p:nvPr/>
          </p:nvSpPr>
          <p:spPr bwMode="auto">
            <a:xfrm rot="-13219146">
              <a:off x="913" y="1303"/>
              <a:ext cx="1056" cy="1"/>
            </a:xfrm>
            <a:prstGeom prst="line">
              <a:avLst/>
            </a:prstGeom>
            <a:noFill/>
            <a:ln w="38100">
              <a:solidFill>
                <a:srgbClr val="0000CC"/>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97292" name="Oval 12"/>
            <p:cNvSpPr>
              <a:spLocks noChangeArrowheads="1"/>
            </p:cNvSpPr>
            <p:nvPr/>
          </p:nvSpPr>
          <p:spPr bwMode="auto">
            <a:xfrm>
              <a:off x="1392" y="1254"/>
              <a:ext cx="96" cy="96"/>
            </a:xfrm>
            <a:prstGeom prst="ellipse">
              <a:avLst/>
            </a:prstGeom>
            <a:solidFill>
              <a:srgbClr val="FF33CC"/>
            </a:solidFill>
            <a:ln w="285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97293" name="Text Box 13"/>
            <p:cNvSpPr txBox="1">
              <a:spLocks noChangeArrowheads="1"/>
            </p:cNvSpPr>
            <p:nvPr/>
          </p:nvSpPr>
          <p:spPr bwMode="auto">
            <a:xfrm>
              <a:off x="1574" y="1050"/>
              <a:ext cx="16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sz="2000">
                  <a:solidFill>
                    <a:schemeClr val="tx1"/>
                  </a:solidFill>
                  <a:ea typeface="Times New Roman" charset="0"/>
                  <a:cs typeface="Times New Roman" charset="0"/>
                </a:rPr>
                <a:t>•</a:t>
              </a:r>
              <a:endParaRPr lang="de-DE" altLang="de-DE" sz="2000">
                <a:solidFill>
                  <a:schemeClr val="tx1"/>
                </a:solidFill>
              </a:endParaRPr>
            </a:p>
          </p:txBody>
        </p:sp>
        <p:sp>
          <p:nvSpPr>
            <p:cNvPr id="97294" name="Text Box 14"/>
            <p:cNvSpPr txBox="1">
              <a:spLocks noChangeArrowheads="1"/>
            </p:cNvSpPr>
            <p:nvPr/>
          </p:nvSpPr>
          <p:spPr bwMode="auto">
            <a:xfrm>
              <a:off x="1448" y="1760"/>
              <a:ext cx="186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a:solidFill>
                    <a:srgbClr val="006600"/>
                  </a:solidFill>
                </a:rPr>
                <a:t>Äquipotentialflächen</a:t>
              </a:r>
            </a:p>
          </p:txBody>
        </p:sp>
        <p:sp>
          <p:nvSpPr>
            <p:cNvPr id="97295" name="Line 15"/>
            <p:cNvSpPr>
              <a:spLocks noChangeShapeType="1"/>
            </p:cNvSpPr>
            <p:nvPr/>
          </p:nvSpPr>
          <p:spPr bwMode="auto">
            <a:xfrm flipH="1" flipV="1">
              <a:off x="1600" y="1656"/>
              <a:ext cx="144" cy="160"/>
            </a:xfrm>
            <a:prstGeom prst="line">
              <a:avLst/>
            </a:prstGeom>
            <a:noFill/>
            <a:ln w="28575">
              <a:solidFill>
                <a:srgbClr val="0066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97298" name="Text Box 18"/>
            <p:cNvSpPr txBox="1">
              <a:spLocks noChangeArrowheads="1"/>
            </p:cNvSpPr>
            <p:nvPr/>
          </p:nvSpPr>
          <p:spPr bwMode="auto">
            <a:xfrm>
              <a:off x="776" y="1350"/>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b="1" i="1" dirty="0">
                  <a:solidFill>
                    <a:srgbClr val="FF0000"/>
                  </a:solidFill>
                </a:rPr>
                <a:t>Q</a:t>
              </a:r>
            </a:p>
          </p:txBody>
        </p:sp>
        <p:sp>
          <p:nvSpPr>
            <p:cNvPr id="97343" name="Line 63"/>
            <p:cNvSpPr>
              <a:spLocks noChangeShapeType="1"/>
            </p:cNvSpPr>
            <p:nvPr/>
          </p:nvSpPr>
          <p:spPr bwMode="auto">
            <a:xfrm flipV="1">
              <a:off x="1008" y="1336"/>
              <a:ext cx="328" cy="104"/>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grpSp>
      <p:sp>
        <p:nvSpPr>
          <p:cNvPr id="67" name="Text Box 2"/>
          <p:cNvSpPr txBox="1">
            <a:spLocks noChangeArrowheads="1"/>
          </p:cNvSpPr>
          <p:nvPr/>
        </p:nvSpPr>
        <p:spPr bwMode="auto">
          <a:xfrm>
            <a:off x="76200" y="76200"/>
            <a:ext cx="6324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sz="3200" u="sng" dirty="0" smtClean="0">
                <a:solidFill>
                  <a:schemeClr val="tx1"/>
                </a:solidFill>
              </a:rPr>
              <a:t>1.1.7. Spezielle Ladungsverteilungen</a:t>
            </a:r>
            <a:endParaRPr lang="de-DE" altLang="de-DE" sz="3200" u="sng" dirty="0">
              <a:solidFill>
                <a:schemeClr val="tx1"/>
              </a:solidFill>
            </a:endParaRPr>
          </a:p>
        </p:txBody>
      </p:sp>
      <p:pic>
        <p:nvPicPr>
          <p:cNvPr id="3" name="Bild 2"/>
          <p:cNvPicPr>
            <a:picLocks noChangeAspect="1"/>
          </p:cNvPicPr>
          <p:nvPr/>
        </p:nvPicPr>
        <p:blipFill>
          <a:blip r:embed="rId2"/>
          <a:stretch>
            <a:fillRect/>
          </a:stretch>
        </p:blipFill>
        <p:spPr>
          <a:xfrm>
            <a:off x="3200400" y="1638300"/>
            <a:ext cx="2438400" cy="1028700"/>
          </a:xfrm>
          <a:prstGeom prst="rect">
            <a:avLst/>
          </a:prstGeom>
          <a:noFill/>
        </p:spPr>
      </p:pic>
      <p:pic>
        <p:nvPicPr>
          <p:cNvPr id="4" name="Bild 3"/>
          <p:cNvPicPr>
            <a:picLocks noChangeAspect="1"/>
          </p:cNvPicPr>
          <p:nvPr/>
        </p:nvPicPr>
        <p:blipFill>
          <a:blip r:embed="rId3"/>
          <a:stretch>
            <a:fillRect/>
          </a:stretch>
        </p:blipFill>
        <p:spPr>
          <a:xfrm>
            <a:off x="6477000" y="1638300"/>
            <a:ext cx="2146300" cy="1028700"/>
          </a:xfrm>
          <a:prstGeom prst="rect">
            <a:avLst/>
          </a:prstGeom>
        </p:spPr>
      </p:pic>
      <p:grpSp>
        <p:nvGrpSpPr>
          <p:cNvPr id="6" name="Gruppierung 5"/>
          <p:cNvGrpSpPr/>
          <p:nvPr/>
        </p:nvGrpSpPr>
        <p:grpSpPr>
          <a:xfrm>
            <a:off x="-30163" y="3443288"/>
            <a:ext cx="7345363" cy="3262312"/>
            <a:chOff x="-30163" y="3443288"/>
            <a:chExt cx="7345363" cy="3262312"/>
          </a:xfrm>
        </p:grpSpPr>
        <p:grpSp>
          <p:nvGrpSpPr>
            <p:cNvPr id="97356" name="Group 76"/>
            <p:cNvGrpSpPr>
              <a:grpSpLocks/>
            </p:cNvGrpSpPr>
            <p:nvPr/>
          </p:nvGrpSpPr>
          <p:grpSpPr bwMode="auto">
            <a:xfrm>
              <a:off x="-30163" y="3443288"/>
              <a:ext cx="7345363" cy="2728912"/>
              <a:chOff x="-19" y="2169"/>
              <a:chExt cx="4627" cy="1719"/>
            </a:xfrm>
          </p:grpSpPr>
          <p:sp>
            <p:nvSpPr>
              <p:cNvPr id="97333" name="Text Box 53"/>
              <p:cNvSpPr txBox="1">
                <a:spLocks noChangeArrowheads="1"/>
              </p:cNvSpPr>
              <p:nvPr/>
            </p:nvSpPr>
            <p:spPr bwMode="auto">
              <a:xfrm>
                <a:off x="48" y="2169"/>
                <a:ext cx="456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u="sng" dirty="0" smtClean="0">
                    <a:solidFill>
                      <a:srgbClr val="FF0000"/>
                    </a:solidFill>
                  </a:rPr>
                  <a:t>b):</a:t>
                </a:r>
                <a:r>
                  <a:rPr lang="de-DE" altLang="de-DE" dirty="0" smtClean="0">
                    <a:solidFill>
                      <a:schemeClr val="tx1"/>
                    </a:solidFill>
                  </a:rPr>
                  <a:t> </a:t>
                </a:r>
                <a:r>
                  <a:rPr lang="de-DE" altLang="de-DE" dirty="0">
                    <a:solidFill>
                      <a:schemeClr val="tx1"/>
                    </a:solidFill>
                  </a:rPr>
                  <a:t>Feld des elektrischen </a:t>
                </a:r>
                <a:r>
                  <a:rPr lang="de-DE" altLang="de-DE" dirty="0" smtClean="0">
                    <a:solidFill>
                      <a:schemeClr val="tx1"/>
                    </a:solidFill>
                  </a:rPr>
                  <a:t>Dipols (→ Übung)</a:t>
                </a:r>
                <a:endParaRPr lang="de-DE" altLang="de-DE" u="sng" dirty="0">
                  <a:solidFill>
                    <a:schemeClr val="tx1"/>
                  </a:solidFill>
                </a:endParaRPr>
              </a:p>
            </p:txBody>
          </p:sp>
          <p:grpSp>
            <p:nvGrpSpPr>
              <p:cNvPr id="17437" name="Group 54"/>
              <p:cNvGrpSpPr>
                <a:grpSpLocks/>
              </p:cNvGrpSpPr>
              <p:nvPr/>
            </p:nvGrpSpPr>
            <p:grpSpPr bwMode="auto">
              <a:xfrm>
                <a:off x="336" y="2454"/>
                <a:ext cx="2304" cy="1386"/>
                <a:chOff x="768" y="2640"/>
                <a:chExt cx="2304" cy="1386"/>
              </a:xfrm>
            </p:grpSpPr>
            <p:sp>
              <p:nvSpPr>
                <p:cNvPr id="97304" name="Freeform 24"/>
                <p:cNvSpPr>
                  <a:spLocks/>
                </p:cNvSpPr>
                <p:nvPr/>
              </p:nvSpPr>
              <p:spPr bwMode="auto">
                <a:xfrm>
                  <a:off x="2735" y="2997"/>
                  <a:ext cx="63" cy="173"/>
                </a:xfrm>
                <a:custGeom>
                  <a:avLst/>
                  <a:gdLst>
                    <a:gd name="T0" fmla="*/ 4 w 63"/>
                    <a:gd name="T1" fmla="*/ 0 h 173"/>
                    <a:gd name="T2" fmla="*/ 46 w 63"/>
                    <a:gd name="T3" fmla="*/ 39 h 173"/>
                    <a:gd name="T4" fmla="*/ 55 w 63"/>
                    <a:gd name="T5" fmla="*/ 120 h 173"/>
                    <a:gd name="T6" fmla="*/ 0 w 63"/>
                    <a:gd name="T7" fmla="*/ 173 h 173"/>
                  </a:gdLst>
                  <a:ahLst/>
                  <a:cxnLst>
                    <a:cxn ang="0">
                      <a:pos x="T0" y="T1"/>
                    </a:cxn>
                    <a:cxn ang="0">
                      <a:pos x="T2" y="T3"/>
                    </a:cxn>
                    <a:cxn ang="0">
                      <a:pos x="T4" y="T5"/>
                    </a:cxn>
                    <a:cxn ang="0">
                      <a:pos x="T6" y="T7"/>
                    </a:cxn>
                  </a:cxnLst>
                  <a:rect l="0" t="0" r="r" b="b"/>
                  <a:pathLst>
                    <a:path w="63" h="173">
                      <a:moveTo>
                        <a:pt x="4" y="0"/>
                      </a:moveTo>
                      <a:cubicBezTo>
                        <a:pt x="11" y="6"/>
                        <a:pt x="37" y="19"/>
                        <a:pt x="46" y="39"/>
                      </a:cubicBezTo>
                      <a:cubicBezTo>
                        <a:pt x="55" y="59"/>
                        <a:pt x="63" y="98"/>
                        <a:pt x="55" y="120"/>
                      </a:cubicBezTo>
                      <a:cubicBezTo>
                        <a:pt x="47" y="142"/>
                        <a:pt x="11" y="162"/>
                        <a:pt x="0" y="173"/>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97305" name="Freeform 25"/>
                <p:cNvSpPr>
                  <a:spLocks/>
                </p:cNvSpPr>
                <p:nvPr/>
              </p:nvSpPr>
              <p:spPr bwMode="auto">
                <a:xfrm>
                  <a:off x="1593" y="3096"/>
                  <a:ext cx="80" cy="159"/>
                </a:xfrm>
                <a:custGeom>
                  <a:avLst/>
                  <a:gdLst>
                    <a:gd name="T0" fmla="*/ 69 w 80"/>
                    <a:gd name="T1" fmla="*/ 0 h 159"/>
                    <a:gd name="T2" fmla="*/ 79 w 80"/>
                    <a:gd name="T3" fmla="*/ 59 h 159"/>
                    <a:gd name="T4" fmla="*/ 67 w 80"/>
                    <a:gd name="T5" fmla="*/ 122 h 159"/>
                    <a:gd name="T6" fmla="*/ 0 w 80"/>
                    <a:gd name="T7" fmla="*/ 159 h 159"/>
                  </a:gdLst>
                  <a:ahLst/>
                  <a:cxnLst>
                    <a:cxn ang="0">
                      <a:pos x="T0" y="T1"/>
                    </a:cxn>
                    <a:cxn ang="0">
                      <a:pos x="T2" y="T3"/>
                    </a:cxn>
                    <a:cxn ang="0">
                      <a:pos x="T4" y="T5"/>
                    </a:cxn>
                    <a:cxn ang="0">
                      <a:pos x="T6" y="T7"/>
                    </a:cxn>
                  </a:cxnLst>
                  <a:rect l="0" t="0" r="r" b="b"/>
                  <a:pathLst>
                    <a:path w="80" h="159">
                      <a:moveTo>
                        <a:pt x="69" y="0"/>
                      </a:moveTo>
                      <a:cubicBezTo>
                        <a:pt x="71" y="9"/>
                        <a:pt x="79" y="39"/>
                        <a:pt x="79" y="59"/>
                      </a:cubicBezTo>
                      <a:cubicBezTo>
                        <a:pt x="79" y="79"/>
                        <a:pt x="80" y="105"/>
                        <a:pt x="67" y="122"/>
                      </a:cubicBezTo>
                      <a:cubicBezTo>
                        <a:pt x="54" y="139"/>
                        <a:pt x="14" y="151"/>
                        <a:pt x="0" y="159"/>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97306" name="Oval 26"/>
                <p:cNvSpPr>
                  <a:spLocks noChangeArrowheads="1"/>
                </p:cNvSpPr>
                <p:nvPr/>
              </p:nvSpPr>
              <p:spPr bwMode="auto">
                <a:xfrm>
                  <a:off x="1068" y="3081"/>
                  <a:ext cx="428" cy="432"/>
                </a:xfrm>
                <a:prstGeom prst="ellipse">
                  <a:avLst/>
                </a:prstGeom>
                <a:noFill/>
                <a:ln w="38100">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97307" name="Oval 27"/>
                <p:cNvSpPr>
                  <a:spLocks noChangeArrowheads="1"/>
                </p:cNvSpPr>
                <p:nvPr/>
              </p:nvSpPr>
              <p:spPr bwMode="auto">
                <a:xfrm>
                  <a:off x="828" y="2937"/>
                  <a:ext cx="769" cy="720"/>
                </a:xfrm>
                <a:prstGeom prst="ellipse">
                  <a:avLst/>
                </a:prstGeom>
                <a:noFill/>
                <a:ln w="38100">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97308" name="Oval 28"/>
                <p:cNvSpPr>
                  <a:spLocks noChangeArrowheads="1"/>
                </p:cNvSpPr>
                <p:nvPr/>
              </p:nvSpPr>
              <p:spPr bwMode="auto">
                <a:xfrm>
                  <a:off x="2348" y="3078"/>
                  <a:ext cx="428" cy="432"/>
                </a:xfrm>
                <a:prstGeom prst="ellipse">
                  <a:avLst/>
                </a:prstGeom>
                <a:noFill/>
                <a:ln w="38100">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97309" name="Oval 29"/>
                <p:cNvSpPr>
                  <a:spLocks noChangeArrowheads="1"/>
                </p:cNvSpPr>
                <p:nvPr/>
              </p:nvSpPr>
              <p:spPr bwMode="auto">
                <a:xfrm>
                  <a:off x="2247" y="2934"/>
                  <a:ext cx="769" cy="720"/>
                </a:xfrm>
                <a:prstGeom prst="ellipse">
                  <a:avLst/>
                </a:prstGeom>
                <a:noFill/>
                <a:ln w="38100">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97310" name="Bogen 30"/>
                <p:cNvSpPr>
                  <a:spLocks/>
                </p:cNvSpPr>
                <p:nvPr/>
              </p:nvSpPr>
              <p:spPr bwMode="auto">
                <a:xfrm>
                  <a:off x="1091" y="2679"/>
                  <a:ext cx="837" cy="612"/>
                </a:xfrm>
                <a:custGeom>
                  <a:avLst/>
                  <a:gdLst>
                    <a:gd name="G0" fmla="+- 21600 0 0"/>
                    <a:gd name="G1" fmla="+- 3310 0 0"/>
                    <a:gd name="G2" fmla="+- 21600 0 0"/>
                    <a:gd name="T0" fmla="*/ 5397 w 21600"/>
                    <a:gd name="T1" fmla="*/ 17594 h 17594"/>
                    <a:gd name="T2" fmla="*/ 255 w 21600"/>
                    <a:gd name="T3" fmla="*/ 0 h 17594"/>
                    <a:gd name="T4" fmla="*/ 21600 w 21600"/>
                    <a:gd name="T5" fmla="*/ 3310 h 17594"/>
                  </a:gdLst>
                  <a:ahLst/>
                  <a:cxnLst>
                    <a:cxn ang="0">
                      <a:pos x="T0" y="T1"/>
                    </a:cxn>
                    <a:cxn ang="0">
                      <a:pos x="T2" y="T3"/>
                    </a:cxn>
                    <a:cxn ang="0">
                      <a:pos x="T4" y="T5"/>
                    </a:cxn>
                  </a:cxnLst>
                  <a:rect l="0" t="0" r="r" b="b"/>
                  <a:pathLst>
                    <a:path w="21600" h="17594" fill="none" extrusionOk="0">
                      <a:moveTo>
                        <a:pt x="5397" y="17593"/>
                      </a:moveTo>
                      <a:cubicBezTo>
                        <a:pt x="1919" y="13648"/>
                        <a:pt x="0" y="8569"/>
                        <a:pt x="0" y="3310"/>
                      </a:cubicBezTo>
                      <a:cubicBezTo>
                        <a:pt x="0" y="2201"/>
                        <a:pt x="85" y="1095"/>
                        <a:pt x="255" y="0"/>
                      </a:cubicBezTo>
                    </a:path>
                    <a:path w="21600" h="17594" stroke="0" extrusionOk="0">
                      <a:moveTo>
                        <a:pt x="5397" y="17593"/>
                      </a:moveTo>
                      <a:cubicBezTo>
                        <a:pt x="1919" y="13648"/>
                        <a:pt x="0" y="8569"/>
                        <a:pt x="0" y="3310"/>
                      </a:cubicBezTo>
                      <a:cubicBezTo>
                        <a:pt x="0" y="2201"/>
                        <a:pt x="85" y="1095"/>
                        <a:pt x="255" y="0"/>
                      </a:cubicBezTo>
                      <a:lnTo>
                        <a:pt x="21600" y="3310"/>
                      </a:lnTo>
                      <a:close/>
                    </a:path>
                  </a:pathLst>
                </a:custGeom>
                <a:noFill/>
                <a:ln w="38100">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97311" name="Bogen 31"/>
                <p:cNvSpPr>
                  <a:spLocks/>
                </p:cNvSpPr>
                <p:nvPr/>
              </p:nvSpPr>
              <p:spPr bwMode="auto">
                <a:xfrm flipV="1">
                  <a:off x="1082" y="3288"/>
                  <a:ext cx="837" cy="738"/>
                </a:xfrm>
                <a:custGeom>
                  <a:avLst/>
                  <a:gdLst>
                    <a:gd name="G0" fmla="+- 21600 0 0"/>
                    <a:gd name="G1" fmla="+- 6953 0 0"/>
                    <a:gd name="G2" fmla="+- 21600 0 0"/>
                    <a:gd name="T0" fmla="*/ 5397 w 21600"/>
                    <a:gd name="T1" fmla="*/ 21237 h 21237"/>
                    <a:gd name="T2" fmla="*/ 1150 w 21600"/>
                    <a:gd name="T3" fmla="*/ 0 h 21237"/>
                    <a:gd name="T4" fmla="*/ 21600 w 21600"/>
                    <a:gd name="T5" fmla="*/ 6953 h 21237"/>
                  </a:gdLst>
                  <a:ahLst/>
                  <a:cxnLst>
                    <a:cxn ang="0">
                      <a:pos x="T0" y="T1"/>
                    </a:cxn>
                    <a:cxn ang="0">
                      <a:pos x="T2" y="T3"/>
                    </a:cxn>
                    <a:cxn ang="0">
                      <a:pos x="T4" y="T5"/>
                    </a:cxn>
                  </a:cxnLst>
                  <a:rect l="0" t="0" r="r" b="b"/>
                  <a:pathLst>
                    <a:path w="21600" h="21237" fill="none" extrusionOk="0">
                      <a:moveTo>
                        <a:pt x="5397" y="21236"/>
                      </a:moveTo>
                      <a:cubicBezTo>
                        <a:pt x="1919" y="17291"/>
                        <a:pt x="0" y="12212"/>
                        <a:pt x="0" y="6953"/>
                      </a:cubicBezTo>
                      <a:cubicBezTo>
                        <a:pt x="0" y="4587"/>
                        <a:pt x="388" y="2239"/>
                        <a:pt x="1149" y="-1"/>
                      </a:cubicBezTo>
                    </a:path>
                    <a:path w="21600" h="21237" stroke="0" extrusionOk="0">
                      <a:moveTo>
                        <a:pt x="5397" y="21236"/>
                      </a:moveTo>
                      <a:cubicBezTo>
                        <a:pt x="1919" y="17291"/>
                        <a:pt x="0" y="12212"/>
                        <a:pt x="0" y="6953"/>
                      </a:cubicBezTo>
                      <a:cubicBezTo>
                        <a:pt x="0" y="4587"/>
                        <a:pt x="388" y="2239"/>
                        <a:pt x="1149" y="-1"/>
                      </a:cubicBezTo>
                      <a:lnTo>
                        <a:pt x="21600" y="6953"/>
                      </a:lnTo>
                      <a:close/>
                    </a:path>
                  </a:pathLst>
                </a:custGeom>
                <a:noFill/>
                <a:ln w="38100">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97312" name="Bogen 32"/>
                <p:cNvSpPr>
                  <a:spLocks/>
                </p:cNvSpPr>
                <p:nvPr/>
              </p:nvSpPr>
              <p:spPr bwMode="auto">
                <a:xfrm>
                  <a:off x="1297" y="2757"/>
                  <a:ext cx="623" cy="537"/>
                </a:xfrm>
                <a:custGeom>
                  <a:avLst/>
                  <a:gdLst>
                    <a:gd name="G0" fmla="+- 21600 0 0"/>
                    <a:gd name="G1" fmla="+- 17844 0 0"/>
                    <a:gd name="G2" fmla="+- 21600 0 0"/>
                    <a:gd name="T0" fmla="*/ 3 w 21600"/>
                    <a:gd name="T1" fmla="*/ 18205 h 18205"/>
                    <a:gd name="T2" fmla="*/ 9428 w 21600"/>
                    <a:gd name="T3" fmla="*/ 0 h 18205"/>
                    <a:gd name="T4" fmla="*/ 21600 w 21600"/>
                    <a:gd name="T5" fmla="*/ 17844 h 18205"/>
                  </a:gdLst>
                  <a:ahLst/>
                  <a:cxnLst>
                    <a:cxn ang="0">
                      <a:pos x="T0" y="T1"/>
                    </a:cxn>
                    <a:cxn ang="0">
                      <a:pos x="T2" y="T3"/>
                    </a:cxn>
                    <a:cxn ang="0">
                      <a:pos x="T4" y="T5"/>
                    </a:cxn>
                  </a:cxnLst>
                  <a:rect l="0" t="0" r="r" b="b"/>
                  <a:pathLst>
                    <a:path w="21600" h="18205" fill="none" extrusionOk="0">
                      <a:moveTo>
                        <a:pt x="3" y="18204"/>
                      </a:moveTo>
                      <a:cubicBezTo>
                        <a:pt x="1" y="18084"/>
                        <a:pt x="0" y="17964"/>
                        <a:pt x="0" y="17844"/>
                      </a:cubicBezTo>
                      <a:cubicBezTo>
                        <a:pt x="0" y="10703"/>
                        <a:pt x="3529" y="4024"/>
                        <a:pt x="9428" y="0"/>
                      </a:cubicBezTo>
                    </a:path>
                    <a:path w="21600" h="18205" stroke="0" extrusionOk="0">
                      <a:moveTo>
                        <a:pt x="3" y="18204"/>
                      </a:moveTo>
                      <a:cubicBezTo>
                        <a:pt x="1" y="18084"/>
                        <a:pt x="0" y="17964"/>
                        <a:pt x="0" y="17844"/>
                      </a:cubicBezTo>
                      <a:cubicBezTo>
                        <a:pt x="0" y="10703"/>
                        <a:pt x="3529" y="4024"/>
                        <a:pt x="9428" y="0"/>
                      </a:cubicBezTo>
                      <a:lnTo>
                        <a:pt x="21600" y="17844"/>
                      </a:lnTo>
                      <a:close/>
                    </a:path>
                  </a:pathLst>
                </a:custGeom>
                <a:noFill/>
                <a:ln w="38100">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97313" name="Bogen 33"/>
                <p:cNvSpPr>
                  <a:spLocks/>
                </p:cNvSpPr>
                <p:nvPr/>
              </p:nvSpPr>
              <p:spPr bwMode="auto">
                <a:xfrm>
                  <a:off x="1300" y="3053"/>
                  <a:ext cx="1246" cy="576"/>
                </a:xfrm>
                <a:custGeom>
                  <a:avLst/>
                  <a:gdLst>
                    <a:gd name="G0" fmla="+- 17537 0 0"/>
                    <a:gd name="G1" fmla="+- 21600 0 0"/>
                    <a:gd name="G2" fmla="+- 21600 0 0"/>
                    <a:gd name="T0" fmla="*/ 0 w 35167"/>
                    <a:gd name="T1" fmla="*/ 8991 h 21600"/>
                    <a:gd name="T2" fmla="*/ 35167 w 35167"/>
                    <a:gd name="T3" fmla="*/ 9120 h 21600"/>
                    <a:gd name="T4" fmla="*/ 17537 w 35167"/>
                    <a:gd name="T5" fmla="*/ 21600 h 21600"/>
                  </a:gdLst>
                  <a:ahLst/>
                  <a:cxnLst>
                    <a:cxn ang="0">
                      <a:pos x="T0" y="T1"/>
                    </a:cxn>
                    <a:cxn ang="0">
                      <a:pos x="T2" y="T3"/>
                    </a:cxn>
                    <a:cxn ang="0">
                      <a:pos x="T4" y="T5"/>
                    </a:cxn>
                  </a:cxnLst>
                  <a:rect l="0" t="0" r="r" b="b"/>
                  <a:pathLst>
                    <a:path w="35167" h="21600" fill="none" extrusionOk="0">
                      <a:moveTo>
                        <a:pt x="-1" y="8990"/>
                      </a:moveTo>
                      <a:cubicBezTo>
                        <a:pt x="4057" y="3346"/>
                        <a:pt x="10584" y="-1"/>
                        <a:pt x="17537" y="-1"/>
                      </a:cubicBezTo>
                      <a:cubicBezTo>
                        <a:pt x="24545" y="-1"/>
                        <a:pt x="31117" y="3400"/>
                        <a:pt x="35166" y="9120"/>
                      </a:cubicBezTo>
                    </a:path>
                    <a:path w="35167" h="21600" stroke="0" extrusionOk="0">
                      <a:moveTo>
                        <a:pt x="-1" y="8990"/>
                      </a:moveTo>
                      <a:cubicBezTo>
                        <a:pt x="4057" y="3346"/>
                        <a:pt x="10584" y="-1"/>
                        <a:pt x="17537" y="-1"/>
                      </a:cubicBezTo>
                      <a:cubicBezTo>
                        <a:pt x="24545" y="-1"/>
                        <a:pt x="31117" y="3400"/>
                        <a:pt x="35166" y="9120"/>
                      </a:cubicBezTo>
                      <a:lnTo>
                        <a:pt x="17537" y="21600"/>
                      </a:lnTo>
                      <a:close/>
                    </a:path>
                  </a:pathLst>
                </a:custGeom>
                <a:noFill/>
                <a:ln w="38100">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97314" name="Bogen 34"/>
                <p:cNvSpPr>
                  <a:spLocks/>
                </p:cNvSpPr>
                <p:nvPr/>
              </p:nvSpPr>
              <p:spPr bwMode="auto">
                <a:xfrm flipV="1">
                  <a:off x="1297" y="2957"/>
                  <a:ext cx="1246" cy="576"/>
                </a:xfrm>
                <a:custGeom>
                  <a:avLst/>
                  <a:gdLst>
                    <a:gd name="G0" fmla="+- 17537 0 0"/>
                    <a:gd name="G1" fmla="+- 21600 0 0"/>
                    <a:gd name="G2" fmla="+- 21600 0 0"/>
                    <a:gd name="T0" fmla="*/ 0 w 35167"/>
                    <a:gd name="T1" fmla="*/ 8991 h 21600"/>
                    <a:gd name="T2" fmla="*/ 35167 w 35167"/>
                    <a:gd name="T3" fmla="*/ 9120 h 21600"/>
                    <a:gd name="T4" fmla="*/ 17537 w 35167"/>
                    <a:gd name="T5" fmla="*/ 21600 h 21600"/>
                  </a:gdLst>
                  <a:ahLst/>
                  <a:cxnLst>
                    <a:cxn ang="0">
                      <a:pos x="T0" y="T1"/>
                    </a:cxn>
                    <a:cxn ang="0">
                      <a:pos x="T2" y="T3"/>
                    </a:cxn>
                    <a:cxn ang="0">
                      <a:pos x="T4" y="T5"/>
                    </a:cxn>
                  </a:cxnLst>
                  <a:rect l="0" t="0" r="r" b="b"/>
                  <a:pathLst>
                    <a:path w="35167" h="21600" fill="none" extrusionOk="0">
                      <a:moveTo>
                        <a:pt x="-1" y="8990"/>
                      </a:moveTo>
                      <a:cubicBezTo>
                        <a:pt x="4057" y="3346"/>
                        <a:pt x="10584" y="-1"/>
                        <a:pt x="17537" y="-1"/>
                      </a:cubicBezTo>
                      <a:cubicBezTo>
                        <a:pt x="24545" y="-1"/>
                        <a:pt x="31117" y="3400"/>
                        <a:pt x="35166" y="9120"/>
                      </a:cubicBezTo>
                    </a:path>
                    <a:path w="35167" h="21600" stroke="0" extrusionOk="0">
                      <a:moveTo>
                        <a:pt x="-1" y="8990"/>
                      </a:moveTo>
                      <a:cubicBezTo>
                        <a:pt x="4057" y="3346"/>
                        <a:pt x="10584" y="-1"/>
                        <a:pt x="17537" y="-1"/>
                      </a:cubicBezTo>
                      <a:cubicBezTo>
                        <a:pt x="24545" y="-1"/>
                        <a:pt x="31117" y="3400"/>
                        <a:pt x="35166" y="9120"/>
                      </a:cubicBezTo>
                      <a:lnTo>
                        <a:pt x="17537" y="21600"/>
                      </a:lnTo>
                      <a:close/>
                    </a:path>
                  </a:pathLst>
                </a:custGeom>
                <a:noFill/>
                <a:ln w="38100">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97315" name="Bogen 35"/>
                <p:cNvSpPr>
                  <a:spLocks/>
                </p:cNvSpPr>
                <p:nvPr/>
              </p:nvSpPr>
              <p:spPr bwMode="auto">
                <a:xfrm>
                  <a:off x="1921" y="2802"/>
                  <a:ext cx="623" cy="495"/>
                </a:xfrm>
                <a:custGeom>
                  <a:avLst/>
                  <a:gdLst>
                    <a:gd name="G0" fmla="+- 0 0 0"/>
                    <a:gd name="G1" fmla="+- 16230 0 0"/>
                    <a:gd name="G2" fmla="+- 21600 0 0"/>
                    <a:gd name="T0" fmla="*/ 14253 w 21600"/>
                    <a:gd name="T1" fmla="*/ 0 h 16782"/>
                    <a:gd name="T2" fmla="*/ 21593 w 21600"/>
                    <a:gd name="T3" fmla="*/ 16782 h 16782"/>
                    <a:gd name="T4" fmla="*/ 0 w 21600"/>
                    <a:gd name="T5" fmla="*/ 16230 h 16782"/>
                  </a:gdLst>
                  <a:ahLst/>
                  <a:cxnLst>
                    <a:cxn ang="0">
                      <a:pos x="T0" y="T1"/>
                    </a:cxn>
                    <a:cxn ang="0">
                      <a:pos x="T2" y="T3"/>
                    </a:cxn>
                    <a:cxn ang="0">
                      <a:pos x="T4" y="T5"/>
                    </a:cxn>
                  </a:cxnLst>
                  <a:rect l="0" t="0" r="r" b="b"/>
                  <a:pathLst>
                    <a:path w="21600" h="16782" fill="none" extrusionOk="0">
                      <a:moveTo>
                        <a:pt x="14252" y="0"/>
                      </a:moveTo>
                      <a:cubicBezTo>
                        <a:pt x="18922" y="4101"/>
                        <a:pt x="21600" y="10014"/>
                        <a:pt x="21600" y="16230"/>
                      </a:cubicBezTo>
                      <a:cubicBezTo>
                        <a:pt x="21600" y="16414"/>
                        <a:pt x="21597" y="16598"/>
                        <a:pt x="21592" y="16781"/>
                      </a:cubicBezTo>
                    </a:path>
                    <a:path w="21600" h="16782" stroke="0" extrusionOk="0">
                      <a:moveTo>
                        <a:pt x="14252" y="0"/>
                      </a:moveTo>
                      <a:cubicBezTo>
                        <a:pt x="18922" y="4101"/>
                        <a:pt x="21600" y="10014"/>
                        <a:pt x="21600" y="16230"/>
                      </a:cubicBezTo>
                      <a:cubicBezTo>
                        <a:pt x="21600" y="16414"/>
                        <a:pt x="21597" y="16598"/>
                        <a:pt x="21592" y="16781"/>
                      </a:cubicBezTo>
                      <a:lnTo>
                        <a:pt x="0" y="16230"/>
                      </a:lnTo>
                      <a:close/>
                    </a:path>
                  </a:pathLst>
                </a:custGeom>
                <a:noFill/>
                <a:ln w="38100">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97316" name="Bogen 36"/>
                <p:cNvSpPr>
                  <a:spLocks/>
                </p:cNvSpPr>
                <p:nvPr/>
              </p:nvSpPr>
              <p:spPr bwMode="auto">
                <a:xfrm flipV="1">
                  <a:off x="1298" y="3293"/>
                  <a:ext cx="1246" cy="654"/>
                </a:xfrm>
                <a:custGeom>
                  <a:avLst/>
                  <a:gdLst>
                    <a:gd name="G0" fmla="+- 21600 0 0"/>
                    <a:gd name="G1" fmla="+- 21600 0 0"/>
                    <a:gd name="G2" fmla="+- 21600 0 0"/>
                    <a:gd name="T0" fmla="*/ 3 w 43200"/>
                    <a:gd name="T1" fmla="*/ 21961 h 22152"/>
                    <a:gd name="T2" fmla="*/ 43193 w 43200"/>
                    <a:gd name="T3" fmla="*/ 22152 h 22152"/>
                    <a:gd name="T4" fmla="*/ 21600 w 43200"/>
                    <a:gd name="T5" fmla="*/ 21600 h 22152"/>
                  </a:gdLst>
                  <a:ahLst/>
                  <a:cxnLst>
                    <a:cxn ang="0">
                      <a:pos x="T0" y="T1"/>
                    </a:cxn>
                    <a:cxn ang="0">
                      <a:pos x="T2" y="T3"/>
                    </a:cxn>
                    <a:cxn ang="0">
                      <a:pos x="T4" y="T5"/>
                    </a:cxn>
                  </a:cxnLst>
                  <a:rect l="0" t="0" r="r" b="b"/>
                  <a:pathLst>
                    <a:path w="43200" h="22152" fill="none" extrusionOk="0">
                      <a:moveTo>
                        <a:pt x="3" y="21960"/>
                      </a:moveTo>
                      <a:cubicBezTo>
                        <a:pt x="1" y="21840"/>
                        <a:pt x="0" y="21720"/>
                        <a:pt x="0" y="21600"/>
                      </a:cubicBezTo>
                      <a:cubicBezTo>
                        <a:pt x="0" y="9670"/>
                        <a:pt x="9670" y="0"/>
                        <a:pt x="21600" y="0"/>
                      </a:cubicBezTo>
                      <a:cubicBezTo>
                        <a:pt x="33529" y="0"/>
                        <a:pt x="43200" y="9670"/>
                        <a:pt x="43200" y="21600"/>
                      </a:cubicBezTo>
                      <a:cubicBezTo>
                        <a:pt x="43199" y="21784"/>
                        <a:pt x="43197" y="21968"/>
                        <a:pt x="43192" y="22151"/>
                      </a:cubicBezTo>
                    </a:path>
                    <a:path w="43200" h="22152" stroke="0" extrusionOk="0">
                      <a:moveTo>
                        <a:pt x="3" y="21960"/>
                      </a:moveTo>
                      <a:cubicBezTo>
                        <a:pt x="1" y="21840"/>
                        <a:pt x="0" y="21720"/>
                        <a:pt x="0" y="21600"/>
                      </a:cubicBezTo>
                      <a:cubicBezTo>
                        <a:pt x="0" y="9670"/>
                        <a:pt x="9670" y="0"/>
                        <a:pt x="21600" y="0"/>
                      </a:cubicBezTo>
                      <a:cubicBezTo>
                        <a:pt x="33529" y="0"/>
                        <a:pt x="43200" y="9670"/>
                        <a:pt x="43200" y="21600"/>
                      </a:cubicBezTo>
                      <a:cubicBezTo>
                        <a:pt x="43199" y="21784"/>
                        <a:pt x="43197" y="21968"/>
                        <a:pt x="43192" y="22151"/>
                      </a:cubicBezTo>
                      <a:lnTo>
                        <a:pt x="21600" y="21600"/>
                      </a:lnTo>
                      <a:close/>
                    </a:path>
                  </a:pathLst>
                </a:custGeom>
                <a:noFill/>
                <a:ln w="38100">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97317" name="Bogen 37"/>
                <p:cNvSpPr>
                  <a:spLocks/>
                </p:cNvSpPr>
                <p:nvPr/>
              </p:nvSpPr>
              <p:spPr bwMode="auto">
                <a:xfrm flipV="1">
                  <a:off x="1918" y="3295"/>
                  <a:ext cx="837" cy="711"/>
                </a:xfrm>
                <a:custGeom>
                  <a:avLst/>
                  <a:gdLst>
                    <a:gd name="G0" fmla="+- 0 0 0"/>
                    <a:gd name="G1" fmla="+- 6163 0 0"/>
                    <a:gd name="G2" fmla="+- 21600 0 0"/>
                    <a:gd name="T0" fmla="*/ 20702 w 21600"/>
                    <a:gd name="T1" fmla="*/ 0 h 20463"/>
                    <a:gd name="T2" fmla="*/ 16189 w 21600"/>
                    <a:gd name="T3" fmla="*/ 20463 h 20463"/>
                    <a:gd name="T4" fmla="*/ 0 w 21600"/>
                    <a:gd name="T5" fmla="*/ 6163 h 20463"/>
                  </a:gdLst>
                  <a:ahLst/>
                  <a:cxnLst>
                    <a:cxn ang="0">
                      <a:pos x="T0" y="T1"/>
                    </a:cxn>
                    <a:cxn ang="0">
                      <a:pos x="T2" y="T3"/>
                    </a:cxn>
                    <a:cxn ang="0">
                      <a:pos x="T4" y="T5"/>
                    </a:cxn>
                  </a:cxnLst>
                  <a:rect l="0" t="0" r="r" b="b"/>
                  <a:pathLst>
                    <a:path w="21600" h="20463" fill="none" extrusionOk="0">
                      <a:moveTo>
                        <a:pt x="20702" y="-1"/>
                      </a:moveTo>
                      <a:cubicBezTo>
                        <a:pt x="21297" y="2000"/>
                        <a:pt x="21600" y="4076"/>
                        <a:pt x="21600" y="6163"/>
                      </a:cubicBezTo>
                      <a:cubicBezTo>
                        <a:pt x="21600" y="11429"/>
                        <a:pt x="19675" y="16515"/>
                        <a:pt x="16188" y="20462"/>
                      </a:cubicBezTo>
                    </a:path>
                    <a:path w="21600" h="20463" stroke="0" extrusionOk="0">
                      <a:moveTo>
                        <a:pt x="20702" y="-1"/>
                      </a:moveTo>
                      <a:cubicBezTo>
                        <a:pt x="21297" y="2000"/>
                        <a:pt x="21600" y="4076"/>
                        <a:pt x="21600" y="6163"/>
                      </a:cubicBezTo>
                      <a:cubicBezTo>
                        <a:pt x="21600" y="11429"/>
                        <a:pt x="19675" y="16515"/>
                        <a:pt x="16188" y="20462"/>
                      </a:cubicBezTo>
                      <a:lnTo>
                        <a:pt x="0" y="6163"/>
                      </a:lnTo>
                      <a:close/>
                    </a:path>
                  </a:pathLst>
                </a:custGeom>
                <a:noFill/>
                <a:ln w="38100">
                  <a:solidFill>
                    <a:srgbClr val="0000CC"/>
                  </a:solidFill>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97318" name="Bogen 38"/>
                <p:cNvSpPr>
                  <a:spLocks/>
                </p:cNvSpPr>
                <p:nvPr/>
              </p:nvSpPr>
              <p:spPr bwMode="auto">
                <a:xfrm>
                  <a:off x="1927" y="2640"/>
                  <a:ext cx="837" cy="653"/>
                </a:xfrm>
                <a:custGeom>
                  <a:avLst/>
                  <a:gdLst>
                    <a:gd name="G0" fmla="+- 0 0 0"/>
                    <a:gd name="G1" fmla="+- 4459 0 0"/>
                    <a:gd name="G2" fmla="+- 21600 0 0"/>
                    <a:gd name="T0" fmla="*/ 21135 w 21600"/>
                    <a:gd name="T1" fmla="*/ 0 h 18759"/>
                    <a:gd name="T2" fmla="*/ 16189 w 21600"/>
                    <a:gd name="T3" fmla="*/ 18759 h 18759"/>
                    <a:gd name="T4" fmla="*/ 0 w 21600"/>
                    <a:gd name="T5" fmla="*/ 4459 h 18759"/>
                  </a:gdLst>
                  <a:ahLst/>
                  <a:cxnLst>
                    <a:cxn ang="0">
                      <a:pos x="T0" y="T1"/>
                    </a:cxn>
                    <a:cxn ang="0">
                      <a:pos x="T2" y="T3"/>
                    </a:cxn>
                    <a:cxn ang="0">
                      <a:pos x="T4" y="T5"/>
                    </a:cxn>
                  </a:cxnLst>
                  <a:rect l="0" t="0" r="r" b="b"/>
                  <a:pathLst>
                    <a:path w="21600" h="18759" fill="none" extrusionOk="0">
                      <a:moveTo>
                        <a:pt x="21134" y="0"/>
                      </a:moveTo>
                      <a:cubicBezTo>
                        <a:pt x="21444" y="1466"/>
                        <a:pt x="21600" y="2960"/>
                        <a:pt x="21600" y="4459"/>
                      </a:cubicBezTo>
                      <a:cubicBezTo>
                        <a:pt x="21600" y="9725"/>
                        <a:pt x="19675" y="14811"/>
                        <a:pt x="16188" y="18758"/>
                      </a:cubicBezTo>
                    </a:path>
                    <a:path w="21600" h="18759" stroke="0" extrusionOk="0">
                      <a:moveTo>
                        <a:pt x="21134" y="0"/>
                      </a:moveTo>
                      <a:cubicBezTo>
                        <a:pt x="21444" y="1466"/>
                        <a:pt x="21600" y="2960"/>
                        <a:pt x="21600" y="4459"/>
                      </a:cubicBezTo>
                      <a:cubicBezTo>
                        <a:pt x="21600" y="9725"/>
                        <a:pt x="19675" y="14811"/>
                        <a:pt x="16188" y="18758"/>
                      </a:cubicBezTo>
                      <a:lnTo>
                        <a:pt x="0" y="4459"/>
                      </a:lnTo>
                      <a:close/>
                    </a:path>
                  </a:pathLst>
                </a:custGeom>
                <a:noFill/>
                <a:ln w="38100">
                  <a:solidFill>
                    <a:srgbClr val="0000CC"/>
                  </a:solidFill>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97319" name="Line 39"/>
                <p:cNvSpPr>
                  <a:spLocks noChangeShapeType="1"/>
                </p:cNvSpPr>
                <p:nvPr/>
              </p:nvSpPr>
              <p:spPr bwMode="auto">
                <a:xfrm>
                  <a:off x="768" y="3297"/>
                  <a:ext cx="1488" cy="0"/>
                </a:xfrm>
                <a:prstGeom prst="line">
                  <a:avLst/>
                </a:prstGeom>
                <a:noFill/>
                <a:ln w="3810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97320" name="Oval 40"/>
                <p:cNvSpPr>
                  <a:spLocks noChangeArrowheads="1"/>
                </p:cNvSpPr>
                <p:nvPr/>
              </p:nvSpPr>
              <p:spPr bwMode="auto">
                <a:xfrm>
                  <a:off x="1248" y="3247"/>
                  <a:ext cx="96" cy="96"/>
                </a:xfrm>
                <a:prstGeom prst="ellipse">
                  <a:avLst/>
                </a:prstGeom>
                <a:solidFill>
                  <a:srgbClr val="00FF00"/>
                </a:solidFill>
                <a:ln w="285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97321" name="Text Box 41"/>
                <p:cNvSpPr txBox="1">
                  <a:spLocks noChangeArrowheads="1"/>
                </p:cNvSpPr>
                <p:nvPr/>
              </p:nvSpPr>
              <p:spPr bwMode="auto">
                <a:xfrm>
                  <a:off x="1544" y="3043"/>
                  <a:ext cx="16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sz="2000">
                      <a:solidFill>
                        <a:schemeClr val="tx1"/>
                      </a:solidFill>
                      <a:ea typeface="Times New Roman" charset="0"/>
                      <a:cs typeface="Times New Roman" charset="0"/>
                    </a:rPr>
                    <a:t>•</a:t>
                  </a:r>
                  <a:endParaRPr lang="de-DE" altLang="de-DE" sz="2000">
                    <a:solidFill>
                      <a:schemeClr val="tx1"/>
                    </a:solidFill>
                  </a:endParaRPr>
                </a:p>
              </p:txBody>
            </p:sp>
            <p:sp>
              <p:nvSpPr>
                <p:cNvPr id="97322" name="Line 42"/>
                <p:cNvSpPr>
                  <a:spLocks noChangeShapeType="1"/>
                </p:cNvSpPr>
                <p:nvPr/>
              </p:nvSpPr>
              <p:spPr bwMode="auto">
                <a:xfrm>
                  <a:off x="1925" y="3296"/>
                  <a:ext cx="1147" cy="1"/>
                </a:xfrm>
                <a:prstGeom prst="line">
                  <a:avLst/>
                </a:prstGeom>
                <a:noFill/>
                <a:ln w="38100">
                  <a:solidFill>
                    <a:srgbClr val="0000CC"/>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97323" name="Oval 43"/>
                <p:cNvSpPr>
                  <a:spLocks noChangeArrowheads="1"/>
                </p:cNvSpPr>
                <p:nvPr/>
              </p:nvSpPr>
              <p:spPr bwMode="auto">
                <a:xfrm>
                  <a:off x="2496" y="3247"/>
                  <a:ext cx="96" cy="96"/>
                </a:xfrm>
                <a:prstGeom prst="ellipse">
                  <a:avLst/>
                </a:prstGeom>
                <a:solidFill>
                  <a:srgbClr val="FF33CC"/>
                </a:solidFill>
                <a:ln w="285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97324" name="Text Box 44"/>
                <p:cNvSpPr txBox="1">
                  <a:spLocks noChangeArrowheads="1"/>
                </p:cNvSpPr>
                <p:nvPr/>
              </p:nvSpPr>
              <p:spPr bwMode="auto">
                <a:xfrm>
                  <a:off x="2669" y="2959"/>
                  <a:ext cx="16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sz="2000">
                      <a:solidFill>
                        <a:schemeClr val="tx1"/>
                      </a:solidFill>
                      <a:ea typeface="Times New Roman" charset="0"/>
                      <a:cs typeface="Times New Roman" charset="0"/>
                    </a:rPr>
                    <a:t>•</a:t>
                  </a:r>
                  <a:endParaRPr lang="de-DE" altLang="de-DE" sz="2000">
                    <a:solidFill>
                      <a:schemeClr val="tx1"/>
                    </a:solidFill>
                  </a:endParaRPr>
                </a:p>
              </p:txBody>
            </p:sp>
            <p:sp>
              <p:nvSpPr>
                <p:cNvPr id="97325" name="Line 45"/>
                <p:cNvSpPr>
                  <a:spLocks noChangeShapeType="1"/>
                </p:cNvSpPr>
                <p:nvPr/>
              </p:nvSpPr>
              <p:spPr bwMode="auto">
                <a:xfrm flipV="1">
                  <a:off x="768" y="3296"/>
                  <a:ext cx="159" cy="1"/>
                </a:xfrm>
                <a:prstGeom prst="line">
                  <a:avLst/>
                </a:prstGeom>
                <a:noFill/>
                <a:ln w="38100">
                  <a:solidFill>
                    <a:srgbClr val="00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97326" name="Line 46"/>
                <p:cNvSpPr>
                  <a:spLocks noChangeShapeType="1"/>
                </p:cNvSpPr>
                <p:nvPr/>
              </p:nvSpPr>
              <p:spPr bwMode="auto">
                <a:xfrm>
                  <a:off x="1920" y="3052"/>
                  <a:ext cx="33" cy="0"/>
                </a:xfrm>
                <a:prstGeom prst="line">
                  <a:avLst/>
                </a:prstGeom>
                <a:noFill/>
                <a:ln w="38100">
                  <a:solidFill>
                    <a:srgbClr val="0000CC"/>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97327" name="Line 47"/>
                <p:cNvSpPr>
                  <a:spLocks noChangeShapeType="1"/>
                </p:cNvSpPr>
                <p:nvPr/>
              </p:nvSpPr>
              <p:spPr bwMode="auto">
                <a:xfrm>
                  <a:off x="1923" y="3530"/>
                  <a:ext cx="33" cy="0"/>
                </a:xfrm>
                <a:prstGeom prst="line">
                  <a:avLst/>
                </a:prstGeom>
                <a:noFill/>
                <a:ln w="38100">
                  <a:solidFill>
                    <a:srgbClr val="0000CC"/>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97328" name="Line 48"/>
                <p:cNvSpPr>
                  <a:spLocks noChangeShapeType="1"/>
                </p:cNvSpPr>
                <p:nvPr/>
              </p:nvSpPr>
              <p:spPr bwMode="auto">
                <a:xfrm rot="2609075">
                  <a:off x="2320" y="2804"/>
                  <a:ext cx="33" cy="1"/>
                </a:xfrm>
                <a:prstGeom prst="line">
                  <a:avLst/>
                </a:prstGeom>
                <a:noFill/>
                <a:ln w="38100">
                  <a:solidFill>
                    <a:srgbClr val="0000CC"/>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97329" name="Line 49"/>
                <p:cNvSpPr>
                  <a:spLocks noChangeShapeType="1"/>
                </p:cNvSpPr>
                <p:nvPr/>
              </p:nvSpPr>
              <p:spPr bwMode="auto">
                <a:xfrm rot="-2576344">
                  <a:off x="1458" y="2839"/>
                  <a:ext cx="33" cy="1"/>
                </a:xfrm>
                <a:prstGeom prst="line">
                  <a:avLst/>
                </a:prstGeom>
                <a:noFill/>
                <a:ln w="38100">
                  <a:solidFill>
                    <a:srgbClr val="0000CC"/>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97330" name="Line 50"/>
                <p:cNvSpPr>
                  <a:spLocks noChangeShapeType="1"/>
                </p:cNvSpPr>
                <p:nvPr/>
              </p:nvSpPr>
              <p:spPr bwMode="auto">
                <a:xfrm>
                  <a:off x="1933" y="3944"/>
                  <a:ext cx="33" cy="0"/>
                </a:xfrm>
                <a:prstGeom prst="line">
                  <a:avLst/>
                </a:prstGeom>
                <a:noFill/>
                <a:ln w="38100">
                  <a:solidFill>
                    <a:srgbClr val="0000CC"/>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97331" name="Line 51"/>
                <p:cNvSpPr>
                  <a:spLocks noChangeShapeType="1"/>
                </p:cNvSpPr>
                <p:nvPr/>
              </p:nvSpPr>
              <p:spPr bwMode="auto">
                <a:xfrm rot="19023656" flipV="1">
                  <a:off x="1078" y="2767"/>
                  <a:ext cx="27" cy="27"/>
                </a:xfrm>
                <a:prstGeom prst="line">
                  <a:avLst/>
                </a:prstGeom>
                <a:noFill/>
                <a:ln w="38100">
                  <a:solidFill>
                    <a:srgbClr val="0000CC"/>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97332" name="Line 52"/>
                <p:cNvSpPr>
                  <a:spLocks noChangeShapeType="1"/>
                </p:cNvSpPr>
                <p:nvPr/>
              </p:nvSpPr>
              <p:spPr bwMode="auto">
                <a:xfrm rot="7299040" flipV="1">
                  <a:off x="1082" y="3898"/>
                  <a:ext cx="27" cy="27"/>
                </a:xfrm>
                <a:prstGeom prst="line">
                  <a:avLst/>
                </a:prstGeom>
                <a:noFill/>
                <a:ln w="38100">
                  <a:solidFill>
                    <a:srgbClr val="0000CC"/>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grpSp>
          <p:sp>
            <p:nvSpPr>
              <p:cNvPr id="97335" name="Text Box 55"/>
              <p:cNvSpPr txBox="1">
                <a:spLocks noChangeArrowheads="1"/>
              </p:cNvSpPr>
              <p:nvPr/>
            </p:nvSpPr>
            <p:spPr bwMode="auto">
              <a:xfrm>
                <a:off x="2555" y="3139"/>
                <a:ext cx="432" cy="288"/>
              </a:xfrm>
              <a:prstGeom prst="rect">
                <a:avLst/>
              </a:prstGeom>
              <a:noFill/>
              <a:ln>
                <a:noFill/>
              </a:ln>
              <a:effectLst/>
              <a:extLst>
                <a:ext uri="{909E8E84-426E-40DD-AFC4-6F175D3DCCD1}">
                  <a14:hiddenFill xmlns:a14="http://schemas.microsoft.com/office/drawing/2010/main">
                    <a:solidFill>
                      <a:srgbClr val="4D4D4D">
                        <a:alpha val="50000"/>
                      </a:srgbClr>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b="1" dirty="0">
                    <a:solidFill>
                      <a:srgbClr val="FF0000"/>
                    </a:solidFill>
                    <a:sym typeface="Symbol" charset="2"/>
                  </a:rPr>
                  <a:t>+</a:t>
                </a:r>
                <a:r>
                  <a:rPr lang="de-DE" altLang="de-DE" sz="2400" b="1" i="1" dirty="0" smtClean="0">
                    <a:solidFill>
                      <a:srgbClr val="FF0000"/>
                    </a:solidFill>
                    <a:sym typeface="Symbol" charset="2"/>
                  </a:rPr>
                  <a:t>Q</a:t>
                </a:r>
                <a:endParaRPr lang="de-DE" altLang="de-DE" sz="2400" b="1" i="1" dirty="0">
                  <a:solidFill>
                    <a:srgbClr val="FF0000"/>
                  </a:solidFill>
                </a:endParaRPr>
              </a:p>
            </p:txBody>
          </p:sp>
          <p:sp>
            <p:nvSpPr>
              <p:cNvPr id="97336" name="Text Box 56"/>
              <p:cNvSpPr txBox="1">
                <a:spLocks noChangeArrowheads="1"/>
              </p:cNvSpPr>
              <p:nvPr/>
            </p:nvSpPr>
            <p:spPr bwMode="auto">
              <a:xfrm>
                <a:off x="-19" y="3158"/>
                <a:ext cx="432" cy="291"/>
              </a:xfrm>
              <a:prstGeom prst="rect">
                <a:avLst/>
              </a:prstGeom>
              <a:noFill/>
              <a:ln>
                <a:noFill/>
              </a:ln>
              <a:effectLst/>
              <a:extLst>
                <a:ext uri="{909E8E84-426E-40DD-AFC4-6F175D3DCCD1}">
                  <a14:hiddenFill xmlns:a14="http://schemas.microsoft.com/office/drawing/2010/main">
                    <a:solidFill>
                      <a:srgbClr val="4D4D4D">
                        <a:alpha val="50000"/>
                      </a:srgbClr>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b="1" dirty="0" smtClean="0">
                    <a:solidFill>
                      <a:srgbClr val="006600"/>
                    </a:solidFill>
                    <a:sym typeface="Symbol" charset="2"/>
                  </a:rPr>
                  <a:t>−</a:t>
                </a:r>
                <a:r>
                  <a:rPr lang="de-DE" altLang="de-DE" sz="2400" b="1" i="1" dirty="0" smtClean="0">
                    <a:solidFill>
                      <a:srgbClr val="006600"/>
                    </a:solidFill>
                    <a:sym typeface="Symbol" charset="2"/>
                  </a:rPr>
                  <a:t>Q</a:t>
                </a:r>
                <a:endParaRPr lang="de-DE" altLang="de-DE" sz="2400" b="1" i="1" dirty="0">
                  <a:solidFill>
                    <a:srgbClr val="006600"/>
                  </a:solidFill>
                </a:endParaRPr>
              </a:p>
            </p:txBody>
          </p:sp>
          <p:sp>
            <p:nvSpPr>
              <p:cNvPr id="97337" name="Line 57"/>
              <p:cNvSpPr>
                <a:spLocks noChangeShapeType="1"/>
              </p:cNvSpPr>
              <p:nvPr/>
            </p:nvSpPr>
            <p:spPr bwMode="auto">
              <a:xfrm flipV="1">
                <a:off x="336" y="3152"/>
                <a:ext cx="416" cy="12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97338" name="Line 58"/>
              <p:cNvSpPr>
                <a:spLocks noChangeShapeType="1"/>
              </p:cNvSpPr>
              <p:nvPr/>
            </p:nvSpPr>
            <p:spPr bwMode="auto">
              <a:xfrm flipH="1" flipV="1">
                <a:off x="2184" y="3144"/>
                <a:ext cx="448" cy="112"/>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97339" name="Line 59"/>
              <p:cNvSpPr>
                <a:spLocks noChangeShapeType="1"/>
              </p:cNvSpPr>
              <p:nvPr/>
            </p:nvSpPr>
            <p:spPr bwMode="auto">
              <a:xfrm flipH="1">
                <a:off x="856" y="3888"/>
                <a:ext cx="1256" cy="0"/>
              </a:xfrm>
              <a:prstGeom prst="line">
                <a:avLst/>
              </a:prstGeom>
              <a:noFill/>
              <a:ln w="57150">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grpSp>
        <p:pic>
          <p:nvPicPr>
            <p:cNvPr id="5" name="Bild 4"/>
            <p:cNvPicPr>
              <a:picLocks noChangeAspect="1"/>
            </p:cNvPicPr>
            <p:nvPr/>
          </p:nvPicPr>
          <p:blipFill>
            <a:blip r:embed="rId4"/>
            <a:stretch>
              <a:fillRect/>
            </a:stretch>
          </p:blipFill>
          <p:spPr>
            <a:xfrm>
              <a:off x="2184400" y="6248400"/>
              <a:ext cx="330200" cy="457200"/>
            </a:xfrm>
            <a:prstGeom prst="rect">
              <a:avLst/>
            </a:prstGeom>
          </p:spPr>
        </p:pic>
      </p:grpSp>
      <p:grpSp>
        <p:nvGrpSpPr>
          <p:cNvPr id="8" name="Gruppierung 7"/>
          <p:cNvGrpSpPr/>
          <p:nvPr/>
        </p:nvGrpSpPr>
        <p:grpSpPr>
          <a:xfrm>
            <a:off x="3886200" y="3895725"/>
            <a:ext cx="5189562" cy="566738"/>
            <a:chOff x="3886200" y="3895725"/>
            <a:chExt cx="5189562" cy="566738"/>
          </a:xfrm>
        </p:grpSpPr>
        <p:sp>
          <p:nvSpPr>
            <p:cNvPr id="76" name="Rectangle 9"/>
            <p:cNvSpPr>
              <a:spLocks noChangeArrowheads="1"/>
            </p:cNvSpPr>
            <p:nvPr/>
          </p:nvSpPr>
          <p:spPr bwMode="auto">
            <a:xfrm>
              <a:off x="7351714" y="3895725"/>
              <a:ext cx="1724048" cy="566738"/>
            </a:xfrm>
            <a:prstGeom prst="rect">
              <a:avLst/>
            </a:prstGeom>
            <a:solidFill>
              <a:srgbClr val="FFFF99"/>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1" hangingPunct="1">
                <a:spcBef>
                  <a:spcPct val="50000"/>
                </a:spcBef>
                <a:defRPr/>
              </a:pPr>
              <a:endParaRPr lang="de-DE"/>
            </a:p>
          </p:txBody>
        </p:sp>
        <p:sp>
          <p:nvSpPr>
            <p:cNvPr id="97345" name="Text Box 65"/>
            <p:cNvSpPr txBox="1">
              <a:spLocks noChangeArrowheads="1"/>
            </p:cNvSpPr>
            <p:nvPr/>
          </p:nvSpPr>
          <p:spPr bwMode="auto">
            <a:xfrm>
              <a:off x="3886200" y="391795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sz="2400" dirty="0">
                  <a:solidFill>
                    <a:schemeClr val="tx1"/>
                  </a:solidFill>
                </a:rPr>
                <a:t>Elektrisches Dipolmoment:</a:t>
              </a:r>
            </a:p>
          </p:txBody>
        </p:sp>
        <p:pic>
          <p:nvPicPr>
            <p:cNvPr id="7" name="Bild 6"/>
            <p:cNvPicPr>
              <a:picLocks noChangeAspect="1"/>
            </p:cNvPicPr>
            <p:nvPr/>
          </p:nvPicPr>
          <p:blipFill>
            <a:blip r:embed="rId5"/>
            <a:stretch>
              <a:fillRect/>
            </a:stretch>
          </p:blipFill>
          <p:spPr>
            <a:xfrm>
              <a:off x="7391400" y="3917382"/>
              <a:ext cx="1614905" cy="426018"/>
            </a:xfrm>
            <a:prstGeom prst="rect">
              <a:avLst/>
            </a:prstGeom>
          </p:spPr>
        </p:pic>
      </p:grpSp>
      <p:grpSp>
        <p:nvGrpSpPr>
          <p:cNvPr id="12" name="Gruppierung 11"/>
          <p:cNvGrpSpPr/>
          <p:nvPr/>
        </p:nvGrpSpPr>
        <p:grpSpPr>
          <a:xfrm>
            <a:off x="4724400" y="4800600"/>
            <a:ext cx="4254500" cy="1828800"/>
            <a:chOff x="4724400" y="4800600"/>
            <a:chExt cx="4254500" cy="1828800"/>
          </a:xfrm>
        </p:grpSpPr>
        <p:pic>
          <p:nvPicPr>
            <p:cNvPr id="11" name="Bild 10"/>
            <p:cNvPicPr>
              <a:picLocks noChangeAspect="1"/>
            </p:cNvPicPr>
            <p:nvPr/>
          </p:nvPicPr>
          <p:blipFill>
            <a:blip r:embed="rId6"/>
            <a:stretch>
              <a:fillRect/>
            </a:stretch>
          </p:blipFill>
          <p:spPr>
            <a:xfrm>
              <a:off x="4806974" y="5884741"/>
              <a:ext cx="4052816" cy="545288"/>
            </a:xfrm>
            <a:prstGeom prst="rect">
              <a:avLst/>
            </a:prstGeom>
          </p:spPr>
        </p:pic>
        <p:grpSp>
          <p:nvGrpSpPr>
            <p:cNvPr id="97359" name="Group 79"/>
            <p:cNvGrpSpPr>
              <a:grpSpLocks/>
            </p:cNvGrpSpPr>
            <p:nvPr/>
          </p:nvGrpSpPr>
          <p:grpSpPr bwMode="auto">
            <a:xfrm>
              <a:off x="4724400" y="4800600"/>
              <a:ext cx="4254500" cy="1828800"/>
              <a:chOff x="2976" y="2928"/>
              <a:chExt cx="2680" cy="1152"/>
            </a:xfrm>
          </p:grpSpPr>
          <p:sp>
            <p:nvSpPr>
              <p:cNvPr id="97347" name="Text Box 67"/>
              <p:cNvSpPr txBox="1">
                <a:spLocks noChangeArrowheads="1"/>
              </p:cNvSpPr>
              <p:nvPr/>
            </p:nvSpPr>
            <p:spPr bwMode="auto">
              <a:xfrm>
                <a:off x="3072" y="2938"/>
                <a:ext cx="2573"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l">
                  <a:spcBef>
                    <a:spcPct val="0"/>
                  </a:spcBef>
                  <a:tabLst>
                    <a:tab pos="974725" algn="l"/>
                  </a:tabLst>
                  <a:defRPr sz="2400">
                    <a:solidFill>
                      <a:schemeClr val="tx1"/>
                    </a:solidFill>
                    <a:latin typeface="Times New Roman" charset="0"/>
                  </a:defRPr>
                </a:lvl1pPr>
                <a:lvl2pPr algn="l">
                  <a:spcBef>
                    <a:spcPct val="0"/>
                  </a:spcBef>
                  <a:tabLst>
                    <a:tab pos="974725" algn="l"/>
                  </a:tabLst>
                  <a:defRPr sz="2400">
                    <a:solidFill>
                      <a:schemeClr val="tx1"/>
                    </a:solidFill>
                    <a:latin typeface="Times New Roman" charset="0"/>
                  </a:defRPr>
                </a:lvl2pPr>
                <a:lvl3pPr algn="l">
                  <a:spcBef>
                    <a:spcPct val="0"/>
                  </a:spcBef>
                  <a:tabLst>
                    <a:tab pos="974725" algn="l"/>
                  </a:tabLst>
                  <a:defRPr sz="2400">
                    <a:solidFill>
                      <a:schemeClr val="tx1"/>
                    </a:solidFill>
                    <a:latin typeface="Times New Roman" charset="0"/>
                  </a:defRPr>
                </a:lvl3pPr>
                <a:lvl4pPr algn="l">
                  <a:spcBef>
                    <a:spcPct val="0"/>
                  </a:spcBef>
                  <a:tabLst>
                    <a:tab pos="974725" algn="l"/>
                  </a:tabLst>
                  <a:defRPr sz="2400">
                    <a:solidFill>
                      <a:schemeClr val="tx1"/>
                    </a:solidFill>
                    <a:latin typeface="Times New Roman" charset="0"/>
                  </a:defRPr>
                </a:lvl4pPr>
                <a:lvl5pPr algn="l">
                  <a:spcBef>
                    <a:spcPct val="0"/>
                  </a:spcBef>
                  <a:tabLst>
                    <a:tab pos="974725" algn="l"/>
                  </a:tabLst>
                  <a:defRPr sz="2400">
                    <a:solidFill>
                      <a:schemeClr val="tx1"/>
                    </a:solidFill>
                    <a:latin typeface="Times New Roman" charset="0"/>
                  </a:defRPr>
                </a:lvl5pPr>
                <a:lvl6pPr fontAlgn="base">
                  <a:spcBef>
                    <a:spcPct val="0"/>
                  </a:spcBef>
                  <a:spcAft>
                    <a:spcPct val="0"/>
                  </a:spcAft>
                  <a:tabLst>
                    <a:tab pos="974725" algn="l"/>
                  </a:tabLst>
                  <a:defRPr sz="2400">
                    <a:solidFill>
                      <a:schemeClr val="tx1"/>
                    </a:solidFill>
                    <a:latin typeface="Times New Roman" charset="0"/>
                  </a:defRPr>
                </a:lvl6pPr>
                <a:lvl7pPr fontAlgn="base">
                  <a:spcBef>
                    <a:spcPct val="0"/>
                  </a:spcBef>
                  <a:spcAft>
                    <a:spcPct val="0"/>
                  </a:spcAft>
                  <a:tabLst>
                    <a:tab pos="974725" algn="l"/>
                  </a:tabLst>
                  <a:defRPr sz="2400">
                    <a:solidFill>
                      <a:schemeClr val="tx1"/>
                    </a:solidFill>
                    <a:latin typeface="Times New Roman" charset="0"/>
                  </a:defRPr>
                </a:lvl7pPr>
                <a:lvl8pPr fontAlgn="base">
                  <a:spcBef>
                    <a:spcPct val="0"/>
                  </a:spcBef>
                  <a:spcAft>
                    <a:spcPct val="0"/>
                  </a:spcAft>
                  <a:tabLst>
                    <a:tab pos="974725" algn="l"/>
                  </a:tabLst>
                  <a:defRPr sz="2400">
                    <a:solidFill>
                      <a:schemeClr val="tx1"/>
                    </a:solidFill>
                    <a:latin typeface="Times New Roman" charset="0"/>
                  </a:defRPr>
                </a:lvl8pPr>
                <a:lvl9pPr fontAlgn="base">
                  <a:spcBef>
                    <a:spcPct val="0"/>
                  </a:spcBef>
                  <a:spcAft>
                    <a:spcPct val="0"/>
                  </a:spcAft>
                  <a:tabLst>
                    <a:tab pos="974725" algn="l"/>
                  </a:tabLst>
                  <a:defRPr sz="2400">
                    <a:solidFill>
                      <a:schemeClr val="tx1"/>
                    </a:solidFill>
                    <a:latin typeface="Times New Roman" charset="0"/>
                  </a:defRPr>
                </a:lvl9pPr>
              </a:lstStyle>
              <a:p>
                <a:pPr eaLnBrk="1" hangingPunct="1">
                  <a:spcBef>
                    <a:spcPct val="50000"/>
                  </a:spcBef>
                  <a:defRPr/>
                </a:pPr>
                <a:r>
                  <a:rPr lang="de-DE" altLang="de-DE" i="1" u="sng" dirty="0" err="1" smtClean="0">
                    <a:solidFill>
                      <a:srgbClr val="0000CC"/>
                    </a:solidFill>
                  </a:rPr>
                  <a:t>r</a:t>
                </a:r>
                <a:r>
                  <a:rPr lang="de-DE" altLang="de-DE" u="sng" dirty="0" smtClean="0">
                    <a:solidFill>
                      <a:srgbClr val="0000CC"/>
                    </a:solidFill>
                  </a:rPr>
                  <a:t> </a:t>
                </a:r>
                <a:r>
                  <a:rPr lang="de-DE" altLang="de-DE" u="sng" dirty="0">
                    <a:solidFill>
                      <a:srgbClr val="0000CC"/>
                    </a:solidFill>
                    <a:sym typeface="Symbol" charset="2"/>
                  </a:rPr>
                  <a:t>→</a:t>
                </a:r>
                <a:r>
                  <a:rPr lang="de-DE" altLang="de-DE" u="sng" dirty="0" smtClean="0">
                    <a:solidFill>
                      <a:srgbClr val="0000CC"/>
                    </a:solidFill>
                    <a:sym typeface="Symbol" charset="2"/>
                  </a:rPr>
                  <a:t> ∞:</a:t>
                </a:r>
                <a:r>
                  <a:rPr lang="de-DE" altLang="de-DE" dirty="0" smtClean="0">
                    <a:solidFill>
                      <a:srgbClr val="0000CC"/>
                    </a:solidFill>
                    <a:sym typeface="Symbol" charset="2"/>
                  </a:rPr>
                  <a:t> 	</a:t>
                </a:r>
                <a:r>
                  <a:rPr lang="de-DE" altLang="de-DE" dirty="0" smtClean="0">
                    <a:sym typeface="Symbol" charset="2"/>
                  </a:rPr>
                  <a:t>Dipol → Monopol</a:t>
                </a:r>
                <a:r>
                  <a:rPr lang="de-DE" altLang="de-DE" dirty="0" smtClean="0">
                    <a:solidFill>
                      <a:srgbClr val="010000"/>
                    </a:solidFill>
                    <a:sym typeface="Symbol" charset="2"/>
                  </a:rPr>
                  <a:t> der 	Ladung </a:t>
                </a:r>
                <a:r>
                  <a:rPr lang="de-DE" altLang="de-DE" i="1" dirty="0" smtClean="0">
                    <a:solidFill>
                      <a:srgbClr val="010000"/>
                    </a:solidFill>
                    <a:sym typeface="Symbol" charset="2"/>
                  </a:rPr>
                  <a:t>Q</a:t>
                </a:r>
                <a:r>
                  <a:rPr lang="de-DE" altLang="de-DE" sz="1000" dirty="0">
                    <a:solidFill>
                      <a:srgbClr val="010000"/>
                    </a:solidFill>
                    <a:sym typeface="Symbol" charset="2"/>
                  </a:rPr>
                  <a:t> </a:t>
                </a:r>
                <a:r>
                  <a:rPr lang="de-DE" altLang="de-DE" dirty="0" smtClean="0">
                    <a:solidFill>
                      <a:srgbClr val="010000"/>
                    </a:solidFill>
                    <a:sym typeface="Symbol" charset="2"/>
                  </a:rPr>
                  <a:t>+</a:t>
                </a:r>
                <a:r>
                  <a:rPr lang="de-DE" altLang="de-DE" sz="1000" dirty="0" smtClean="0">
                    <a:solidFill>
                      <a:srgbClr val="010000"/>
                    </a:solidFill>
                    <a:sym typeface="Symbol" charset="2"/>
                  </a:rPr>
                  <a:t> </a:t>
                </a:r>
                <a:r>
                  <a:rPr lang="de-DE" altLang="de-DE" dirty="0" smtClean="0">
                    <a:solidFill>
                      <a:srgbClr val="010000"/>
                    </a:solidFill>
                    <a:sym typeface="Symbol" charset="2"/>
                  </a:rPr>
                  <a:t>(−</a:t>
                </a:r>
                <a:r>
                  <a:rPr lang="de-DE" altLang="de-DE" i="1" dirty="0" smtClean="0">
                    <a:solidFill>
                      <a:srgbClr val="010000"/>
                    </a:solidFill>
                    <a:sym typeface="Symbol" charset="2"/>
                  </a:rPr>
                  <a:t>Q)</a:t>
                </a:r>
                <a:r>
                  <a:rPr lang="de-DE" altLang="de-DE" dirty="0" smtClean="0">
                    <a:solidFill>
                      <a:srgbClr val="010000"/>
                    </a:solidFill>
                    <a:sym typeface="Symbol" charset="2"/>
                  </a:rPr>
                  <a:t> = 0</a:t>
                </a:r>
                <a:endParaRPr lang="de-DE" altLang="de-DE" u="sng" dirty="0" smtClean="0">
                  <a:solidFill>
                    <a:srgbClr val="0000CC"/>
                  </a:solidFill>
                </a:endParaRPr>
              </a:p>
            </p:txBody>
          </p:sp>
          <p:sp>
            <p:nvSpPr>
              <p:cNvPr id="97349" name="Rectangle 69"/>
              <p:cNvSpPr>
                <a:spLocks noChangeArrowheads="1"/>
              </p:cNvSpPr>
              <p:nvPr/>
            </p:nvSpPr>
            <p:spPr bwMode="auto">
              <a:xfrm>
                <a:off x="2976" y="2928"/>
                <a:ext cx="2680" cy="115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2"/>
          <a:stretch>
            <a:fillRect/>
          </a:stretch>
        </p:blipFill>
        <p:spPr>
          <a:xfrm>
            <a:off x="4724400" y="1371600"/>
            <a:ext cx="3843337" cy="946232"/>
          </a:xfrm>
          <a:prstGeom prst="rect">
            <a:avLst/>
          </a:prstGeom>
        </p:spPr>
      </p:pic>
      <p:sp>
        <p:nvSpPr>
          <p:cNvPr id="100354" name="Text Box 2"/>
          <p:cNvSpPr txBox="1">
            <a:spLocks noChangeArrowheads="1"/>
          </p:cNvSpPr>
          <p:nvPr/>
        </p:nvSpPr>
        <p:spPr bwMode="auto">
          <a:xfrm>
            <a:off x="76200" y="152400"/>
            <a:ext cx="7239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u="sng" dirty="0" smtClean="0">
                <a:solidFill>
                  <a:srgbClr val="FF0000"/>
                </a:solidFill>
              </a:rPr>
              <a:t>c</a:t>
            </a:r>
            <a:r>
              <a:rPr lang="de-DE" altLang="de-DE" u="sng" dirty="0">
                <a:solidFill>
                  <a:srgbClr val="FF0000"/>
                </a:solidFill>
              </a:rPr>
              <a:t>)</a:t>
            </a:r>
            <a:r>
              <a:rPr lang="de-DE" altLang="de-DE" dirty="0" smtClean="0">
                <a:solidFill>
                  <a:schemeClr val="tx1"/>
                </a:solidFill>
              </a:rPr>
              <a:t> </a:t>
            </a:r>
            <a:r>
              <a:rPr lang="de-DE" altLang="de-DE" dirty="0">
                <a:solidFill>
                  <a:schemeClr val="tx1"/>
                </a:solidFill>
              </a:rPr>
              <a:t>Feld zweier gleicher </a:t>
            </a:r>
            <a:r>
              <a:rPr lang="de-DE" altLang="de-DE" dirty="0" smtClean="0">
                <a:solidFill>
                  <a:schemeClr val="tx1"/>
                </a:solidFill>
              </a:rPr>
              <a:t>Ladungen (qualitativ)</a:t>
            </a:r>
            <a:endParaRPr lang="de-DE" altLang="de-DE" u="sng" dirty="0">
              <a:solidFill>
                <a:schemeClr val="tx1"/>
              </a:solidFill>
            </a:endParaRPr>
          </a:p>
        </p:txBody>
      </p:sp>
      <p:grpSp>
        <p:nvGrpSpPr>
          <p:cNvPr id="18434" name="Group 164"/>
          <p:cNvGrpSpPr>
            <a:grpSpLocks/>
          </p:cNvGrpSpPr>
          <p:nvPr/>
        </p:nvGrpSpPr>
        <p:grpSpPr bwMode="auto">
          <a:xfrm>
            <a:off x="-5029200" y="1054100"/>
            <a:ext cx="14646275" cy="2303463"/>
            <a:chOff x="-3168" y="664"/>
            <a:chExt cx="9226" cy="1451"/>
          </a:xfrm>
        </p:grpSpPr>
        <p:sp>
          <p:nvSpPr>
            <p:cNvPr id="100424" name="Bogen 72"/>
            <p:cNvSpPr>
              <a:spLocks/>
            </p:cNvSpPr>
            <p:nvPr/>
          </p:nvSpPr>
          <p:spPr bwMode="auto">
            <a:xfrm flipH="1">
              <a:off x="-3168" y="1114"/>
              <a:ext cx="3946" cy="382"/>
            </a:xfrm>
            <a:custGeom>
              <a:avLst/>
              <a:gdLst>
                <a:gd name="G0" fmla="+- 21121 0 0"/>
                <a:gd name="G1" fmla="+- 10911 0 0"/>
                <a:gd name="G2" fmla="+- 21600 0 0"/>
                <a:gd name="T0" fmla="*/ 0 w 21121"/>
                <a:gd name="T1" fmla="*/ 6388 h 10911"/>
                <a:gd name="T2" fmla="*/ 2479 w 21121"/>
                <a:gd name="T3" fmla="*/ 0 h 10911"/>
                <a:gd name="T4" fmla="*/ 21121 w 21121"/>
                <a:gd name="T5" fmla="*/ 10911 h 10911"/>
              </a:gdLst>
              <a:ahLst/>
              <a:cxnLst>
                <a:cxn ang="0">
                  <a:pos x="T0" y="T1"/>
                </a:cxn>
                <a:cxn ang="0">
                  <a:pos x="T2" y="T3"/>
                </a:cxn>
                <a:cxn ang="0">
                  <a:pos x="T4" y="T5"/>
                </a:cxn>
              </a:cxnLst>
              <a:rect l="0" t="0" r="r" b="b"/>
              <a:pathLst>
                <a:path w="21121" h="10911" fill="none" extrusionOk="0">
                  <a:moveTo>
                    <a:pt x="-1" y="6387"/>
                  </a:moveTo>
                  <a:cubicBezTo>
                    <a:pt x="481" y="4140"/>
                    <a:pt x="1318" y="1983"/>
                    <a:pt x="2479" y="0"/>
                  </a:cubicBezTo>
                </a:path>
                <a:path w="21121" h="10911" stroke="0" extrusionOk="0">
                  <a:moveTo>
                    <a:pt x="-1" y="6387"/>
                  </a:moveTo>
                  <a:cubicBezTo>
                    <a:pt x="481" y="4140"/>
                    <a:pt x="1318" y="1983"/>
                    <a:pt x="2479" y="0"/>
                  </a:cubicBezTo>
                  <a:lnTo>
                    <a:pt x="21121" y="10911"/>
                  </a:lnTo>
                  <a:close/>
                </a:path>
              </a:pathLst>
            </a:custGeom>
            <a:noFill/>
            <a:ln w="38100">
              <a:solidFill>
                <a:srgbClr val="0000CC"/>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100425" name="Bogen 73"/>
            <p:cNvSpPr>
              <a:spLocks/>
            </p:cNvSpPr>
            <p:nvPr/>
          </p:nvSpPr>
          <p:spPr bwMode="auto">
            <a:xfrm flipH="1" flipV="1">
              <a:off x="-3148" y="1258"/>
              <a:ext cx="3946" cy="382"/>
            </a:xfrm>
            <a:custGeom>
              <a:avLst/>
              <a:gdLst>
                <a:gd name="G0" fmla="+- 21121 0 0"/>
                <a:gd name="G1" fmla="+- 10911 0 0"/>
                <a:gd name="G2" fmla="+- 21600 0 0"/>
                <a:gd name="T0" fmla="*/ 0 w 21121"/>
                <a:gd name="T1" fmla="*/ 6388 h 10911"/>
                <a:gd name="T2" fmla="*/ 2479 w 21121"/>
                <a:gd name="T3" fmla="*/ 0 h 10911"/>
                <a:gd name="T4" fmla="*/ 21121 w 21121"/>
                <a:gd name="T5" fmla="*/ 10911 h 10911"/>
              </a:gdLst>
              <a:ahLst/>
              <a:cxnLst>
                <a:cxn ang="0">
                  <a:pos x="T0" y="T1"/>
                </a:cxn>
                <a:cxn ang="0">
                  <a:pos x="T2" y="T3"/>
                </a:cxn>
                <a:cxn ang="0">
                  <a:pos x="T4" y="T5"/>
                </a:cxn>
              </a:cxnLst>
              <a:rect l="0" t="0" r="r" b="b"/>
              <a:pathLst>
                <a:path w="21121" h="10911" fill="none" extrusionOk="0">
                  <a:moveTo>
                    <a:pt x="-1" y="6387"/>
                  </a:moveTo>
                  <a:cubicBezTo>
                    <a:pt x="481" y="4140"/>
                    <a:pt x="1318" y="1983"/>
                    <a:pt x="2479" y="0"/>
                  </a:cubicBezTo>
                </a:path>
                <a:path w="21121" h="10911" stroke="0" extrusionOk="0">
                  <a:moveTo>
                    <a:pt x="-1" y="6387"/>
                  </a:moveTo>
                  <a:cubicBezTo>
                    <a:pt x="481" y="4140"/>
                    <a:pt x="1318" y="1983"/>
                    <a:pt x="2479" y="0"/>
                  </a:cubicBezTo>
                  <a:lnTo>
                    <a:pt x="21121" y="10911"/>
                  </a:lnTo>
                  <a:close/>
                </a:path>
              </a:pathLst>
            </a:custGeom>
            <a:noFill/>
            <a:ln w="38100">
              <a:solidFill>
                <a:srgbClr val="0000CC"/>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100432" name="Freeform 80"/>
            <p:cNvSpPr>
              <a:spLocks/>
            </p:cNvSpPr>
            <p:nvPr/>
          </p:nvSpPr>
          <p:spPr bwMode="auto">
            <a:xfrm>
              <a:off x="418" y="891"/>
              <a:ext cx="2052" cy="945"/>
            </a:xfrm>
            <a:custGeom>
              <a:avLst/>
              <a:gdLst>
                <a:gd name="T0" fmla="*/ 4 w 2052"/>
                <a:gd name="T1" fmla="*/ 493 h 945"/>
                <a:gd name="T2" fmla="*/ 140 w 2052"/>
                <a:gd name="T3" fmla="*/ 141 h 945"/>
                <a:gd name="T4" fmla="*/ 508 w 2052"/>
                <a:gd name="T5" fmla="*/ 13 h 945"/>
                <a:gd name="T6" fmla="*/ 1044 w 2052"/>
                <a:gd name="T7" fmla="*/ 221 h 945"/>
                <a:gd name="T8" fmla="*/ 1556 w 2052"/>
                <a:gd name="T9" fmla="*/ 29 h 945"/>
                <a:gd name="T10" fmla="*/ 1916 w 2052"/>
                <a:gd name="T11" fmla="*/ 149 h 945"/>
                <a:gd name="T12" fmla="*/ 2052 w 2052"/>
                <a:gd name="T13" fmla="*/ 493 h 945"/>
                <a:gd name="T14" fmla="*/ 1916 w 2052"/>
                <a:gd name="T15" fmla="*/ 821 h 945"/>
                <a:gd name="T16" fmla="*/ 1548 w 2052"/>
                <a:gd name="T17" fmla="*/ 933 h 945"/>
                <a:gd name="T18" fmla="*/ 1044 w 2052"/>
                <a:gd name="T19" fmla="*/ 749 h 945"/>
                <a:gd name="T20" fmla="*/ 508 w 2052"/>
                <a:gd name="T21" fmla="*/ 933 h 945"/>
                <a:gd name="T22" fmla="*/ 164 w 2052"/>
                <a:gd name="T23" fmla="*/ 821 h 945"/>
                <a:gd name="T24" fmla="*/ 4 w 2052"/>
                <a:gd name="T25" fmla="*/ 493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2" h="945">
                  <a:moveTo>
                    <a:pt x="4" y="493"/>
                  </a:moveTo>
                  <a:cubicBezTo>
                    <a:pt x="0" y="380"/>
                    <a:pt x="56" y="221"/>
                    <a:pt x="140" y="141"/>
                  </a:cubicBezTo>
                  <a:cubicBezTo>
                    <a:pt x="224" y="61"/>
                    <a:pt x="357" y="0"/>
                    <a:pt x="508" y="13"/>
                  </a:cubicBezTo>
                  <a:cubicBezTo>
                    <a:pt x="659" y="26"/>
                    <a:pt x="869" y="218"/>
                    <a:pt x="1044" y="221"/>
                  </a:cubicBezTo>
                  <a:cubicBezTo>
                    <a:pt x="1219" y="224"/>
                    <a:pt x="1411" y="41"/>
                    <a:pt x="1556" y="29"/>
                  </a:cubicBezTo>
                  <a:cubicBezTo>
                    <a:pt x="1701" y="17"/>
                    <a:pt x="1833" y="72"/>
                    <a:pt x="1916" y="149"/>
                  </a:cubicBezTo>
                  <a:cubicBezTo>
                    <a:pt x="1999" y="226"/>
                    <a:pt x="2052" y="381"/>
                    <a:pt x="2052" y="493"/>
                  </a:cubicBezTo>
                  <a:cubicBezTo>
                    <a:pt x="2052" y="605"/>
                    <a:pt x="2000" y="748"/>
                    <a:pt x="1916" y="821"/>
                  </a:cubicBezTo>
                  <a:cubicBezTo>
                    <a:pt x="1832" y="894"/>
                    <a:pt x="1693" y="945"/>
                    <a:pt x="1548" y="933"/>
                  </a:cubicBezTo>
                  <a:cubicBezTo>
                    <a:pt x="1403" y="921"/>
                    <a:pt x="1217" y="749"/>
                    <a:pt x="1044" y="749"/>
                  </a:cubicBezTo>
                  <a:cubicBezTo>
                    <a:pt x="871" y="749"/>
                    <a:pt x="655" y="921"/>
                    <a:pt x="508" y="933"/>
                  </a:cubicBezTo>
                  <a:cubicBezTo>
                    <a:pt x="361" y="945"/>
                    <a:pt x="248" y="894"/>
                    <a:pt x="164" y="821"/>
                  </a:cubicBezTo>
                  <a:cubicBezTo>
                    <a:pt x="80" y="748"/>
                    <a:pt x="9" y="602"/>
                    <a:pt x="4" y="493"/>
                  </a:cubicBezTo>
                  <a:close/>
                </a:path>
              </a:pathLst>
            </a:custGeom>
            <a:noFill/>
            <a:ln w="38100" cap="flat" cmpd="sng">
              <a:solidFill>
                <a:srgbClr val="33CC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pPr algn="ctr" eaLnBrk="1" hangingPunct="1">
                <a:spcBef>
                  <a:spcPct val="50000"/>
                </a:spcBef>
                <a:defRPr/>
              </a:pPr>
              <a:endParaRPr lang="de-DE"/>
            </a:p>
          </p:txBody>
        </p:sp>
        <p:sp>
          <p:nvSpPr>
            <p:cNvPr id="100431" name="Freeform 79"/>
            <p:cNvSpPr>
              <a:spLocks/>
            </p:cNvSpPr>
            <p:nvPr/>
          </p:nvSpPr>
          <p:spPr bwMode="auto">
            <a:xfrm>
              <a:off x="515" y="983"/>
              <a:ext cx="1860" cy="754"/>
            </a:xfrm>
            <a:custGeom>
              <a:avLst/>
              <a:gdLst>
                <a:gd name="T0" fmla="*/ 3 w 1860"/>
                <a:gd name="T1" fmla="*/ 393 h 754"/>
                <a:gd name="T2" fmla="*/ 91 w 1860"/>
                <a:gd name="T3" fmla="*/ 145 h 754"/>
                <a:gd name="T4" fmla="*/ 419 w 1860"/>
                <a:gd name="T5" fmla="*/ 41 h 754"/>
                <a:gd name="T6" fmla="*/ 931 w 1860"/>
                <a:gd name="T7" fmla="*/ 393 h 754"/>
                <a:gd name="T8" fmla="*/ 1419 w 1860"/>
                <a:gd name="T9" fmla="*/ 713 h 754"/>
                <a:gd name="T10" fmla="*/ 1755 w 1860"/>
                <a:gd name="T11" fmla="*/ 633 h 754"/>
                <a:gd name="T12" fmla="*/ 1859 w 1860"/>
                <a:gd name="T13" fmla="*/ 393 h 754"/>
                <a:gd name="T14" fmla="*/ 1747 w 1860"/>
                <a:gd name="T15" fmla="*/ 129 h 754"/>
                <a:gd name="T16" fmla="*/ 1419 w 1860"/>
                <a:gd name="T17" fmla="*/ 65 h 754"/>
                <a:gd name="T18" fmla="*/ 931 w 1860"/>
                <a:gd name="T19" fmla="*/ 393 h 754"/>
                <a:gd name="T20" fmla="*/ 451 w 1860"/>
                <a:gd name="T21" fmla="*/ 713 h 754"/>
                <a:gd name="T22" fmla="*/ 107 w 1860"/>
                <a:gd name="T23" fmla="*/ 641 h 754"/>
                <a:gd name="T24" fmla="*/ 3 w 1860"/>
                <a:gd name="T25" fmla="*/ 393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60" h="754">
                  <a:moveTo>
                    <a:pt x="3" y="393"/>
                  </a:moveTo>
                  <a:cubicBezTo>
                    <a:pt x="0" y="310"/>
                    <a:pt x="22" y="204"/>
                    <a:pt x="91" y="145"/>
                  </a:cubicBezTo>
                  <a:cubicBezTo>
                    <a:pt x="160" y="86"/>
                    <a:pt x="279" y="0"/>
                    <a:pt x="419" y="41"/>
                  </a:cubicBezTo>
                  <a:cubicBezTo>
                    <a:pt x="559" y="82"/>
                    <a:pt x="764" y="281"/>
                    <a:pt x="931" y="393"/>
                  </a:cubicBezTo>
                  <a:cubicBezTo>
                    <a:pt x="1098" y="505"/>
                    <a:pt x="1282" y="673"/>
                    <a:pt x="1419" y="713"/>
                  </a:cubicBezTo>
                  <a:cubicBezTo>
                    <a:pt x="1556" y="753"/>
                    <a:pt x="1682" y="686"/>
                    <a:pt x="1755" y="633"/>
                  </a:cubicBezTo>
                  <a:cubicBezTo>
                    <a:pt x="1828" y="580"/>
                    <a:pt x="1860" y="477"/>
                    <a:pt x="1859" y="393"/>
                  </a:cubicBezTo>
                  <a:cubicBezTo>
                    <a:pt x="1858" y="309"/>
                    <a:pt x="1820" y="184"/>
                    <a:pt x="1747" y="129"/>
                  </a:cubicBezTo>
                  <a:cubicBezTo>
                    <a:pt x="1674" y="74"/>
                    <a:pt x="1555" y="21"/>
                    <a:pt x="1419" y="65"/>
                  </a:cubicBezTo>
                  <a:cubicBezTo>
                    <a:pt x="1283" y="109"/>
                    <a:pt x="1092" y="285"/>
                    <a:pt x="931" y="393"/>
                  </a:cubicBezTo>
                  <a:cubicBezTo>
                    <a:pt x="770" y="501"/>
                    <a:pt x="588" y="672"/>
                    <a:pt x="451" y="713"/>
                  </a:cubicBezTo>
                  <a:cubicBezTo>
                    <a:pt x="314" y="754"/>
                    <a:pt x="182" y="694"/>
                    <a:pt x="107" y="641"/>
                  </a:cubicBezTo>
                  <a:cubicBezTo>
                    <a:pt x="32" y="588"/>
                    <a:pt x="6" y="476"/>
                    <a:pt x="3" y="393"/>
                  </a:cubicBezTo>
                  <a:close/>
                </a:path>
              </a:pathLst>
            </a:custGeom>
            <a:noFill/>
            <a:ln w="38100" cap="flat" cmpd="sng">
              <a:solidFill>
                <a:srgbClr val="33CC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pPr algn="ctr" eaLnBrk="1" hangingPunct="1">
                <a:spcBef>
                  <a:spcPct val="50000"/>
                </a:spcBef>
                <a:defRPr/>
              </a:pPr>
              <a:endParaRPr lang="de-DE"/>
            </a:p>
          </p:txBody>
        </p:sp>
        <p:sp>
          <p:nvSpPr>
            <p:cNvPr id="100360" name="Oval 8"/>
            <p:cNvSpPr>
              <a:spLocks noChangeArrowheads="1"/>
            </p:cNvSpPr>
            <p:nvPr/>
          </p:nvSpPr>
          <p:spPr bwMode="auto">
            <a:xfrm>
              <a:off x="634" y="1153"/>
              <a:ext cx="428" cy="432"/>
            </a:xfrm>
            <a:prstGeom prst="ellipse">
              <a:avLst/>
            </a:prstGeom>
            <a:noFill/>
            <a:ln w="38100">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100362" name="Oval 10"/>
            <p:cNvSpPr>
              <a:spLocks noChangeArrowheads="1"/>
            </p:cNvSpPr>
            <p:nvPr/>
          </p:nvSpPr>
          <p:spPr bwMode="auto">
            <a:xfrm>
              <a:off x="1834" y="1150"/>
              <a:ext cx="428" cy="432"/>
            </a:xfrm>
            <a:prstGeom prst="ellipse">
              <a:avLst/>
            </a:prstGeom>
            <a:noFill/>
            <a:ln w="38100">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100373" name="Line 21"/>
            <p:cNvSpPr>
              <a:spLocks noChangeShapeType="1"/>
            </p:cNvSpPr>
            <p:nvPr/>
          </p:nvSpPr>
          <p:spPr bwMode="auto">
            <a:xfrm>
              <a:off x="294" y="1369"/>
              <a:ext cx="536" cy="0"/>
            </a:xfrm>
            <a:prstGeom prst="line">
              <a:avLst/>
            </a:prstGeom>
            <a:noFill/>
            <a:ln w="38100">
              <a:solidFill>
                <a:srgbClr val="0000CC"/>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00376" name="Line 24"/>
            <p:cNvSpPr>
              <a:spLocks noChangeShapeType="1"/>
            </p:cNvSpPr>
            <p:nvPr/>
          </p:nvSpPr>
          <p:spPr bwMode="auto">
            <a:xfrm>
              <a:off x="2075" y="1368"/>
              <a:ext cx="523" cy="1"/>
            </a:xfrm>
            <a:prstGeom prst="line">
              <a:avLst/>
            </a:prstGeom>
            <a:noFill/>
            <a:ln w="38100">
              <a:solidFill>
                <a:srgbClr val="00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00388" name="Text Box 36"/>
            <p:cNvSpPr txBox="1">
              <a:spLocks noChangeArrowheads="1"/>
            </p:cNvSpPr>
            <p:nvPr/>
          </p:nvSpPr>
          <p:spPr bwMode="auto">
            <a:xfrm>
              <a:off x="284" y="1780"/>
              <a:ext cx="426" cy="327"/>
            </a:xfrm>
            <a:prstGeom prst="rect">
              <a:avLst/>
            </a:prstGeom>
            <a:noFill/>
            <a:ln>
              <a:noFill/>
            </a:ln>
            <a:effectLst/>
            <a:extLst>
              <a:ext uri="{909E8E84-426E-40DD-AFC4-6F175D3DCCD1}">
                <a14:hiddenFill xmlns:a14="http://schemas.microsoft.com/office/drawing/2010/main">
                  <a:solidFill>
                    <a:srgbClr val="4D4D4D">
                      <a:alpha val="50000"/>
                    </a:srgbClr>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b="1" dirty="0">
                  <a:solidFill>
                    <a:srgbClr val="006600"/>
                  </a:solidFill>
                  <a:sym typeface="Symbol" charset="2"/>
                </a:rPr>
                <a:t>+</a:t>
              </a:r>
              <a:r>
                <a:rPr lang="de-DE" altLang="de-DE" b="1" i="1" dirty="0" smtClean="0">
                  <a:solidFill>
                    <a:srgbClr val="006600"/>
                  </a:solidFill>
                  <a:sym typeface="Symbol" charset="2"/>
                </a:rPr>
                <a:t>Q</a:t>
              </a:r>
              <a:endParaRPr lang="de-DE" altLang="de-DE" b="1" i="1" dirty="0">
                <a:solidFill>
                  <a:srgbClr val="006600"/>
                </a:solidFill>
              </a:endParaRPr>
            </a:p>
          </p:txBody>
        </p:sp>
        <p:sp>
          <p:nvSpPr>
            <p:cNvPr id="100389" name="Line 37"/>
            <p:cNvSpPr>
              <a:spLocks noChangeShapeType="1"/>
            </p:cNvSpPr>
            <p:nvPr/>
          </p:nvSpPr>
          <p:spPr bwMode="auto">
            <a:xfrm flipV="1">
              <a:off x="544" y="1467"/>
              <a:ext cx="244" cy="38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00390" name="Line 38"/>
            <p:cNvSpPr>
              <a:spLocks noChangeShapeType="1"/>
            </p:cNvSpPr>
            <p:nvPr/>
          </p:nvSpPr>
          <p:spPr bwMode="auto">
            <a:xfrm flipH="1" flipV="1">
              <a:off x="2094" y="1459"/>
              <a:ext cx="236" cy="40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00418" name="Text Box 66"/>
            <p:cNvSpPr txBox="1">
              <a:spLocks noChangeArrowheads="1"/>
            </p:cNvSpPr>
            <p:nvPr/>
          </p:nvSpPr>
          <p:spPr bwMode="auto">
            <a:xfrm>
              <a:off x="2142" y="1788"/>
              <a:ext cx="459" cy="327"/>
            </a:xfrm>
            <a:prstGeom prst="rect">
              <a:avLst/>
            </a:prstGeom>
            <a:noFill/>
            <a:ln>
              <a:noFill/>
            </a:ln>
            <a:effectLst/>
            <a:extLst>
              <a:ext uri="{909E8E84-426E-40DD-AFC4-6F175D3DCCD1}">
                <a14:hiddenFill xmlns:a14="http://schemas.microsoft.com/office/drawing/2010/main">
                  <a:solidFill>
                    <a:srgbClr val="4D4D4D">
                      <a:alpha val="50000"/>
                    </a:srgbClr>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b="1" dirty="0">
                  <a:solidFill>
                    <a:srgbClr val="006600"/>
                  </a:solidFill>
                  <a:sym typeface="Symbol" charset="2"/>
                </a:rPr>
                <a:t>+</a:t>
              </a:r>
              <a:r>
                <a:rPr lang="de-DE" altLang="de-DE" b="1" i="1" dirty="0" smtClean="0">
                  <a:solidFill>
                    <a:srgbClr val="006600"/>
                  </a:solidFill>
                  <a:sym typeface="Symbol" charset="2"/>
                </a:rPr>
                <a:t>Q</a:t>
              </a:r>
              <a:endParaRPr lang="de-DE" altLang="de-DE" b="1" i="1" dirty="0">
                <a:solidFill>
                  <a:srgbClr val="006600"/>
                </a:solidFill>
              </a:endParaRPr>
            </a:p>
          </p:txBody>
        </p:sp>
        <p:grpSp>
          <p:nvGrpSpPr>
            <p:cNvPr id="18504" name="Group 70"/>
            <p:cNvGrpSpPr>
              <a:grpSpLocks/>
            </p:cNvGrpSpPr>
            <p:nvPr/>
          </p:nvGrpSpPr>
          <p:grpSpPr bwMode="auto">
            <a:xfrm>
              <a:off x="2092" y="1106"/>
              <a:ext cx="3966" cy="526"/>
              <a:chOff x="2134" y="922"/>
              <a:chExt cx="3966" cy="526"/>
            </a:xfrm>
          </p:grpSpPr>
          <p:sp>
            <p:nvSpPr>
              <p:cNvPr id="100366" name="Bogen 14"/>
              <p:cNvSpPr>
                <a:spLocks/>
              </p:cNvSpPr>
              <p:nvPr/>
            </p:nvSpPr>
            <p:spPr bwMode="auto">
              <a:xfrm>
                <a:off x="2154" y="922"/>
                <a:ext cx="3946" cy="382"/>
              </a:xfrm>
              <a:custGeom>
                <a:avLst/>
                <a:gdLst>
                  <a:gd name="G0" fmla="+- 21121 0 0"/>
                  <a:gd name="G1" fmla="+- 10911 0 0"/>
                  <a:gd name="G2" fmla="+- 21600 0 0"/>
                  <a:gd name="T0" fmla="*/ 0 w 21121"/>
                  <a:gd name="T1" fmla="*/ 6388 h 10911"/>
                  <a:gd name="T2" fmla="*/ 2479 w 21121"/>
                  <a:gd name="T3" fmla="*/ 0 h 10911"/>
                  <a:gd name="T4" fmla="*/ 21121 w 21121"/>
                  <a:gd name="T5" fmla="*/ 10911 h 10911"/>
                </a:gdLst>
                <a:ahLst/>
                <a:cxnLst>
                  <a:cxn ang="0">
                    <a:pos x="T0" y="T1"/>
                  </a:cxn>
                  <a:cxn ang="0">
                    <a:pos x="T2" y="T3"/>
                  </a:cxn>
                  <a:cxn ang="0">
                    <a:pos x="T4" y="T5"/>
                  </a:cxn>
                </a:cxnLst>
                <a:rect l="0" t="0" r="r" b="b"/>
                <a:pathLst>
                  <a:path w="21121" h="10911" fill="none" extrusionOk="0">
                    <a:moveTo>
                      <a:pt x="-1" y="6387"/>
                    </a:moveTo>
                    <a:cubicBezTo>
                      <a:pt x="481" y="4140"/>
                      <a:pt x="1318" y="1983"/>
                      <a:pt x="2479" y="0"/>
                    </a:cubicBezTo>
                  </a:path>
                  <a:path w="21121" h="10911" stroke="0" extrusionOk="0">
                    <a:moveTo>
                      <a:pt x="-1" y="6387"/>
                    </a:moveTo>
                    <a:cubicBezTo>
                      <a:pt x="481" y="4140"/>
                      <a:pt x="1318" y="1983"/>
                      <a:pt x="2479" y="0"/>
                    </a:cubicBezTo>
                    <a:lnTo>
                      <a:pt x="21121" y="10911"/>
                    </a:lnTo>
                    <a:close/>
                  </a:path>
                </a:pathLst>
              </a:custGeom>
              <a:noFill/>
              <a:ln w="38100">
                <a:solidFill>
                  <a:srgbClr val="0000CC"/>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100421" name="Bogen 69"/>
              <p:cNvSpPr>
                <a:spLocks/>
              </p:cNvSpPr>
              <p:nvPr/>
            </p:nvSpPr>
            <p:spPr bwMode="auto">
              <a:xfrm flipV="1">
                <a:off x="2134" y="1066"/>
                <a:ext cx="3946" cy="382"/>
              </a:xfrm>
              <a:custGeom>
                <a:avLst/>
                <a:gdLst>
                  <a:gd name="G0" fmla="+- 21121 0 0"/>
                  <a:gd name="G1" fmla="+- 10911 0 0"/>
                  <a:gd name="G2" fmla="+- 21600 0 0"/>
                  <a:gd name="T0" fmla="*/ 0 w 21121"/>
                  <a:gd name="T1" fmla="*/ 6388 h 10911"/>
                  <a:gd name="T2" fmla="*/ 2479 w 21121"/>
                  <a:gd name="T3" fmla="*/ 0 h 10911"/>
                  <a:gd name="T4" fmla="*/ 21121 w 21121"/>
                  <a:gd name="T5" fmla="*/ 10911 h 10911"/>
                </a:gdLst>
                <a:ahLst/>
                <a:cxnLst>
                  <a:cxn ang="0">
                    <a:pos x="T0" y="T1"/>
                  </a:cxn>
                  <a:cxn ang="0">
                    <a:pos x="T2" y="T3"/>
                  </a:cxn>
                  <a:cxn ang="0">
                    <a:pos x="T4" y="T5"/>
                  </a:cxn>
                </a:cxnLst>
                <a:rect l="0" t="0" r="r" b="b"/>
                <a:pathLst>
                  <a:path w="21121" h="10911" fill="none" extrusionOk="0">
                    <a:moveTo>
                      <a:pt x="-1" y="6387"/>
                    </a:moveTo>
                    <a:cubicBezTo>
                      <a:pt x="481" y="4140"/>
                      <a:pt x="1318" y="1983"/>
                      <a:pt x="2479" y="0"/>
                    </a:cubicBezTo>
                  </a:path>
                  <a:path w="21121" h="10911" stroke="0" extrusionOk="0">
                    <a:moveTo>
                      <a:pt x="-1" y="6387"/>
                    </a:moveTo>
                    <a:cubicBezTo>
                      <a:pt x="481" y="4140"/>
                      <a:pt x="1318" y="1983"/>
                      <a:pt x="2479" y="0"/>
                    </a:cubicBezTo>
                    <a:lnTo>
                      <a:pt x="21121" y="10911"/>
                    </a:lnTo>
                    <a:close/>
                  </a:path>
                </a:pathLst>
              </a:custGeom>
              <a:noFill/>
              <a:ln w="38100">
                <a:solidFill>
                  <a:srgbClr val="0000CC"/>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grpSp>
        <p:grpSp>
          <p:nvGrpSpPr>
            <p:cNvPr id="18505" name="Group 75"/>
            <p:cNvGrpSpPr>
              <a:grpSpLocks/>
            </p:cNvGrpSpPr>
            <p:nvPr/>
          </p:nvGrpSpPr>
          <p:grpSpPr bwMode="auto">
            <a:xfrm>
              <a:off x="2070" y="712"/>
              <a:ext cx="623" cy="1297"/>
              <a:chOff x="2112" y="528"/>
              <a:chExt cx="623" cy="1297"/>
            </a:xfrm>
          </p:grpSpPr>
          <p:sp>
            <p:nvSpPr>
              <p:cNvPr id="100369" name="Bogen 17"/>
              <p:cNvSpPr>
                <a:spLocks/>
              </p:cNvSpPr>
              <p:nvPr/>
            </p:nvSpPr>
            <p:spPr bwMode="auto">
              <a:xfrm flipH="1">
                <a:off x="2112" y="528"/>
                <a:ext cx="623" cy="609"/>
              </a:xfrm>
              <a:custGeom>
                <a:avLst/>
                <a:gdLst>
                  <a:gd name="G0" fmla="+- 0 0 0"/>
                  <a:gd name="G1" fmla="+- 9710 0 0"/>
                  <a:gd name="G2" fmla="+- 21600 0 0"/>
                  <a:gd name="T0" fmla="*/ 19294 w 21600"/>
                  <a:gd name="T1" fmla="*/ 0 h 10262"/>
                  <a:gd name="T2" fmla="*/ 21593 w 21600"/>
                  <a:gd name="T3" fmla="*/ 10262 h 10262"/>
                  <a:gd name="T4" fmla="*/ 0 w 21600"/>
                  <a:gd name="T5" fmla="*/ 9710 h 10262"/>
                </a:gdLst>
                <a:ahLst/>
                <a:cxnLst>
                  <a:cxn ang="0">
                    <a:pos x="T0" y="T1"/>
                  </a:cxn>
                  <a:cxn ang="0">
                    <a:pos x="T2" y="T3"/>
                  </a:cxn>
                  <a:cxn ang="0">
                    <a:pos x="T4" y="T5"/>
                  </a:cxn>
                </a:cxnLst>
                <a:rect l="0" t="0" r="r" b="b"/>
                <a:pathLst>
                  <a:path w="21600" h="10262" fill="none" extrusionOk="0">
                    <a:moveTo>
                      <a:pt x="19294" y="-1"/>
                    </a:moveTo>
                    <a:cubicBezTo>
                      <a:pt x="20810" y="3012"/>
                      <a:pt x="21600" y="6337"/>
                      <a:pt x="21600" y="9710"/>
                    </a:cubicBezTo>
                    <a:cubicBezTo>
                      <a:pt x="21600" y="9894"/>
                      <a:pt x="21597" y="10078"/>
                      <a:pt x="21592" y="10261"/>
                    </a:cubicBezTo>
                  </a:path>
                  <a:path w="21600" h="10262" stroke="0" extrusionOk="0">
                    <a:moveTo>
                      <a:pt x="19294" y="-1"/>
                    </a:moveTo>
                    <a:cubicBezTo>
                      <a:pt x="20810" y="3012"/>
                      <a:pt x="21600" y="6337"/>
                      <a:pt x="21600" y="9710"/>
                    </a:cubicBezTo>
                    <a:cubicBezTo>
                      <a:pt x="21600" y="9894"/>
                      <a:pt x="21597" y="10078"/>
                      <a:pt x="21592" y="10261"/>
                    </a:cubicBezTo>
                    <a:lnTo>
                      <a:pt x="0" y="9710"/>
                    </a:lnTo>
                    <a:close/>
                  </a:path>
                </a:pathLst>
              </a:custGeom>
              <a:noFill/>
              <a:ln w="38100">
                <a:solidFill>
                  <a:srgbClr val="0000CC"/>
                </a:solidFill>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100426" name="Bogen 74"/>
              <p:cNvSpPr>
                <a:spLocks/>
              </p:cNvSpPr>
              <p:nvPr/>
            </p:nvSpPr>
            <p:spPr bwMode="auto">
              <a:xfrm flipH="1" flipV="1">
                <a:off x="2112" y="1216"/>
                <a:ext cx="623" cy="609"/>
              </a:xfrm>
              <a:custGeom>
                <a:avLst/>
                <a:gdLst>
                  <a:gd name="G0" fmla="+- 0 0 0"/>
                  <a:gd name="G1" fmla="+- 9710 0 0"/>
                  <a:gd name="G2" fmla="+- 21600 0 0"/>
                  <a:gd name="T0" fmla="*/ 19294 w 21600"/>
                  <a:gd name="T1" fmla="*/ 0 h 10262"/>
                  <a:gd name="T2" fmla="*/ 21593 w 21600"/>
                  <a:gd name="T3" fmla="*/ 10262 h 10262"/>
                  <a:gd name="T4" fmla="*/ 0 w 21600"/>
                  <a:gd name="T5" fmla="*/ 9710 h 10262"/>
                </a:gdLst>
                <a:ahLst/>
                <a:cxnLst>
                  <a:cxn ang="0">
                    <a:pos x="T0" y="T1"/>
                  </a:cxn>
                  <a:cxn ang="0">
                    <a:pos x="T2" y="T3"/>
                  </a:cxn>
                  <a:cxn ang="0">
                    <a:pos x="T4" y="T5"/>
                  </a:cxn>
                </a:cxnLst>
                <a:rect l="0" t="0" r="r" b="b"/>
                <a:pathLst>
                  <a:path w="21600" h="10262" fill="none" extrusionOk="0">
                    <a:moveTo>
                      <a:pt x="19294" y="-1"/>
                    </a:moveTo>
                    <a:cubicBezTo>
                      <a:pt x="20810" y="3012"/>
                      <a:pt x="21600" y="6337"/>
                      <a:pt x="21600" y="9710"/>
                    </a:cubicBezTo>
                    <a:cubicBezTo>
                      <a:pt x="21600" y="9894"/>
                      <a:pt x="21597" y="10078"/>
                      <a:pt x="21592" y="10261"/>
                    </a:cubicBezTo>
                  </a:path>
                  <a:path w="21600" h="10262" stroke="0" extrusionOk="0">
                    <a:moveTo>
                      <a:pt x="19294" y="-1"/>
                    </a:moveTo>
                    <a:cubicBezTo>
                      <a:pt x="20810" y="3012"/>
                      <a:pt x="21600" y="6337"/>
                      <a:pt x="21600" y="9710"/>
                    </a:cubicBezTo>
                    <a:cubicBezTo>
                      <a:pt x="21600" y="9894"/>
                      <a:pt x="21597" y="10078"/>
                      <a:pt x="21592" y="10261"/>
                    </a:cubicBezTo>
                    <a:lnTo>
                      <a:pt x="0" y="9710"/>
                    </a:lnTo>
                    <a:close/>
                  </a:path>
                </a:pathLst>
              </a:custGeom>
              <a:noFill/>
              <a:ln w="38100">
                <a:solidFill>
                  <a:srgbClr val="0000CC"/>
                </a:solidFill>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grpSp>
        <p:grpSp>
          <p:nvGrpSpPr>
            <p:cNvPr id="18506" name="Group 76"/>
            <p:cNvGrpSpPr>
              <a:grpSpLocks/>
            </p:cNvGrpSpPr>
            <p:nvPr/>
          </p:nvGrpSpPr>
          <p:grpSpPr bwMode="auto">
            <a:xfrm flipH="1">
              <a:off x="198" y="712"/>
              <a:ext cx="623" cy="1297"/>
              <a:chOff x="2112" y="528"/>
              <a:chExt cx="623" cy="1297"/>
            </a:xfrm>
          </p:grpSpPr>
          <p:sp>
            <p:nvSpPr>
              <p:cNvPr id="100429" name="Bogen 77"/>
              <p:cNvSpPr>
                <a:spLocks/>
              </p:cNvSpPr>
              <p:nvPr/>
            </p:nvSpPr>
            <p:spPr bwMode="auto">
              <a:xfrm flipH="1">
                <a:off x="2112" y="528"/>
                <a:ext cx="623" cy="609"/>
              </a:xfrm>
              <a:custGeom>
                <a:avLst/>
                <a:gdLst>
                  <a:gd name="G0" fmla="+- 0 0 0"/>
                  <a:gd name="G1" fmla="+- 9710 0 0"/>
                  <a:gd name="G2" fmla="+- 21600 0 0"/>
                  <a:gd name="T0" fmla="*/ 19294 w 21600"/>
                  <a:gd name="T1" fmla="*/ 0 h 10262"/>
                  <a:gd name="T2" fmla="*/ 21593 w 21600"/>
                  <a:gd name="T3" fmla="*/ 10262 h 10262"/>
                  <a:gd name="T4" fmla="*/ 0 w 21600"/>
                  <a:gd name="T5" fmla="*/ 9710 h 10262"/>
                </a:gdLst>
                <a:ahLst/>
                <a:cxnLst>
                  <a:cxn ang="0">
                    <a:pos x="T0" y="T1"/>
                  </a:cxn>
                  <a:cxn ang="0">
                    <a:pos x="T2" y="T3"/>
                  </a:cxn>
                  <a:cxn ang="0">
                    <a:pos x="T4" y="T5"/>
                  </a:cxn>
                </a:cxnLst>
                <a:rect l="0" t="0" r="r" b="b"/>
                <a:pathLst>
                  <a:path w="21600" h="10262" fill="none" extrusionOk="0">
                    <a:moveTo>
                      <a:pt x="19294" y="-1"/>
                    </a:moveTo>
                    <a:cubicBezTo>
                      <a:pt x="20810" y="3012"/>
                      <a:pt x="21600" y="6337"/>
                      <a:pt x="21600" y="9710"/>
                    </a:cubicBezTo>
                    <a:cubicBezTo>
                      <a:pt x="21600" y="9894"/>
                      <a:pt x="21597" y="10078"/>
                      <a:pt x="21592" y="10261"/>
                    </a:cubicBezTo>
                  </a:path>
                  <a:path w="21600" h="10262" stroke="0" extrusionOk="0">
                    <a:moveTo>
                      <a:pt x="19294" y="-1"/>
                    </a:moveTo>
                    <a:cubicBezTo>
                      <a:pt x="20810" y="3012"/>
                      <a:pt x="21600" y="6337"/>
                      <a:pt x="21600" y="9710"/>
                    </a:cubicBezTo>
                    <a:cubicBezTo>
                      <a:pt x="21600" y="9894"/>
                      <a:pt x="21597" y="10078"/>
                      <a:pt x="21592" y="10261"/>
                    </a:cubicBezTo>
                    <a:lnTo>
                      <a:pt x="0" y="9710"/>
                    </a:lnTo>
                    <a:close/>
                  </a:path>
                </a:pathLst>
              </a:custGeom>
              <a:noFill/>
              <a:ln w="38100">
                <a:solidFill>
                  <a:srgbClr val="0000CC"/>
                </a:solidFill>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100430" name="Bogen 78"/>
              <p:cNvSpPr>
                <a:spLocks/>
              </p:cNvSpPr>
              <p:nvPr/>
            </p:nvSpPr>
            <p:spPr bwMode="auto">
              <a:xfrm flipH="1" flipV="1">
                <a:off x="2112" y="1216"/>
                <a:ext cx="623" cy="609"/>
              </a:xfrm>
              <a:custGeom>
                <a:avLst/>
                <a:gdLst>
                  <a:gd name="G0" fmla="+- 0 0 0"/>
                  <a:gd name="G1" fmla="+- 9710 0 0"/>
                  <a:gd name="G2" fmla="+- 21600 0 0"/>
                  <a:gd name="T0" fmla="*/ 19294 w 21600"/>
                  <a:gd name="T1" fmla="*/ 0 h 10262"/>
                  <a:gd name="T2" fmla="*/ 21593 w 21600"/>
                  <a:gd name="T3" fmla="*/ 10262 h 10262"/>
                  <a:gd name="T4" fmla="*/ 0 w 21600"/>
                  <a:gd name="T5" fmla="*/ 9710 h 10262"/>
                </a:gdLst>
                <a:ahLst/>
                <a:cxnLst>
                  <a:cxn ang="0">
                    <a:pos x="T0" y="T1"/>
                  </a:cxn>
                  <a:cxn ang="0">
                    <a:pos x="T2" y="T3"/>
                  </a:cxn>
                  <a:cxn ang="0">
                    <a:pos x="T4" y="T5"/>
                  </a:cxn>
                </a:cxnLst>
                <a:rect l="0" t="0" r="r" b="b"/>
                <a:pathLst>
                  <a:path w="21600" h="10262" fill="none" extrusionOk="0">
                    <a:moveTo>
                      <a:pt x="19294" y="-1"/>
                    </a:moveTo>
                    <a:cubicBezTo>
                      <a:pt x="20810" y="3012"/>
                      <a:pt x="21600" y="6337"/>
                      <a:pt x="21600" y="9710"/>
                    </a:cubicBezTo>
                    <a:cubicBezTo>
                      <a:pt x="21600" y="9894"/>
                      <a:pt x="21597" y="10078"/>
                      <a:pt x="21592" y="10261"/>
                    </a:cubicBezTo>
                  </a:path>
                  <a:path w="21600" h="10262" stroke="0" extrusionOk="0">
                    <a:moveTo>
                      <a:pt x="19294" y="-1"/>
                    </a:moveTo>
                    <a:cubicBezTo>
                      <a:pt x="20810" y="3012"/>
                      <a:pt x="21600" y="6337"/>
                      <a:pt x="21600" y="9710"/>
                    </a:cubicBezTo>
                    <a:cubicBezTo>
                      <a:pt x="21600" y="9894"/>
                      <a:pt x="21597" y="10078"/>
                      <a:pt x="21592" y="10261"/>
                    </a:cubicBezTo>
                    <a:lnTo>
                      <a:pt x="0" y="9710"/>
                    </a:lnTo>
                    <a:close/>
                  </a:path>
                </a:pathLst>
              </a:custGeom>
              <a:noFill/>
              <a:ln w="38100">
                <a:solidFill>
                  <a:srgbClr val="0000CC"/>
                </a:solidFill>
                <a:round/>
                <a:headEnd type="arrow"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grpSp>
        <p:grpSp>
          <p:nvGrpSpPr>
            <p:cNvPr id="18507" name="Group 83"/>
            <p:cNvGrpSpPr>
              <a:grpSpLocks/>
            </p:cNvGrpSpPr>
            <p:nvPr/>
          </p:nvGrpSpPr>
          <p:grpSpPr bwMode="auto">
            <a:xfrm>
              <a:off x="822" y="676"/>
              <a:ext cx="432" cy="1380"/>
              <a:chOff x="864" y="492"/>
              <a:chExt cx="432" cy="1380"/>
            </a:xfrm>
          </p:grpSpPr>
          <p:sp>
            <p:nvSpPr>
              <p:cNvPr id="100433" name="Freeform 81"/>
              <p:cNvSpPr>
                <a:spLocks/>
              </p:cNvSpPr>
              <p:nvPr/>
            </p:nvSpPr>
            <p:spPr bwMode="auto">
              <a:xfrm>
                <a:off x="870" y="492"/>
                <a:ext cx="426" cy="686"/>
              </a:xfrm>
              <a:custGeom>
                <a:avLst/>
                <a:gdLst>
                  <a:gd name="T0" fmla="*/ 0 w 426"/>
                  <a:gd name="T1" fmla="*/ 686 h 686"/>
                  <a:gd name="T2" fmla="*/ 30 w 426"/>
                  <a:gd name="T3" fmla="*/ 674 h 686"/>
                  <a:gd name="T4" fmla="*/ 194 w 426"/>
                  <a:gd name="T5" fmla="*/ 580 h 686"/>
                  <a:gd name="T6" fmla="*/ 308 w 426"/>
                  <a:gd name="T7" fmla="*/ 467 h 686"/>
                  <a:gd name="T8" fmla="*/ 393 w 426"/>
                  <a:gd name="T9" fmla="*/ 290 h 686"/>
                  <a:gd name="T10" fmla="*/ 426 w 426"/>
                  <a:gd name="T11" fmla="*/ 0 h 686"/>
                </a:gdLst>
                <a:ahLst/>
                <a:cxnLst>
                  <a:cxn ang="0">
                    <a:pos x="T0" y="T1"/>
                  </a:cxn>
                  <a:cxn ang="0">
                    <a:pos x="T2" y="T3"/>
                  </a:cxn>
                  <a:cxn ang="0">
                    <a:pos x="T4" y="T5"/>
                  </a:cxn>
                  <a:cxn ang="0">
                    <a:pos x="T6" y="T7"/>
                  </a:cxn>
                  <a:cxn ang="0">
                    <a:pos x="T8" y="T9"/>
                  </a:cxn>
                  <a:cxn ang="0">
                    <a:pos x="T10" y="T11"/>
                  </a:cxn>
                </a:cxnLst>
                <a:rect l="0" t="0" r="r" b="b"/>
                <a:pathLst>
                  <a:path w="426" h="686">
                    <a:moveTo>
                      <a:pt x="0" y="686"/>
                    </a:moveTo>
                    <a:lnTo>
                      <a:pt x="30" y="674"/>
                    </a:lnTo>
                    <a:cubicBezTo>
                      <a:pt x="62" y="656"/>
                      <a:pt x="148" y="614"/>
                      <a:pt x="194" y="580"/>
                    </a:cubicBezTo>
                    <a:cubicBezTo>
                      <a:pt x="240" y="546"/>
                      <a:pt x="275" y="515"/>
                      <a:pt x="308" y="467"/>
                    </a:cubicBezTo>
                    <a:cubicBezTo>
                      <a:pt x="341" y="419"/>
                      <a:pt x="373" y="368"/>
                      <a:pt x="393" y="290"/>
                    </a:cubicBezTo>
                    <a:cubicBezTo>
                      <a:pt x="413" y="212"/>
                      <a:pt x="419" y="60"/>
                      <a:pt x="426" y="0"/>
                    </a:cubicBezTo>
                  </a:path>
                </a:pathLst>
              </a:custGeom>
              <a:noFill/>
              <a:ln w="38100" cap="flat" cmpd="sng">
                <a:solidFill>
                  <a:srgbClr val="0000CC"/>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pPr algn="ctr" eaLnBrk="1" hangingPunct="1">
                  <a:spcBef>
                    <a:spcPct val="50000"/>
                  </a:spcBef>
                  <a:defRPr/>
                </a:pPr>
                <a:endParaRPr lang="de-DE"/>
              </a:p>
            </p:txBody>
          </p:sp>
          <p:sp>
            <p:nvSpPr>
              <p:cNvPr id="100434" name="Freeform 82"/>
              <p:cNvSpPr>
                <a:spLocks/>
              </p:cNvSpPr>
              <p:nvPr/>
            </p:nvSpPr>
            <p:spPr bwMode="auto">
              <a:xfrm flipV="1">
                <a:off x="864" y="1186"/>
                <a:ext cx="426" cy="686"/>
              </a:xfrm>
              <a:custGeom>
                <a:avLst/>
                <a:gdLst>
                  <a:gd name="T0" fmla="*/ 0 w 426"/>
                  <a:gd name="T1" fmla="*/ 686 h 686"/>
                  <a:gd name="T2" fmla="*/ 30 w 426"/>
                  <a:gd name="T3" fmla="*/ 674 h 686"/>
                  <a:gd name="T4" fmla="*/ 194 w 426"/>
                  <a:gd name="T5" fmla="*/ 580 h 686"/>
                  <a:gd name="T6" fmla="*/ 308 w 426"/>
                  <a:gd name="T7" fmla="*/ 467 h 686"/>
                  <a:gd name="T8" fmla="*/ 393 w 426"/>
                  <a:gd name="T9" fmla="*/ 290 h 686"/>
                  <a:gd name="T10" fmla="*/ 426 w 426"/>
                  <a:gd name="T11" fmla="*/ 0 h 686"/>
                </a:gdLst>
                <a:ahLst/>
                <a:cxnLst>
                  <a:cxn ang="0">
                    <a:pos x="T0" y="T1"/>
                  </a:cxn>
                  <a:cxn ang="0">
                    <a:pos x="T2" y="T3"/>
                  </a:cxn>
                  <a:cxn ang="0">
                    <a:pos x="T4" y="T5"/>
                  </a:cxn>
                  <a:cxn ang="0">
                    <a:pos x="T6" y="T7"/>
                  </a:cxn>
                  <a:cxn ang="0">
                    <a:pos x="T8" y="T9"/>
                  </a:cxn>
                  <a:cxn ang="0">
                    <a:pos x="T10" y="T11"/>
                  </a:cxn>
                </a:cxnLst>
                <a:rect l="0" t="0" r="r" b="b"/>
                <a:pathLst>
                  <a:path w="426" h="686">
                    <a:moveTo>
                      <a:pt x="0" y="686"/>
                    </a:moveTo>
                    <a:lnTo>
                      <a:pt x="30" y="674"/>
                    </a:lnTo>
                    <a:cubicBezTo>
                      <a:pt x="62" y="656"/>
                      <a:pt x="148" y="614"/>
                      <a:pt x="194" y="580"/>
                    </a:cubicBezTo>
                    <a:cubicBezTo>
                      <a:pt x="240" y="546"/>
                      <a:pt x="275" y="515"/>
                      <a:pt x="308" y="467"/>
                    </a:cubicBezTo>
                    <a:cubicBezTo>
                      <a:pt x="341" y="419"/>
                      <a:pt x="373" y="368"/>
                      <a:pt x="393" y="290"/>
                    </a:cubicBezTo>
                    <a:cubicBezTo>
                      <a:pt x="413" y="212"/>
                      <a:pt x="419" y="60"/>
                      <a:pt x="426" y="0"/>
                    </a:cubicBezTo>
                  </a:path>
                </a:pathLst>
              </a:custGeom>
              <a:noFill/>
              <a:ln w="38100" cap="flat" cmpd="sng">
                <a:solidFill>
                  <a:srgbClr val="0000CC"/>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pPr algn="ctr" eaLnBrk="1" hangingPunct="1">
                  <a:spcBef>
                    <a:spcPct val="50000"/>
                  </a:spcBef>
                  <a:defRPr/>
                </a:pPr>
                <a:endParaRPr lang="de-DE"/>
              </a:p>
            </p:txBody>
          </p:sp>
        </p:grpSp>
        <p:grpSp>
          <p:nvGrpSpPr>
            <p:cNvPr id="18508" name="Group 84"/>
            <p:cNvGrpSpPr>
              <a:grpSpLocks/>
            </p:cNvGrpSpPr>
            <p:nvPr/>
          </p:nvGrpSpPr>
          <p:grpSpPr bwMode="auto">
            <a:xfrm flipH="1">
              <a:off x="1638" y="676"/>
              <a:ext cx="432" cy="1380"/>
              <a:chOff x="864" y="492"/>
              <a:chExt cx="432" cy="1380"/>
            </a:xfrm>
          </p:grpSpPr>
          <p:sp>
            <p:nvSpPr>
              <p:cNvPr id="100437" name="Freeform 85"/>
              <p:cNvSpPr>
                <a:spLocks/>
              </p:cNvSpPr>
              <p:nvPr/>
            </p:nvSpPr>
            <p:spPr bwMode="auto">
              <a:xfrm>
                <a:off x="870" y="492"/>
                <a:ext cx="426" cy="686"/>
              </a:xfrm>
              <a:custGeom>
                <a:avLst/>
                <a:gdLst>
                  <a:gd name="T0" fmla="*/ 0 w 426"/>
                  <a:gd name="T1" fmla="*/ 686 h 686"/>
                  <a:gd name="T2" fmla="*/ 30 w 426"/>
                  <a:gd name="T3" fmla="*/ 674 h 686"/>
                  <a:gd name="T4" fmla="*/ 194 w 426"/>
                  <a:gd name="T5" fmla="*/ 580 h 686"/>
                  <a:gd name="T6" fmla="*/ 308 w 426"/>
                  <a:gd name="T7" fmla="*/ 467 h 686"/>
                  <a:gd name="T8" fmla="*/ 393 w 426"/>
                  <a:gd name="T9" fmla="*/ 290 h 686"/>
                  <a:gd name="T10" fmla="*/ 426 w 426"/>
                  <a:gd name="T11" fmla="*/ 0 h 686"/>
                </a:gdLst>
                <a:ahLst/>
                <a:cxnLst>
                  <a:cxn ang="0">
                    <a:pos x="T0" y="T1"/>
                  </a:cxn>
                  <a:cxn ang="0">
                    <a:pos x="T2" y="T3"/>
                  </a:cxn>
                  <a:cxn ang="0">
                    <a:pos x="T4" y="T5"/>
                  </a:cxn>
                  <a:cxn ang="0">
                    <a:pos x="T6" y="T7"/>
                  </a:cxn>
                  <a:cxn ang="0">
                    <a:pos x="T8" y="T9"/>
                  </a:cxn>
                  <a:cxn ang="0">
                    <a:pos x="T10" y="T11"/>
                  </a:cxn>
                </a:cxnLst>
                <a:rect l="0" t="0" r="r" b="b"/>
                <a:pathLst>
                  <a:path w="426" h="686">
                    <a:moveTo>
                      <a:pt x="0" y="686"/>
                    </a:moveTo>
                    <a:lnTo>
                      <a:pt x="30" y="674"/>
                    </a:lnTo>
                    <a:cubicBezTo>
                      <a:pt x="62" y="656"/>
                      <a:pt x="148" y="614"/>
                      <a:pt x="194" y="580"/>
                    </a:cubicBezTo>
                    <a:cubicBezTo>
                      <a:pt x="240" y="546"/>
                      <a:pt x="275" y="515"/>
                      <a:pt x="308" y="467"/>
                    </a:cubicBezTo>
                    <a:cubicBezTo>
                      <a:pt x="341" y="419"/>
                      <a:pt x="373" y="368"/>
                      <a:pt x="393" y="290"/>
                    </a:cubicBezTo>
                    <a:cubicBezTo>
                      <a:pt x="413" y="212"/>
                      <a:pt x="419" y="60"/>
                      <a:pt x="426" y="0"/>
                    </a:cubicBezTo>
                  </a:path>
                </a:pathLst>
              </a:custGeom>
              <a:noFill/>
              <a:ln w="38100" cap="flat" cmpd="sng">
                <a:solidFill>
                  <a:srgbClr val="0000CC"/>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pPr algn="ctr" eaLnBrk="1" hangingPunct="1">
                  <a:spcBef>
                    <a:spcPct val="50000"/>
                  </a:spcBef>
                  <a:defRPr/>
                </a:pPr>
                <a:endParaRPr lang="de-DE"/>
              </a:p>
            </p:txBody>
          </p:sp>
          <p:sp>
            <p:nvSpPr>
              <p:cNvPr id="100438" name="Freeform 86"/>
              <p:cNvSpPr>
                <a:spLocks/>
              </p:cNvSpPr>
              <p:nvPr/>
            </p:nvSpPr>
            <p:spPr bwMode="auto">
              <a:xfrm flipV="1">
                <a:off x="864" y="1186"/>
                <a:ext cx="426" cy="686"/>
              </a:xfrm>
              <a:custGeom>
                <a:avLst/>
                <a:gdLst>
                  <a:gd name="T0" fmla="*/ 0 w 426"/>
                  <a:gd name="T1" fmla="*/ 686 h 686"/>
                  <a:gd name="T2" fmla="*/ 30 w 426"/>
                  <a:gd name="T3" fmla="*/ 674 h 686"/>
                  <a:gd name="T4" fmla="*/ 194 w 426"/>
                  <a:gd name="T5" fmla="*/ 580 h 686"/>
                  <a:gd name="T6" fmla="*/ 308 w 426"/>
                  <a:gd name="T7" fmla="*/ 467 h 686"/>
                  <a:gd name="T8" fmla="*/ 393 w 426"/>
                  <a:gd name="T9" fmla="*/ 290 h 686"/>
                  <a:gd name="T10" fmla="*/ 426 w 426"/>
                  <a:gd name="T11" fmla="*/ 0 h 686"/>
                </a:gdLst>
                <a:ahLst/>
                <a:cxnLst>
                  <a:cxn ang="0">
                    <a:pos x="T0" y="T1"/>
                  </a:cxn>
                  <a:cxn ang="0">
                    <a:pos x="T2" y="T3"/>
                  </a:cxn>
                  <a:cxn ang="0">
                    <a:pos x="T4" y="T5"/>
                  </a:cxn>
                  <a:cxn ang="0">
                    <a:pos x="T6" y="T7"/>
                  </a:cxn>
                  <a:cxn ang="0">
                    <a:pos x="T8" y="T9"/>
                  </a:cxn>
                  <a:cxn ang="0">
                    <a:pos x="T10" y="T11"/>
                  </a:cxn>
                </a:cxnLst>
                <a:rect l="0" t="0" r="r" b="b"/>
                <a:pathLst>
                  <a:path w="426" h="686">
                    <a:moveTo>
                      <a:pt x="0" y="686"/>
                    </a:moveTo>
                    <a:lnTo>
                      <a:pt x="30" y="674"/>
                    </a:lnTo>
                    <a:cubicBezTo>
                      <a:pt x="62" y="656"/>
                      <a:pt x="148" y="614"/>
                      <a:pt x="194" y="580"/>
                    </a:cubicBezTo>
                    <a:cubicBezTo>
                      <a:pt x="240" y="546"/>
                      <a:pt x="275" y="515"/>
                      <a:pt x="308" y="467"/>
                    </a:cubicBezTo>
                    <a:cubicBezTo>
                      <a:pt x="341" y="419"/>
                      <a:pt x="373" y="368"/>
                      <a:pt x="393" y="290"/>
                    </a:cubicBezTo>
                    <a:cubicBezTo>
                      <a:pt x="413" y="212"/>
                      <a:pt x="419" y="60"/>
                      <a:pt x="426" y="0"/>
                    </a:cubicBezTo>
                  </a:path>
                </a:pathLst>
              </a:custGeom>
              <a:noFill/>
              <a:ln w="38100" cap="flat" cmpd="sng">
                <a:solidFill>
                  <a:srgbClr val="0000CC"/>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pPr algn="ctr" eaLnBrk="1" hangingPunct="1">
                  <a:spcBef>
                    <a:spcPct val="50000"/>
                  </a:spcBef>
                  <a:defRPr/>
                </a:pPr>
                <a:endParaRPr lang="de-DE"/>
              </a:p>
            </p:txBody>
          </p:sp>
        </p:grpSp>
        <p:grpSp>
          <p:nvGrpSpPr>
            <p:cNvPr id="18509" name="Group 89"/>
            <p:cNvGrpSpPr>
              <a:grpSpLocks/>
            </p:cNvGrpSpPr>
            <p:nvPr/>
          </p:nvGrpSpPr>
          <p:grpSpPr bwMode="auto">
            <a:xfrm>
              <a:off x="823" y="664"/>
              <a:ext cx="609" cy="1407"/>
              <a:chOff x="865" y="480"/>
              <a:chExt cx="609" cy="1407"/>
            </a:xfrm>
          </p:grpSpPr>
          <p:sp>
            <p:nvSpPr>
              <p:cNvPr id="100439" name="Freeform 87"/>
              <p:cNvSpPr>
                <a:spLocks/>
              </p:cNvSpPr>
              <p:nvPr/>
            </p:nvSpPr>
            <p:spPr bwMode="auto">
              <a:xfrm>
                <a:off x="866" y="480"/>
                <a:ext cx="608" cy="702"/>
              </a:xfrm>
              <a:custGeom>
                <a:avLst/>
                <a:gdLst>
                  <a:gd name="T0" fmla="*/ 0 w 608"/>
                  <a:gd name="T1" fmla="*/ 702 h 702"/>
                  <a:gd name="T2" fmla="*/ 27 w 608"/>
                  <a:gd name="T3" fmla="*/ 702 h 702"/>
                  <a:gd name="T4" fmla="*/ 247 w 608"/>
                  <a:gd name="T5" fmla="*/ 690 h 702"/>
                  <a:gd name="T6" fmla="*/ 439 w 608"/>
                  <a:gd name="T7" fmla="*/ 672 h 702"/>
                  <a:gd name="T8" fmla="*/ 541 w 608"/>
                  <a:gd name="T9" fmla="*/ 599 h 702"/>
                  <a:gd name="T10" fmla="*/ 597 w 608"/>
                  <a:gd name="T11" fmla="*/ 390 h 702"/>
                  <a:gd name="T12" fmla="*/ 606 w 608"/>
                  <a:gd name="T13" fmla="*/ 0 h 702"/>
                </a:gdLst>
                <a:ahLst/>
                <a:cxnLst>
                  <a:cxn ang="0">
                    <a:pos x="T0" y="T1"/>
                  </a:cxn>
                  <a:cxn ang="0">
                    <a:pos x="T2" y="T3"/>
                  </a:cxn>
                  <a:cxn ang="0">
                    <a:pos x="T4" y="T5"/>
                  </a:cxn>
                  <a:cxn ang="0">
                    <a:pos x="T6" y="T7"/>
                  </a:cxn>
                  <a:cxn ang="0">
                    <a:pos x="T8" y="T9"/>
                  </a:cxn>
                  <a:cxn ang="0">
                    <a:pos x="T10" y="T11"/>
                  </a:cxn>
                  <a:cxn ang="0">
                    <a:pos x="T12" y="T13"/>
                  </a:cxn>
                </a:cxnLst>
                <a:rect l="0" t="0" r="r" b="b"/>
                <a:pathLst>
                  <a:path w="608" h="702">
                    <a:moveTo>
                      <a:pt x="0" y="702"/>
                    </a:moveTo>
                    <a:lnTo>
                      <a:pt x="27" y="702"/>
                    </a:lnTo>
                    <a:cubicBezTo>
                      <a:pt x="68" y="700"/>
                      <a:pt x="178" y="695"/>
                      <a:pt x="247" y="690"/>
                    </a:cubicBezTo>
                    <a:cubicBezTo>
                      <a:pt x="316" y="685"/>
                      <a:pt x="390" y="687"/>
                      <a:pt x="439" y="672"/>
                    </a:cubicBezTo>
                    <a:cubicBezTo>
                      <a:pt x="488" y="657"/>
                      <a:pt x="515" y="646"/>
                      <a:pt x="541" y="599"/>
                    </a:cubicBezTo>
                    <a:cubicBezTo>
                      <a:pt x="567" y="552"/>
                      <a:pt x="586" y="490"/>
                      <a:pt x="597" y="390"/>
                    </a:cubicBezTo>
                    <a:cubicBezTo>
                      <a:pt x="608" y="290"/>
                      <a:pt x="604" y="81"/>
                      <a:pt x="606" y="0"/>
                    </a:cubicBezTo>
                  </a:path>
                </a:pathLst>
              </a:custGeom>
              <a:noFill/>
              <a:ln w="28575" cap="flat" cmpd="sng">
                <a:solidFill>
                  <a:srgbClr val="0000CC"/>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pPr algn="ctr" eaLnBrk="1" hangingPunct="1">
                  <a:spcBef>
                    <a:spcPct val="50000"/>
                  </a:spcBef>
                  <a:defRPr/>
                </a:pPr>
                <a:endParaRPr lang="de-DE"/>
              </a:p>
            </p:txBody>
          </p:sp>
          <p:sp>
            <p:nvSpPr>
              <p:cNvPr id="100440" name="Freeform 88"/>
              <p:cNvSpPr>
                <a:spLocks/>
              </p:cNvSpPr>
              <p:nvPr/>
            </p:nvSpPr>
            <p:spPr bwMode="auto">
              <a:xfrm flipV="1">
                <a:off x="865" y="1185"/>
                <a:ext cx="608" cy="702"/>
              </a:xfrm>
              <a:custGeom>
                <a:avLst/>
                <a:gdLst>
                  <a:gd name="T0" fmla="*/ 0 w 608"/>
                  <a:gd name="T1" fmla="*/ 702 h 702"/>
                  <a:gd name="T2" fmla="*/ 27 w 608"/>
                  <a:gd name="T3" fmla="*/ 702 h 702"/>
                  <a:gd name="T4" fmla="*/ 247 w 608"/>
                  <a:gd name="T5" fmla="*/ 690 h 702"/>
                  <a:gd name="T6" fmla="*/ 439 w 608"/>
                  <a:gd name="T7" fmla="*/ 672 h 702"/>
                  <a:gd name="T8" fmla="*/ 541 w 608"/>
                  <a:gd name="T9" fmla="*/ 599 h 702"/>
                  <a:gd name="T10" fmla="*/ 597 w 608"/>
                  <a:gd name="T11" fmla="*/ 390 h 702"/>
                  <a:gd name="T12" fmla="*/ 606 w 608"/>
                  <a:gd name="T13" fmla="*/ 0 h 702"/>
                </a:gdLst>
                <a:ahLst/>
                <a:cxnLst>
                  <a:cxn ang="0">
                    <a:pos x="T0" y="T1"/>
                  </a:cxn>
                  <a:cxn ang="0">
                    <a:pos x="T2" y="T3"/>
                  </a:cxn>
                  <a:cxn ang="0">
                    <a:pos x="T4" y="T5"/>
                  </a:cxn>
                  <a:cxn ang="0">
                    <a:pos x="T6" y="T7"/>
                  </a:cxn>
                  <a:cxn ang="0">
                    <a:pos x="T8" y="T9"/>
                  </a:cxn>
                  <a:cxn ang="0">
                    <a:pos x="T10" y="T11"/>
                  </a:cxn>
                  <a:cxn ang="0">
                    <a:pos x="T12" y="T13"/>
                  </a:cxn>
                </a:cxnLst>
                <a:rect l="0" t="0" r="r" b="b"/>
                <a:pathLst>
                  <a:path w="608" h="702">
                    <a:moveTo>
                      <a:pt x="0" y="702"/>
                    </a:moveTo>
                    <a:lnTo>
                      <a:pt x="27" y="702"/>
                    </a:lnTo>
                    <a:cubicBezTo>
                      <a:pt x="68" y="700"/>
                      <a:pt x="178" y="695"/>
                      <a:pt x="247" y="690"/>
                    </a:cubicBezTo>
                    <a:cubicBezTo>
                      <a:pt x="316" y="685"/>
                      <a:pt x="390" y="687"/>
                      <a:pt x="439" y="672"/>
                    </a:cubicBezTo>
                    <a:cubicBezTo>
                      <a:pt x="488" y="657"/>
                      <a:pt x="515" y="646"/>
                      <a:pt x="541" y="599"/>
                    </a:cubicBezTo>
                    <a:cubicBezTo>
                      <a:pt x="567" y="552"/>
                      <a:pt x="586" y="490"/>
                      <a:pt x="597" y="390"/>
                    </a:cubicBezTo>
                    <a:cubicBezTo>
                      <a:pt x="608" y="290"/>
                      <a:pt x="604" y="81"/>
                      <a:pt x="606" y="0"/>
                    </a:cubicBezTo>
                  </a:path>
                </a:pathLst>
              </a:custGeom>
              <a:noFill/>
              <a:ln w="28575" cap="flat" cmpd="sng">
                <a:solidFill>
                  <a:srgbClr val="0000CC"/>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pPr algn="ctr" eaLnBrk="1" hangingPunct="1">
                  <a:spcBef>
                    <a:spcPct val="50000"/>
                  </a:spcBef>
                  <a:defRPr/>
                </a:pPr>
                <a:endParaRPr lang="de-DE"/>
              </a:p>
            </p:txBody>
          </p:sp>
        </p:grpSp>
        <p:sp>
          <p:nvSpPr>
            <p:cNvPr id="100374" name="Oval 22"/>
            <p:cNvSpPr>
              <a:spLocks noChangeArrowheads="1"/>
            </p:cNvSpPr>
            <p:nvPr/>
          </p:nvSpPr>
          <p:spPr bwMode="auto">
            <a:xfrm>
              <a:off x="774" y="1319"/>
              <a:ext cx="96" cy="96"/>
            </a:xfrm>
            <a:prstGeom prst="ellipse">
              <a:avLst/>
            </a:prstGeom>
            <a:solidFill>
              <a:srgbClr val="00FF00"/>
            </a:solidFill>
            <a:ln w="285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grpSp>
          <p:nvGrpSpPr>
            <p:cNvPr id="18511" name="Group 90"/>
            <p:cNvGrpSpPr>
              <a:grpSpLocks/>
            </p:cNvGrpSpPr>
            <p:nvPr/>
          </p:nvGrpSpPr>
          <p:grpSpPr bwMode="auto">
            <a:xfrm flipH="1">
              <a:off x="1465" y="664"/>
              <a:ext cx="609" cy="1407"/>
              <a:chOff x="865" y="480"/>
              <a:chExt cx="609" cy="1407"/>
            </a:xfrm>
          </p:grpSpPr>
          <p:sp>
            <p:nvSpPr>
              <p:cNvPr id="100443" name="Freeform 91"/>
              <p:cNvSpPr>
                <a:spLocks/>
              </p:cNvSpPr>
              <p:nvPr/>
            </p:nvSpPr>
            <p:spPr bwMode="auto">
              <a:xfrm>
                <a:off x="866" y="480"/>
                <a:ext cx="608" cy="702"/>
              </a:xfrm>
              <a:custGeom>
                <a:avLst/>
                <a:gdLst>
                  <a:gd name="T0" fmla="*/ 0 w 608"/>
                  <a:gd name="T1" fmla="*/ 702 h 702"/>
                  <a:gd name="T2" fmla="*/ 27 w 608"/>
                  <a:gd name="T3" fmla="*/ 702 h 702"/>
                  <a:gd name="T4" fmla="*/ 247 w 608"/>
                  <a:gd name="T5" fmla="*/ 690 h 702"/>
                  <a:gd name="T6" fmla="*/ 439 w 608"/>
                  <a:gd name="T7" fmla="*/ 672 h 702"/>
                  <a:gd name="T8" fmla="*/ 541 w 608"/>
                  <a:gd name="T9" fmla="*/ 599 h 702"/>
                  <a:gd name="T10" fmla="*/ 597 w 608"/>
                  <a:gd name="T11" fmla="*/ 390 h 702"/>
                  <a:gd name="T12" fmla="*/ 606 w 608"/>
                  <a:gd name="T13" fmla="*/ 0 h 702"/>
                </a:gdLst>
                <a:ahLst/>
                <a:cxnLst>
                  <a:cxn ang="0">
                    <a:pos x="T0" y="T1"/>
                  </a:cxn>
                  <a:cxn ang="0">
                    <a:pos x="T2" y="T3"/>
                  </a:cxn>
                  <a:cxn ang="0">
                    <a:pos x="T4" y="T5"/>
                  </a:cxn>
                  <a:cxn ang="0">
                    <a:pos x="T6" y="T7"/>
                  </a:cxn>
                  <a:cxn ang="0">
                    <a:pos x="T8" y="T9"/>
                  </a:cxn>
                  <a:cxn ang="0">
                    <a:pos x="T10" y="T11"/>
                  </a:cxn>
                  <a:cxn ang="0">
                    <a:pos x="T12" y="T13"/>
                  </a:cxn>
                </a:cxnLst>
                <a:rect l="0" t="0" r="r" b="b"/>
                <a:pathLst>
                  <a:path w="608" h="702">
                    <a:moveTo>
                      <a:pt x="0" y="702"/>
                    </a:moveTo>
                    <a:lnTo>
                      <a:pt x="27" y="702"/>
                    </a:lnTo>
                    <a:cubicBezTo>
                      <a:pt x="68" y="700"/>
                      <a:pt x="178" y="695"/>
                      <a:pt x="247" y="690"/>
                    </a:cubicBezTo>
                    <a:cubicBezTo>
                      <a:pt x="316" y="685"/>
                      <a:pt x="390" y="687"/>
                      <a:pt x="439" y="672"/>
                    </a:cubicBezTo>
                    <a:cubicBezTo>
                      <a:pt x="488" y="657"/>
                      <a:pt x="515" y="646"/>
                      <a:pt x="541" y="599"/>
                    </a:cubicBezTo>
                    <a:cubicBezTo>
                      <a:pt x="567" y="552"/>
                      <a:pt x="586" y="490"/>
                      <a:pt x="597" y="390"/>
                    </a:cubicBezTo>
                    <a:cubicBezTo>
                      <a:pt x="608" y="290"/>
                      <a:pt x="604" y="81"/>
                      <a:pt x="606" y="0"/>
                    </a:cubicBezTo>
                  </a:path>
                </a:pathLst>
              </a:custGeom>
              <a:noFill/>
              <a:ln w="28575" cap="flat" cmpd="sng">
                <a:solidFill>
                  <a:srgbClr val="0000CC"/>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pPr algn="ctr" eaLnBrk="1" hangingPunct="1">
                  <a:spcBef>
                    <a:spcPct val="50000"/>
                  </a:spcBef>
                  <a:defRPr/>
                </a:pPr>
                <a:endParaRPr lang="de-DE"/>
              </a:p>
            </p:txBody>
          </p:sp>
          <p:sp>
            <p:nvSpPr>
              <p:cNvPr id="100444" name="Freeform 92"/>
              <p:cNvSpPr>
                <a:spLocks/>
              </p:cNvSpPr>
              <p:nvPr/>
            </p:nvSpPr>
            <p:spPr bwMode="auto">
              <a:xfrm flipV="1">
                <a:off x="865" y="1185"/>
                <a:ext cx="608" cy="702"/>
              </a:xfrm>
              <a:custGeom>
                <a:avLst/>
                <a:gdLst>
                  <a:gd name="T0" fmla="*/ 0 w 608"/>
                  <a:gd name="T1" fmla="*/ 702 h 702"/>
                  <a:gd name="T2" fmla="*/ 27 w 608"/>
                  <a:gd name="T3" fmla="*/ 702 h 702"/>
                  <a:gd name="T4" fmla="*/ 247 w 608"/>
                  <a:gd name="T5" fmla="*/ 690 h 702"/>
                  <a:gd name="T6" fmla="*/ 439 w 608"/>
                  <a:gd name="T7" fmla="*/ 672 h 702"/>
                  <a:gd name="T8" fmla="*/ 541 w 608"/>
                  <a:gd name="T9" fmla="*/ 599 h 702"/>
                  <a:gd name="T10" fmla="*/ 597 w 608"/>
                  <a:gd name="T11" fmla="*/ 390 h 702"/>
                  <a:gd name="T12" fmla="*/ 606 w 608"/>
                  <a:gd name="T13" fmla="*/ 0 h 702"/>
                </a:gdLst>
                <a:ahLst/>
                <a:cxnLst>
                  <a:cxn ang="0">
                    <a:pos x="T0" y="T1"/>
                  </a:cxn>
                  <a:cxn ang="0">
                    <a:pos x="T2" y="T3"/>
                  </a:cxn>
                  <a:cxn ang="0">
                    <a:pos x="T4" y="T5"/>
                  </a:cxn>
                  <a:cxn ang="0">
                    <a:pos x="T6" y="T7"/>
                  </a:cxn>
                  <a:cxn ang="0">
                    <a:pos x="T8" y="T9"/>
                  </a:cxn>
                  <a:cxn ang="0">
                    <a:pos x="T10" y="T11"/>
                  </a:cxn>
                  <a:cxn ang="0">
                    <a:pos x="T12" y="T13"/>
                  </a:cxn>
                </a:cxnLst>
                <a:rect l="0" t="0" r="r" b="b"/>
                <a:pathLst>
                  <a:path w="608" h="702">
                    <a:moveTo>
                      <a:pt x="0" y="702"/>
                    </a:moveTo>
                    <a:lnTo>
                      <a:pt x="27" y="702"/>
                    </a:lnTo>
                    <a:cubicBezTo>
                      <a:pt x="68" y="700"/>
                      <a:pt x="178" y="695"/>
                      <a:pt x="247" y="690"/>
                    </a:cubicBezTo>
                    <a:cubicBezTo>
                      <a:pt x="316" y="685"/>
                      <a:pt x="390" y="687"/>
                      <a:pt x="439" y="672"/>
                    </a:cubicBezTo>
                    <a:cubicBezTo>
                      <a:pt x="488" y="657"/>
                      <a:pt x="515" y="646"/>
                      <a:pt x="541" y="599"/>
                    </a:cubicBezTo>
                    <a:cubicBezTo>
                      <a:pt x="567" y="552"/>
                      <a:pt x="586" y="490"/>
                      <a:pt x="597" y="390"/>
                    </a:cubicBezTo>
                    <a:cubicBezTo>
                      <a:pt x="608" y="290"/>
                      <a:pt x="604" y="81"/>
                      <a:pt x="606" y="0"/>
                    </a:cubicBezTo>
                  </a:path>
                </a:pathLst>
              </a:custGeom>
              <a:noFill/>
              <a:ln w="28575" cap="flat" cmpd="sng">
                <a:solidFill>
                  <a:srgbClr val="0000CC"/>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pPr algn="ctr" eaLnBrk="1" hangingPunct="1">
                  <a:spcBef>
                    <a:spcPct val="50000"/>
                  </a:spcBef>
                  <a:defRPr/>
                </a:pPr>
                <a:endParaRPr lang="de-DE"/>
              </a:p>
            </p:txBody>
          </p:sp>
        </p:grpSp>
        <p:sp>
          <p:nvSpPr>
            <p:cNvPr id="100377" name="Oval 25"/>
            <p:cNvSpPr>
              <a:spLocks noChangeArrowheads="1"/>
            </p:cNvSpPr>
            <p:nvPr/>
          </p:nvSpPr>
          <p:spPr bwMode="auto">
            <a:xfrm>
              <a:off x="2022" y="1319"/>
              <a:ext cx="96" cy="96"/>
            </a:xfrm>
            <a:prstGeom prst="ellipse">
              <a:avLst/>
            </a:prstGeom>
            <a:solidFill>
              <a:srgbClr val="00FF00"/>
            </a:solidFill>
            <a:ln w="285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grpSp>
      <p:grpSp>
        <p:nvGrpSpPr>
          <p:cNvPr id="18436" name="Group 163"/>
          <p:cNvGrpSpPr>
            <a:grpSpLocks/>
          </p:cNvGrpSpPr>
          <p:nvPr/>
        </p:nvGrpSpPr>
        <p:grpSpPr bwMode="auto">
          <a:xfrm>
            <a:off x="4435475" y="914400"/>
            <a:ext cx="4730750" cy="2587625"/>
            <a:chOff x="2794" y="672"/>
            <a:chExt cx="2980" cy="1630"/>
          </a:xfrm>
        </p:grpSpPr>
        <p:sp>
          <p:nvSpPr>
            <p:cNvPr id="100414" name="Text Box 62"/>
            <p:cNvSpPr txBox="1">
              <a:spLocks noChangeArrowheads="1"/>
            </p:cNvSpPr>
            <p:nvPr/>
          </p:nvSpPr>
          <p:spPr bwMode="auto">
            <a:xfrm>
              <a:off x="2798" y="672"/>
              <a:ext cx="29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sz="2400" i="1" u="sng" dirty="0" err="1"/>
                <a:t>r</a:t>
              </a:r>
              <a:r>
                <a:rPr lang="de-DE" altLang="de-DE" sz="2400" u="sng" dirty="0"/>
                <a:t> </a:t>
              </a:r>
              <a:r>
                <a:rPr lang="de-DE" altLang="de-DE" sz="2400" u="sng" dirty="0">
                  <a:sym typeface="Symbol" charset="2"/>
                </a:rPr>
                <a:t>→</a:t>
              </a:r>
              <a:r>
                <a:rPr lang="de-DE" altLang="de-DE" sz="2400" u="sng" dirty="0" smtClean="0">
                  <a:sym typeface="Symbol" charset="2"/>
                </a:rPr>
                <a:t> </a:t>
              </a:r>
              <a:r>
                <a:rPr lang="de-DE" altLang="de-DE" sz="2400" u="sng" dirty="0">
                  <a:sym typeface="Symbol" charset="2"/>
                </a:rPr>
                <a:t>∞</a:t>
              </a:r>
              <a:r>
                <a:rPr lang="de-DE" altLang="de-DE" sz="2400" u="sng" dirty="0" smtClean="0">
                  <a:sym typeface="Symbol" charset="2"/>
                </a:rPr>
                <a:t>:</a:t>
              </a:r>
              <a:r>
                <a:rPr lang="de-DE" altLang="de-DE" sz="2400" dirty="0" smtClean="0">
                  <a:sym typeface="Symbol" charset="2"/>
                </a:rPr>
                <a:t>  </a:t>
              </a:r>
              <a:r>
                <a:rPr lang="de-DE" altLang="de-DE" sz="2400" dirty="0">
                  <a:solidFill>
                    <a:schemeClr val="tx1"/>
                  </a:solidFill>
                  <a:sym typeface="Symbol" charset="2"/>
                </a:rPr>
                <a:t>→</a:t>
              </a:r>
              <a:r>
                <a:rPr lang="de-DE" altLang="de-DE" sz="2400" dirty="0" smtClean="0">
                  <a:solidFill>
                    <a:schemeClr val="tx1"/>
                  </a:solidFill>
                  <a:sym typeface="Symbol" charset="2"/>
                </a:rPr>
                <a:t> </a:t>
              </a:r>
              <a:r>
                <a:rPr lang="de-DE" altLang="de-DE" sz="2400" dirty="0">
                  <a:solidFill>
                    <a:srgbClr val="010000"/>
                  </a:solidFill>
                  <a:sym typeface="Symbol" charset="2"/>
                </a:rPr>
                <a:t>Monopol der Ladung 2</a:t>
              </a:r>
              <a:r>
                <a:rPr lang="de-DE" altLang="de-DE" sz="2400" i="1" dirty="0">
                  <a:solidFill>
                    <a:srgbClr val="010000"/>
                  </a:solidFill>
                  <a:sym typeface="Symbol" charset="2"/>
                </a:rPr>
                <a:t>Q</a:t>
              </a:r>
              <a:endParaRPr lang="de-DE" altLang="de-DE" sz="2400" i="1" u="sng" dirty="0"/>
            </a:p>
          </p:txBody>
        </p:sp>
        <p:sp>
          <p:nvSpPr>
            <p:cNvPr id="100416" name="Rectangle 64"/>
            <p:cNvSpPr>
              <a:spLocks noChangeArrowheads="1"/>
            </p:cNvSpPr>
            <p:nvPr/>
          </p:nvSpPr>
          <p:spPr bwMode="auto">
            <a:xfrm>
              <a:off x="2794" y="672"/>
              <a:ext cx="2908" cy="163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grpSp>
      <p:pic>
        <p:nvPicPr>
          <p:cNvPr id="3" name="Bild 2"/>
          <p:cNvPicPr>
            <a:picLocks noChangeAspect="1"/>
          </p:cNvPicPr>
          <p:nvPr/>
        </p:nvPicPr>
        <p:blipFill>
          <a:blip r:embed="rId3"/>
          <a:stretch>
            <a:fillRect/>
          </a:stretch>
        </p:blipFill>
        <p:spPr>
          <a:xfrm>
            <a:off x="4828126" y="2482768"/>
            <a:ext cx="3574654" cy="946232"/>
          </a:xfrm>
          <a:prstGeom prst="rect">
            <a:avLst/>
          </a:prstGeom>
        </p:spPr>
      </p:pic>
      <p:grpSp>
        <p:nvGrpSpPr>
          <p:cNvPr id="5" name="Gruppierung 4"/>
          <p:cNvGrpSpPr/>
          <p:nvPr/>
        </p:nvGrpSpPr>
        <p:grpSpPr>
          <a:xfrm>
            <a:off x="76200" y="3657600"/>
            <a:ext cx="7315200" cy="2819400"/>
            <a:chOff x="76200" y="3657600"/>
            <a:chExt cx="7315200" cy="2819400"/>
          </a:xfrm>
        </p:grpSpPr>
        <p:grpSp>
          <p:nvGrpSpPr>
            <p:cNvPr id="100517" name="Group 165"/>
            <p:cNvGrpSpPr>
              <a:grpSpLocks/>
            </p:cNvGrpSpPr>
            <p:nvPr/>
          </p:nvGrpSpPr>
          <p:grpSpPr bwMode="auto">
            <a:xfrm>
              <a:off x="76200" y="3657600"/>
              <a:ext cx="7239000" cy="2819400"/>
              <a:chOff x="48" y="2304"/>
              <a:chExt cx="4560" cy="1776"/>
            </a:xfrm>
          </p:grpSpPr>
          <p:sp>
            <p:nvSpPr>
              <p:cNvPr id="100355" name="Text Box 3"/>
              <p:cNvSpPr txBox="1">
                <a:spLocks noChangeArrowheads="1"/>
              </p:cNvSpPr>
              <p:nvPr/>
            </p:nvSpPr>
            <p:spPr bwMode="auto">
              <a:xfrm>
                <a:off x="48" y="2304"/>
                <a:ext cx="456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u="sng" dirty="0" smtClean="0">
                    <a:solidFill>
                      <a:srgbClr val="FF0000"/>
                    </a:solidFill>
                  </a:rPr>
                  <a:t>d</a:t>
                </a:r>
                <a:r>
                  <a:rPr lang="de-DE" altLang="de-DE" u="sng" dirty="0">
                    <a:solidFill>
                      <a:srgbClr val="FF0000"/>
                    </a:solidFill>
                  </a:rPr>
                  <a:t>)</a:t>
                </a:r>
                <a:r>
                  <a:rPr lang="de-DE" altLang="de-DE" dirty="0" smtClean="0">
                    <a:solidFill>
                      <a:schemeClr val="tx1"/>
                    </a:solidFill>
                  </a:rPr>
                  <a:t> </a:t>
                </a:r>
                <a:r>
                  <a:rPr lang="de-DE" altLang="de-DE" dirty="0">
                    <a:solidFill>
                      <a:schemeClr val="tx1"/>
                    </a:solidFill>
                  </a:rPr>
                  <a:t>Feld eines elektrischen </a:t>
                </a:r>
                <a:r>
                  <a:rPr lang="de-DE" altLang="de-DE" dirty="0" smtClean="0">
                    <a:solidFill>
                      <a:schemeClr val="tx1"/>
                    </a:solidFill>
                  </a:rPr>
                  <a:t>Quadrupols (qualitativ)</a:t>
                </a:r>
                <a:endParaRPr lang="de-DE" altLang="de-DE" u="sng" dirty="0">
                  <a:solidFill>
                    <a:schemeClr val="tx1"/>
                  </a:solidFill>
                </a:endParaRPr>
              </a:p>
            </p:txBody>
          </p:sp>
          <p:grpSp>
            <p:nvGrpSpPr>
              <p:cNvPr id="18443" name="Group 155"/>
              <p:cNvGrpSpPr>
                <a:grpSpLocks/>
              </p:cNvGrpSpPr>
              <p:nvPr/>
            </p:nvGrpSpPr>
            <p:grpSpPr bwMode="auto">
              <a:xfrm>
                <a:off x="855" y="2759"/>
                <a:ext cx="1305" cy="1321"/>
                <a:chOff x="583" y="2727"/>
                <a:chExt cx="1305" cy="1321"/>
              </a:xfrm>
            </p:grpSpPr>
            <p:grpSp>
              <p:nvGrpSpPr>
                <p:cNvPr id="18444" name="Group 152"/>
                <p:cNvGrpSpPr>
                  <a:grpSpLocks/>
                </p:cNvGrpSpPr>
                <p:nvPr/>
              </p:nvGrpSpPr>
              <p:grpSpPr bwMode="auto">
                <a:xfrm>
                  <a:off x="879" y="3471"/>
                  <a:ext cx="718" cy="299"/>
                  <a:chOff x="879" y="3471"/>
                  <a:chExt cx="718" cy="299"/>
                </a:xfrm>
              </p:grpSpPr>
              <p:sp>
                <p:nvSpPr>
                  <p:cNvPr id="100502" name="Freeform 150"/>
                  <p:cNvSpPr>
                    <a:spLocks/>
                  </p:cNvSpPr>
                  <p:nvPr/>
                </p:nvSpPr>
                <p:spPr bwMode="auto">
                  <a:xfrm rot="5400000" flipH="1">
                    <a:off x="1089" y="3261"/>
                    <a:ext cx="299" cy="718"/>
                  </a:xfrm>
                  <a:custGeom>
                    <a:avLst/>
                    <a:gdLst>
                      <a:gd name="T0" fmla="*/ 12 w 299"/>
                      <a:gd name="T1" fmla="*/ 0 h 718"/>
                      <a:gd name="T2" fmla="*/ 42 w 299"/>
                      <a:gd name="T3" fmla="*/ 24 h 718"/>
                      <a:gd name="T4" fmla="*/ 178 w 299"/>
                      <a:gd name="T5" fmla="*/ 176 h 718"/>
                      <a:gd name="T6" fmla="*/ 298 w 299"/>
                      <a:gd name="T7" fmla="*/ 352 h 718"/>
                      <a:gd name="T8" fmla="*/ 184 w 299"/>
                      <a:gd name="T9" fmla="*/ 524 h 718"/>
                      <a:gd name="T10" fmla="*/ 34 w 299"/>
                      <a:gd name="T11" fmla="*/ 682 h 718"/>
                      <a:gd name="T12" fmla="*/ 0 w 299"/>
                      <a:gd name="T13" fmla="*/ 718 h 718"/>
                    </a:gdLst>
                    <a:ahLst/>
                    <a:cxnLst>
                      <a:cxn ang="0">
                        <a:pos x="T0" y="T1"/>
                      </a:cxn>
                      <a:cxn ang="0">
                        <a:pos x="T2" y="T3"/>
                      </a:cxn>
                      <a:cxn ang="0">
                        <a:pos x="T4" y="T5"/>
                      </a:cxn>
                      <a:cxn ang="0">
                        <a:pos x="T6" y="T7"/>
                      </a:cxn>
                      <a:cxn ang="0">
                        <a:pos x="T8" y="T9"/>
                      </a:cxn>
                      <a:cxn ang="0">
                        <a:pos x="T10" y="T11"/>
                      </a:cxn>
                      <a:cxn ang="0">
                        <a:pos x="T12" y="T13"/>
                      </a:cxn>
                    </a:cxnLst>
                    <a:rect l="0" t="0" r="r" b="b"/>
                    <a:pathLst>
                      <a:path w="299" h="718">
                        <a:moveTo>
                          <a:pt x="12" y="0"/>
                        </a:moveTo>
                        <a:lnTo>
                          <a:pt x="42" y="24"/>
                        </a:lnTo>
                        <a:cubicBezTo>
                          <a:pt x="70" y="53"/>
                          <a:pt x="135" y="121"/>
                          <a:pt x="178" y="176"/>
                        </a:cubicBezTo>
                        <a:cubicBezTo>
                          <a:pt x="221" y="231"/>
                          <a:pt x="297" y="294"/>
                          <a:pt x="298" y="352"/>
                        </a:cubicBezTo>
                        <a:cubicBezTo>
                          <a:pt x="299" y="410"/>
                          <a:pt x="228" y="469"/>
                          <a:pt x="184" y="524"/>
                        </a:cubicBezTo>
                        <a:cubicBezTo>
                          <a:pt x="140" y="579"/>
                          <a:pt x="65" y="650"/>
                          <a:pt x="34" y="682"/>
                        </a:cubicBezTo>
                        <a:lnTo>
                          <a:pt x="0" y="718"/>
                        </a:lnTo>
                      </a:path>
                    </a:pathLst>
                  </a:custGeom>
                  <a:noFill/>
                  <a:ln w="28575" cap="flat" cmpd="sng">
                    <a:solidFill>
                      <a:srgbClr val="0000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pPr algn="ctr" eaLnBrk="1" hangingPunct="1">
                      <a:spcBef>
                        <a:spcPct val="50000"/>
                      </a:spcBef>
                      <a:defRPr/>
                    </a:pPr>
                    <a:endParaRPr lang="de-DE"/>
                  </a:p>
                </p:txBody>
              </p:sp>
              <p:sp>
                <p:nvSpPr>
                  <p:cNvPr id="100503" name="Line 151"/>
                  <p:cNvSpPr>
                    <a:spLocks noChangeShapeType="1"/>
                  </p:cNvSpPr>
                  <p:nvPr/>
                </p:nvSpPr>
                <p:spPr bwMode="auto">
                  <a:xfrm rot="-5400000" flipH="1" flipV="1">
                    <a:off x="1197" y="3468"/>
                    <a:ext cx="12" cy="30"/>
                  </a:xfrm>
                  <a:prstGeom prst="line">
                    <a:avLst/>
                  </a:prstGeom>
                  <a:noFill/>
                  <a:ln w="28575">
                    <a:solidFill>
                      <a:srgbClr val="0000CC"/>
                    </a:solidFill>
                    <a:round/>
                    <a:headEn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grpSp>
            <p:grpSp>
              <p:nvGrpSpPr>
                <p:cNvPr id="18445" name="Group 154"/>
                <p:cNvGrpSpPr>
                  <a:grpSpLocks/>
                </p:cNvGrpSpPr>
                <p:nvPr/>
              </p:nvGrpSpPr>
              <p:grpSpPr bwMode="auto">
                <a:xfrm>
                  <a:off x="893" y="3031"/>
                  <a:ext cx="718" cy="299"/>
                  <a:chOff x="893" y="3031"/>
                  <a:chExt cx="718" cy="299"/>
                </a:xfrm>
              </p:grpSpPr>
              <p:sp>
                <p:nvSpPr>
                  <p:cNvPr id="100499" name="Freeform 147"/>
                  <p:cNvSpPr>
                    <a:spLocks/>
                  </p:cNvSpPr>
                  <p:nvPr/>
                </p:nvSpPr>
                <p:spPr bwMode="auto">
                  <a:xfrm rot="5400000" flipV="1">
                    <a:off x="1103" y="2821"/>
                    <a:ext cx="299" cy="718"/>
                  </a:xfrm>
                  <a:custGeom>
                    <a:avLst/>
                    <a:gdLst>
                      <a:gd name="T0" fmla="*/ 12 w 299"/>
                      <a:gd name="T1" fmla="*/ 0 h 718"/>
                      <a:gd name="T2" fmla="*/ 42 w 299"/>
                      <a:gd name="T3" fmla="*/ 24 h 718"/>
                      <a:gd name="T4" fmla="*/ 178 w 299"/>
                      <a:gd name="T5" fmla="*/ 176 h 718"/>
                      <a:gd name="T6" fmla="*/ 298 w 299"/>
                      <a:gd name="T7" fmla="*/ 352 h 718"/>
                      <a:gd name="T8" fmla="*/ 184 w 299"/>
                      <a:gd name="T9" fmla="*/ 524 h 718"/>
                      <a:gd name="T10" fmla="*/ 34 w 299"/>
                      <a:gd name="T11" fmla="*/ 682 h 718"/>
                      <a:gd name="T12" fmla="*/ 0 w 299"/>
                      <a:gd name="T13" fmla="*/ 718 h 718"/>
                    </a:gdLst>
                    <a:ahLst/>
                    <a:cxnLst>
                      <a:cxn ang="0">
                        <a:pos x="T0" y="T1"/>
                      </a:cxn>
                      <a:cxn ang="0">
                        <a:pos x="T2" y="T3"/>
                      </a:cxn>
                      <a:cxn ang="0">
                        <a:pos x="T4" y="T5"/>
                      </a:cxn>
                      <a:cxn ang="0">
                        <a:pos x="T6" y="T7"/>
                      </a:cxn>
                      <a:cxn ang="0">
                        <a:pos x="T8" y="T9"/>
                      </a:cxn>
                      <a:cxn ang="0">
                        <a:pos x="T10" y="T11"/>
                      </a:cxn>
                      <a:cxn ang="0">
                        <a:pos x="T12" y="T13"/>
                      </a:cxn>
                    </a:cxnLst>
                    <a:rect l="0" t="0" r="r" b="b"/>
                    <a:pathLst>
                      <a:path w="299" h="718">
                        <a:moveTo>
                          <a:pt x="12" y="0"/>
                        </a:moveTo>
                        <a:lnTo>
                          <a:pt x="42" y="24"/>
                        </a:lnTo>
                        <a:cubicBezTo>
                          <a:pt x="70" y="53"/>
                          <a:pt x="135" y="121"/>
                          <a:pt x="178" y="176"/>
                        </a:cubicBezTo>
                        <a:cubicBezTo>
                          <a:pt x="221" y="231"/>
                          <a:pt x="297" y="294"/>
                          <a:pt x="298" y="352"/>
                        </a:cubicBezTo>
                        <a:cubicBezTo>
                          <a:pt x="299" y="410"/>
                          <a:pt x="228" y="469"/>
                          <a:pt x="184" y="524"/>
                        </a:cubicBezTo>
                        <a:cubicBezTo>
                          <a:pt x="140" y="579"/>
                          <a:pt x="65" y="650"/>
                          <a:pt x="34" y="682"/>
                        </a:cubicBezTo>
                        <a:lnTo>
                          <a:pt x="0" y="718"/>
                        </a:lnTo>
                      </a:path>
                    </a:pathLst>
                  </a:custGeom>
                  <a:noFill/>
                  <a:ln w="28575" cap="flat" cmpd="sng">
                    <a:solidFill>
                      <a:srgbClr val="0000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pPr algn="ctr" eaLnBrk="1" hangingPunct="1">
                      <a:spcBef>
                        <a:spcPct val="50000"/>
                      </a:spcBef>
                      <a:defRPr/>
                    </a:pPr>
                    <a:endParaRPr lang="de-DE"/>
                  </a:p>
                </p:txBody>
              </p:sp>
              <p:sp>
                <p:nvSpPr>
                  <p:cNvPr id="100500" name="Line 148"/>
                  <p:cNvSpPr>
                    <a:spLocks noChangeShapeType="1"/>
                  </p:cNvSpPr>
                  <p:nvPr/>
                </p:nvSpPr>
                <p:spPr bwMode="auto">
                  <a:xfrm rot="-5400000">
                    <a:off x="1276" y="3306"/>
                    <a:ext cx="8" cy="28"/>
                  </a:xfrm>
                  <a:prstGeom prst="line">
                    <a:avLst/>
                  </a:prstGeom>
                  <a:noFill/>
                  <a:ln w="28575">
                    <a:solidFill>
                      <a:srgbClr val="0000CC"/>
                    </a:solidFill>
                    <a:round/>
                    <a:headEn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grpSp>
            <p:grpSp>
              <p:nvGrpSpPr>
                <p:cNvPr id="18446" name="Group 143"/>
                <p:cNvGrpSpPr>
                  <a:grpSpLocks/>
                </p:cNvGrpSpPr>
                <p:nvPr/>
              </p:nvGrpSpPr>
              <p:grpSpPr bwMode="auto">
                <a:xfrm flipH="1" flipV="1">
                  <a:off x="1312" y="3038"/>
                  <a:ext cx="299" cy="718"/>
                  <a:chOff x="876" y="3046"/>
                  <a:chExt cx="299" cy="718"/>
                </a:xfrm>
              </p:grpSpPr>
              <p:sp>
                <p:nvSpPr>
                  <p:cNvPr id="100496" name="Freeform 144"/>
                  <p:cNvSpPr>
                    <a:spLocks/>
                  </p:cNvSpPr>
                  <p:nvPr/>
                </p:nvSpPr>
                <p:spPr bwMode="auto">
                  <a:xfrm>
                    <a:off x="876" y="3046"/>
                    <a:ext cx="299" cy="718"/>
                  </a:xfrm>
                  <a:custGeom>
                    <a:avLst/>
                    <a:gdLst>
                      <a:gd name="T0" fmla="*/ 12 w 299"/>
                      <a:gd name="T1" fmla="*/ 0 h 718"/>
                      <a:gd name="T2" fmla="*/ 42 w 299"/>
                      <a:gd name="T3" fmla="*/ 24 h 718"/>
                      <a:gd name="T4" fmla="*/ 178 w 299"/>
                      <a:gd name="T5" fmla="*/ 176 h 718"/>
                      <a:gd name="T6" fmla="*/ 298 w 299"/>
                      <a:gd name="T7" fmla="*/ 352 h 718"/>
                      <a:gd name="T8" fmla="*/ 184 w 299"/>
                      <a:gd name="T9" fmla="*/ 524 h 718"/>
                      <a:gd name="T10" fmla="*/ 34 w 299"/>
                      <a:gd name="T11" fmla="*/ 682 h 718"/>
                      <a:gd name="T12" fmla="*/ 0 w 299"/>
                      <a:gd name="T13" fmla="*/ 718 h 718"/>
                    </a:gdLst>
                    <a:ahLst/>
                    <a:cxnLst>
                      <a:cxn ang="0">
                        <a:pos x="T0" y="T1"/>
                      </a:cxn>
                      <a:cxn ang="0">
                        <a:pos x="T2" y="T3"/>
                      </a:cxn>
                      <a:cxn ang="0">
                        <a:pos x="T4" y="T5"/>
                      </a:cxn>
                      <a:cxn ang="0">
                        <a:pos x="T6" y="T7"/>
                      </a:cxn>
                      <a:cxn ang="0">
                        <a:pos x="T8" y="T9"/>
                      </a:cxn>
                      <a:cxn ang="0">
                        <a:pos x="T10" y="T11"/>
                      </a:cxn>
                      <a:cxn ang="0">
                        <a:pos x="T12" y="T13"/>
                      </a:cxn>
                    </a:cxnLst>
                    <a:rect l="0" t="0" r="r" b="b"/>
                    <a:pathLst>
                      <a:path w="299" h="718">
                        <a:moveTo>
                          <a:pt x="12" y="0"/>
                        </a:moveTo>
                        <a:lnTo>
                          <a:pt x="42" y="24"/>
                        </a:lnTo>
                        <a:cubicBezTo>
                          <a:pt x="70" y="53"/>
                          <a:pt x="135" y="121"/>
                          <a:pt x="178" y="176"/>
                        </a:cubicBezTo>
                        <a:cubicBezTo>
                          <a:pt x="221" y="231"/>
                          <a:pt x="297" y="294"/>
                          <a:pt x="298" y="352"/>
                        </a:cubicBezTo>
                        <a:cubicBezTo>
                          <a:pt x="299" y="410"/>
                          <a:pt x="228" y="469"/>
                          <a:pt x="184" y="524"/>
                        </a:cubicBezTo>
                        <a:cubicBezTo>
                          <a:pt x="140" y="579"/>
                          <a:pt x="65" y="650"/>
                          <a:pt x="34" y="682"/>
                        </a:cubicBezTo>
                        <a:lnTo>
                          <a:pt x="0" y="718"/>
                        </a:lnTo>
                      </a:path>
                    </a:pathLst>
                  </a:custGeom>
                  <a:noFill/>
                  <a:ln w="28575" cap="flat" cmpd="sng">
                    <a:solidFill>
                      <a:srgbClr val="0000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pPr algn="ctr" eaLnBrk="1" hangingPunct="1">
                      <a:spcBef>
                        <a:spcPct val="50000"/>
                      </a:spcBef>
                      <a:defRPr/>
                    </a:pPr>
                    <a:endParaRPr lang="de-DE"/>
                  </a:p>
                </p:txBody>
              </p:sp>
              <p:sp>
                <p:nvSpPr>
                  <p:cNvPr id="100497" name="Line 145"/>
                  <p:cNvSpPr>
                    <a:spLocks noChangeShapeType="1"/>
                  </p:cNvSpPr>
                  <p:nvPr/>
                </p:nvSpPr>
                <p:spPr bwMode="auto">
                  <a:xfrm>
                    <a:off x="1172" y="3390"/>
                    <a:ext cx="0" cy="26"/>
                  </a:xfrm>
                  <a:prstGeom prst="line">
                    <a:avLst/>
                  </a:prstGeom>
                  <a:noFill/>
                  <a:ln w="28575">
                    <a:solidFill>
                      <a:srgbClr val="0000CC"/>
                    </a:solidFill>
                    <a:round/>
                    <a:headEn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grpSp>
            <p:grpSp>
              <p:nvGrpSpPr>
                <p:cNvPr id="18447" name="Group 142"/>
                <p:cNvGrpSpPr>
                  <a:grpSpLocks/>
                </p:cNvGrpSpPr>
                <p:nvPr/>
              </p:nvGrpSpPr>
              <p:grpSpPr bwMode="auto">
                <a:xfrm>
                  <a:off x="876" y="3046"/>
                  <a:ext cx="299" cy="718"/>
                  <a:chOff x="876" y="3046"/>
                  <a:chExt cx="299" cy="718"/>
                </a:xfrm>
              </p:grpSpPr>
              <p:sp>
                <p:nvSpPr>
                  <p:cNvPr id="100492" name="Freeform 140"/>
                  <p:cNvSpPr>
                    <a:spLocks/>
                  </p:cNvSpPr>
                  <p:nvPr/>
                </p:nvSpPr>
                <p:spPr bwMode="auto">
                  <a:xfrm>
                    <a:off x="876" y="3046"/>
                    <a:ext cx="299" cy="718"/>
                  </a:xfrm>
                  <a:custGeom>
                    <a:avLst/>
                    <a:gdLst>
                      <a:gd name="T0" fmla="*/ 12 w 299"/>
                      <a:gd name="T1" fmla="*/ 0 h 718"/>
                      <a:gd name="T2" fmla="*/ 42 w 299"/>
                      <a:gd name="T3" fmla="*/ 24 h 718"/>
                      <a:gd name="T4" fmla="*/ 178 w 299"/>
                      <a:gd name="T5" fmla="*/ 176 h 718"/>
                      <a:gd name="T6" fmla="*/ 298 w 299"/>
                      <a:gd name="T7" fmla="*/ 352 h 718"/>
                      <a:gd name="T8" fmla="*/ 184 w 299"/>
                      <a:gd name="T9" fmla="*/ 524 h 718"/>
                      <a:gd name="T10" fmla="*/ 34 w 299"/>
                      <a:gd name="T11" fmla="*/ 682 h 718"/>
                      <a:gd name="T12" fmla="*/ 0 w 299"/>
                      <a:gd name="T13" fmla="*/ 718 h 718"/>
                    </a:gdLst>
                    <a:ahLst/>
                    <a:cxnLst>
                      <a:cxn ang="0">
                        <a:pos x="T0" y="T1"/>
                      </a:cxn>
                      <a:cxn ang="0">
                        <a:pos x="T2" y="T3"/>
                      </a:cxn>
                      <a:cxn ang="0">
                        <a:pos x="T4" y="T5"/>
                      </a:cxn>
                      <a:cxn ang="0">
                        <a:pos x="T6" y="T7"/>
                      </a:cxn>
                      <a:cxn ang="0">
                        <a:pos x="T8" y="T9"/>
                      </a:cxn>
                      <a:cxn ang="0">
                        <a:pos x="T10" y="T11"/>
                      </a:cxn>
                      <a:cxn ang="0">
                        <a:pos x="T12" y="T13"/>
                      </a:cxn>
                    </a:cxnLst>
                    <a:rect l="0" t="0" r="r" b="b"/>
                    <a:pathLst>
                      <a:path w="299" h="718">
                        <a:moveTo>
                          <a:pt x="12" y="0"/>
                        </a:moveTo>
                        <a:lnTo>
                          <a:pt x="42" y="24"/>
                        </a:lnTo>
                        <a:cubicBezTo>
                          <a:pt x="70" y="53"/>
                          <a:pt x="135" y="121"/>
                          <a:pt x="178" y="176"/>
                        </a:cubicBezTo>
                        <a:cubicBezTo>
                          <a:pt x="221" y="231"/>
                          <a:pt x="297" y="294"/>
                          <a:pt x="298" y="352"/>
                        </a:cubicBezTo>
                        <a:cubicBezTo>
                          <a:pt x="299" y="410"/>
                          <a:pt x="228" y="469"/>
                          <a:pt x="184" y="524"/>
                        </a:cubicBezTo>
                        <a:cubicBezTo>
                          <a:pt x="140" y="579"/>
                          <a:pt x="65" y="650"/>
                          <a:pt x="34" y="682"/>
                        </a:cubicBezTo>
                        <a:lnTo>
                          <a:pt x="0" y="718"/>
                        </a:lnTo>
                      </a:path>
                    </a:pathLst>
                  </a:custGeom>
                  <a:noFill/>
                  <a:ln w="28575" cap="flat" cmpd="sng">
                    <a:solidFill>
                      <a:srgbClr val="0000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pPr algn="ctr" eaLnBrk="1" hangingPunct="1">
                      <a:spcBef>
                        <a:spcPct val="50000"/>
                      </a:spcBef>
                      <a:defRPr/>
                    </a:pPr>
                    <a:endParaRPr lang="de-DE"/>
                  </a:p>
                </p:txBody>
              </p:sp>
              <p:sp>
                <p:nvSpPr>
                  <p:cNvPr id="100493" name="Line 141"/>
                  <p:cNvSpPr>
                    <a:spLocks noChangeShapeType="1"/>
                  </p:cNvSpPr>
                  <p:nvPr/>
                </p:nvSpPr>
                <p:spPr bwMode="auto">
                  <a:xfrm>
                    <a:off x="1172" y="3390"/>
                    <a:ext cx="0" cy="26"/>
                  </a:xfrm>
                  <a:prstGeom prst="line">
                    <a:avLst/>
                  </a:prstGeom>
                  <a:noFill/>
                  <a:ln w="28575">
                    <a:solidFill>
                      <a:srgbClr val="0000CC"/>
                    </a:solidFill>
                    <a:round/>
                    <a:headEn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grpSp>
            <p:grpSp>
              <p:nvGrpSpPr>
                <p:cNvPr id="18448" name="Group 137"/>
                <p:cNvGrpSpPr>
                  <a:grpSpLocks/>
                </p:cNvGrpSpPr>
                <p:nvPr/>
              </p:nvGrpSpPr>
              <p:grpSpPr bwMode="auto">
                <a:xfrm rot="5400000" flipV="1">
                  <a:off x="1072" y="3542"/>
                  <a:ext cx="327" cy="663"/>
                  <a:chOff x="1544" y="3062"/>
                  <a:chExt cx="327" cy="663"/>
                </a:xfrm>
              </p:grpSpPr>
              <p:sp>
                <p:nvSpPr>
                  <p:cNvPr id="100490" name="Bogen 138"/>
                  <p:cNvSpPr>
                    <a:spLocks/>
                  </p:cNvSpPr>
                  <p:nvPr/>
                </p:nvSpPr>
                <p:spPr bwMode="auto">
                  <a:xfrm flipH="1" flipV="1">
                    <a:off x="1544" y="3062"/>
                    <a:ext cx="327" cy="663"/>
                  </a:xfrm>
                  <a:custGeom>
                    <a:avLst/>
                    <a:gdLst>
                      <a:gd name="G0" fmla="+- 0 0 0"/>
                      <a:gd name="G1" fmla="+- 10218 0 0"/>
                      <a:gd name="G2" fmla="+- 21600 0 0"/>
                      <a:gd name="T0" fmla="*/ 19030 w 21600"/>
                      <a:gd name="T1" fmla="*/ 0 h 20563"/>
                      <a:gd name="T2" fmla="*/ 18961 w 21600"/>
                      <a:gd name="T3" fmla="*/ 20563 h 20563"/>
                      <a:gd name="T4" fmla="*/ 0 w 21600"/>
                      <a:gd name="T5" fmla="*/ 10218 h 20563"/>
                    </a:gdLst>
                    <a:ahLst/>
                    <a:cxnLst>
                      <a:cxn ang="0">
                        <a:pos x="T0" y="T1"/>
                      </a:cxn>
                      <a:cxn ang="0">
                        <a:pos x="T2" y="T3"/>
                      </a:cxn>
                      <a:cxn ang="0">
                        <a:pos x="T4" y="T5"/>
                      </a:cxn>
                    </a:cxnLst>
                    <a:rect l="0" t="0" r="r" b="b"/>
                    <a:pathLst>
                      <a:path w="21600" h="20563" fill="none" extrusionOk="0">
                        <a:moveTo>
                          <a:pt x="19030" y="-1"/>
                        </a:moveTo>
                        <a:cubicBezTo>
                          <a:pt x="20717" y="3141"/>
                          <a:pt x="21600" y="6652"/>
                          <a:pt x="21600" y="10218"/>
                        </a:cubicBezTo>
                        <a:cubicBezTo>
                          <a:pt x="21600" y="13832"/>
                          <a:pt x="20692" y="17389"/>
                          <a:pt x="18961" y="20563"/>
                        </a:cubicBezTo>
                      </a:path>
                      <a:path w="21600" h="20563" stroke="0" extrusionOk="0">
                        <a:moveTo>
                          <a:pt x="19030" y="-1"/>
                        </a:moveTo>
                        <a:cubicBezTo>
                          <a:pt x="20717" y="3141"/>
                          <a:pt x="21600" y="6652"/>
                          <a:pt x="21600" y="10218"/>
                        </a:cubicBezTo>
                        <a:cubicBezTo>
                          <a:pt x="21600" y="13832"/>
                          <a:pt x="20692" y="17389"/>
                          <a:pt x="18961" y="20563"/>
                        </a:cubicBezTo>
                        <a:lnTo>
                          <a:pt x="0" y="10218"/>
                        </a:lnTo>
                        <a:close/>
                      </a:path>
                    </a:pathLst>
                  </a:custGeom>
                  <a:noFill/>
                  <a:ln w="38100">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100491" name="Line 139"/>
                  <p:cNvSpPr>
                    <a:spLocks noChangeShapeType="1"/>
                  </p:cNvSpPr>
                  <p:nvPr/>
                </p:nvSpPr>
                <p:spPr bwMode="auto">
                  <a:xfrm flipH="1" flipV="1">
                    <a:off x="1545" y="3354"/>
                    <a:ext cx="0" cy="80"/>
                  </a:xfrm>
                  <a:prstGeom prst="line">
                    <a:avLst/>
                  </a:prstGeom>
                  <a:noFill/>
                  <a:ln w="38100">
                    <a:solidFill>
                      <a:srgbClr val="00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grpSp>
            <p:grpSp>
              <p:nvGrpSpPr>
                <p:cNvPr id="18449" name="Group 134"/>
                <p:cNvGrpSpPr>
                  <a:grpSpLocks/>
                </p:cNvGrpSpPr>
                <p:nvPr/>
              </p:nvGrpSpPr>
              <p:grpSpPr bwMode="auto">
                <a:xfrm rot="5400000" flipH="1">
                  <a:off x="1104" y="2582"/>
                  <a:ext cx="327" cy="663"/>
                  <a:chOff x="1544" y="3062"/>
                  <a:chExt cx="327" cy="663"/>
                </a:xfrm>
              </p:grpSpPr>
              <p:sp>
                <p:nvSpPr>
                  <p:cNvPr id="100487" name="Bogen 135"/>
                  <p:cNvSpPr>
                    <a:spLocks/>
                  </p:cNvSpPr>
                  <p:nvPr/>
                </p:nvSpPr>
                <p:spPr bwMode="auto">
                  <a:xfrm flipH="1" flipV="1">
                    <a:off x="1544" y="3062"/>
                    <a:ext cx="327" cy="663"/>
                  </a:xfrm>
                  <a:custGeom>
                    <a:avLst/>
                    <a:gdLst>
                      <a:gd name="G0" fmla="+- 0 0 0"/>
                      <a:gd name="G1" fmla="+- 10218 0 0"/>
                      <a:gd name="G2" fmla="+- 21600 0 0"/>
                      <a:gd name="T0" fmla="*/ 19030 w 21600"/>
                      <a:gd name="T1" fmla="*/ 0 h 20563"/>
                      <a:gd name="T2" fmla="*/ 18961 w 21600"/>
                      <a:gd name="T3" fmla="*/ 20563 h 20563"/>
                      <a:gd name="T4" fmla="*/ 0 w 21600"/>
                      <a:gd name="T5" fmla="*/ 10218 h 20563"/>
                    </a:gdLst>
                    <a:ahLst/>
                    <a:cxnLst>
                      <a:cxn ang="0">
                        <a:pos x="T0" y="T1"/>
                      </a:cxn>
                      <a:cxn ang="0">
                        <a:pos x="T2" y="T3"/>
                      </a:cxn>
                      <a:cxn ang="0">
                        <a:pos x="T4" y="T5"/>
                      </a:cxn>
                    </a:cxnLst>
                    <a:rect l="0" t="0" r="r" b="b"/>
                    <a:pathLst>
                      <a:path w="21600" h="20563" fill="none" extrusionOk="0">
                        <a:moveTo>
                          <a:pt x="19030" y="-1"/>
                        </a:moveTo>
                        <a:cubicBezTo>
                          <a:pt x="20717" y="3141"/>
                          <a:pt x="21600" y="6652"/>
                          <a:pt x="21600" y="10218"/>
                        </a:cubicBezTo>
                        <a:cubicBezTo>
                          <a:pt x="21600" y="13832"/>
                          <a:pt x="20692" y="17389"/>
                          <a:pt x="18961" y="20563"/>
                        </a:cubicBezTo>
                      </a:path>
                      <a:path w="21600" h="20563" stroke="0" extrusionOk="0">
                        <a:moveTo>
                          <a:pt x="19030" y="-1"/>
                        </a:moveTo>
                        <a:cubicBezTo>
                          <a:pt x="20717" y="3141"/>
                          <a:pt x="21600" y="6652"/>
                          <a:pt x="21600" y="10218"/>
                        </a:cubicBezTo>
                        <a:cubicBezTo>
                          <a:pt x="21600" y="13832"/>
                          <a:pt x="20692" y="17389"/>
                          <a:pt x="18961" y="20563"/>
                        </a:cubicBezTo>
                        <a:lnTo>
                          <a:pt x="0" y="10218"/>
                        </a:lnTo>
                        <a:close/>
                      </a:path>
                    </a:pathLst>
                  </a:custGeom>
                  <a:noFill/>
                  <a:ln w="38100">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100488" name="Line 136"/>
                  <p:cNvSpPr>
                    <a:spLocks noChangeShapeType="1"/>
                  </p:cNvSpPr>
                  <p:nvPr/>
                </p:nvSpPr>
                <p:spPr bwMode="auto">
                  <a:xfrm flipH="1" flipV="1">
                    <a:off x="1547" y="3354"/>
                    <a:ext cx="0" cy="80"/>
                  </a:xfrm>
                  <a:prstGeom prst="line">
                    <a:avLst/>
                  </a:prstGeom>
                  <a:noFill/>
                  <a:ln w="38100">
                    <a:solidFill>
                      <a:srgbClr val="00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grpSp>
            <p:grpSp>
              <p:nvGrpSpPr>
                <p:cNvPr id="18450" name="Group 131"/>
                <p:cNvGrpSpPr>
                  <a:grpSpLocks/>
                </p:cNvGrpSpPr>
                <p:nvPr/>
              </p:nvGrpSpPr>
              <p:grpSpPr bwMode="auto">
                <a:xfrm flipH="1" flipV="1">
                  <a:off x="624" y="3072"/>
                  <a:ext cx="327" cy="663"/>
                  <a:chOff x="1544" y="3062"/>
                  <a:chExt cx="327" cy="663"/>
                </a:xfrm>
              </p:grpSpPr>
              <p:sp>
                <p:nvSpPr>
                  <p:cNvPr id="100484" name="Bogen 132"/>
                  <p:cNvSpPr>
                    <a:spLocks/>
                  </p:cNvSpPr>
                  <p:nvPr/>
                </p:nvSpPr>
                <p:spPr bwMode="auto">
                  <a:xfrm flipH="1" flipV="1">
                    <a:off x="1544" y="3062"/>
                    <a:ext cx="327" cy="663"/>
                  </a:xfrm>
                  <a:custGeom>
                    <a:avLst/>
                    <a:gdLst>
                      <a:gd name="G0" fmla="+- 0 0 0"/>
                      <a:gd name="G1" fmla="+- 10218 0 0"/>
                      <a:gd name="G2" fmla="+- 21600 0 0"/>
                      <a:gd name="T0" fmla="*/ 19030 w 21600"/>
                      <a:gd name="T1" fmla="*/ 0 h 20563"/>
                      <a:gd name="T2" fmla="*/ 18961 w 21600"/>
                      <a:gd name="T3" fmla="*/ 20563 h 20563"/>
                      <a:gd name="T4" fmla="*/ 0 w 21600"/>
                      <a:gd name="T5" fmla="*/ 10218 h 20563"/>
                    </a:gdLst>
                    <a:ahLst/>
                    <a:cxnLst>
                      <a:cxn ang="0">
                        <a:pos x="T0" y="T1"/>
                      </a:cxn>
                      <a:cxn ang="0">
                        <a:pos x="T2" y="T3"/>
                      </a:cxn>
                      <a:cxn ang="0">
                        <a:pos x="T4" y="T5"/>
                      </a:cxn>
                    </a:cxnLst>
                    <a:rect l="0" t="0" r="r" b="b"/>
                    <a:pathLst>
                      <a:path w="21600" h="20563" fill="none" extrusionOk="0">
                        <a:moveTo>
                          <a:pt x="19030" y="-1"/>
                        </a:moveTo>
                        <a:cubicBezTo>
                          <a:pt x="20717" y="3141"/>
                          <a:pt x="21600" y="6652"/>
                          <a:pt x="21600" y="10218"/>
                        </a:cubicBezTo>
                        <a:cubicBezTo>
                          <a:pt x="21600" y="13832"/>
                          <a:pt x="20692" y="17389"/>
                          <a:pt x="18961" y="20563"/>
                        </a:cubicBezTo>
                      </a:path>
                      <a:path w="21600" h="20563" stroke="0" extrusionOk="0">
                        <a:moveTo>
                          <a:pt x="19030" y="-1"/>
                        </a:moveTo>
                        <a:cubicBezTo>
                          <a:pt x="20717" y="3141"/>
                          <a:pt x="21600" y="6652"/>
                          <a:pt x="21600" y="10218"/>
                        </a:cubicBezTo>
                        <a:cubicBezTo>
                          <a:pt x="21600" y="13832"/>
                          <a:pt x="20692" y="17389"/>
                          <a:pt x="18961" y="20563"/>
                        </a:cubicBezTo>
                        <a:lnTo>
                          <a:pt x="0" y="10218"/>
                        </a:lnTo>
                        <a:close/>
                      </a:path>
                    </a:pathLst>
                  </a:custGeom>
                  <a:noFill/>
                  <a:ln w="38100">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100485" name="Line 133"/>
                  <p:cNvSpPr>
                    <a:spLocks noChangeShapeType="1"/>
                  </p:cNvSpPr>
                  <p:nvPr/>
                </p:nvSpPr>
                <p:spPr bwMode="auto">
                  <a:xfrm flipH="1" flipV="1">
                    <a:off x="1546" y="3354"/>
                    <a:ext cx="0" cy="80"/>
                  </a:xfrm>
                  <a:prstGeom prst="line">
                    <a:avLst/>
                  </a:prstGeom>
                  <a:noFill/>
                  <a:ln w="38100">
                    <a:solidFill>
                      <a:srgbClr val="00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grpSp>
            <p:grpSp>
              <p:nvGrpSpPr>
                <p:cNvPr id="18451" name="Group 130"/>
                <p:cNvGrpSpPr>
                  <a:grpSpLocks/>
                </p:cNvGrpSpPr>
                <p:nvPr/>
              </p:nvGrpSpPr>
              <p:grpSpPr bwMode="auto">
                <a:xfrm>
                  <a:off x="1544" y="3062"/>
                  <a:ext cx="327" cy="663"/>
                  <a:chOff x="1544" y="3062"/>
                  <a:chExt cx="327" cy="663"/>
                </a:xfrm>
              </p:grpSpPr>
              <p:sp>
                <p:nvSpPr>
                  <p:cNvPr id="100480" name="Bogen 128"/>
                  <p:cNvSpPr>
                    <a:spLocks/>
                  </p:cNvSpPr>
                  <p:nvPr/>
                </p:nvSpPr>
                <p:spPr bwMode="auto">
                  <a:xfrm flipH="1" flipV="1">
                    <a:off x="1544" y="3062"/>
                    <a:ext cx="327" cy="663"/>
                  </a:xfrm>
                  <a:custGeom>
                    <a:avLst/>
                    <a:gdLst>
                      <a:gd name="G0" fmla="+- 0 0 0"/>
                      <a:gd name="G1" fmla="+- 10218 0 0"/>
                      <a:gd name="G2" fmla="+- 21600 0 0"/>
                      <a:gd name="T0" fmla="*/ 19030 w 21600"/>
                      <a:gd name="T1" fmla="*/ 0 h 20563"/>
                      <a:gd name="T2" fmla="*/ 18961 w 21600"/>
                      <a:gd name="T3" fmla="*/ 20563 h 20563"/>
                      <a:gd name="T4" fmla="*/ 0 w 21600"/>
                      <a:gd name="T5" fmla="*/ 10218 h 20563"/>
                    </a:gdLst>
                    <a:ahLst/>
                    <a:cxnLst>
                      <a:cxn ang="0">
                        <a:pos x="T0" y="T1"/>
                      </a:cxn>
                      <a:cxn ang="0">
                        <a:pos x="T2" y="T3"/>
                      </a:cxn>
                      <a:cxn ang="0">
                        <a:pos x="T4" y="T5"/>
                      </a:cxn>
                    </a:cxnLst>
                    <a:rect l="0" t="0" r="r" b="b"/>
                    <a:pathLst>
                      <a:path w="21600" h="20563" fill="none" extrusionOk="0">
                        <a:moveTo>
                          <a:pt x="19030" y="-1"/>
                        </a:moveTo>
                        <a:cubicBezTo>
                          <a:pt x="20717" y="3141"/>
                          <a:pt x="21600" y="6652"/>
                          <a:pt x="21600" y="10218"/>
                        </a:cubicBezTo>
                        <a:cubicBezTo>
                          <a:pt x="21600" y="13832"/>
                          <a:pt x="20692" y="17389"/>
                          <a:pt x="18961" y="20563"/>
                        </a:cubicBezTo>
                      </a:path>
                      <a:path w="21600" h="20563" stroke="0" extrusionOk="0">
                        <a:moveTo>
                          <a:pt x="19030" y="-1"/>
                        </a:moveTo>
                        <a:cubicBezTo>
                          <a:pt x="20717" y="3141"/>
                          <a:pt x="21600" y="6652"/>
                          <a:pt x="21600" y="10218"/>
                        </a:cubicBezTo>
                        <a:cubicBezTo>
                          <a:pt x="21600" y="13832"/>
                          <a:pt x="20692" y="17389"/>
                          <a:pt x="18961" y="20563"/>
                        </a:cubicBezTo>
                        <a:lnTo>
                          <a:pt x="0" y="10218"/>
                        </a:lnTo>
                        <a:close/>
                      </a:path>
                    </a:pathLst>
                  </a:custGeom>
                  <a:noFill/>
                  <a:ln w="38100">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100481" name="Line 129"/>
                  <p:cNvSpPr>
                    <a:spLocks noChangeShapeType="1"/>
                  </p:cNvSpPr>
                  <p:nvPr/>
                </p:nvSpPr>
                <p:spPr bwMode="auto">
                  <a:xfrm flipH="1" flipV="1">
                    <a:off x="1546" y="3354"/>
                    <a:ext cx="0" cy="80"/>
                  </a:xfrm>
                  <a:prstGeom prst="line">
                    <a:avLst/>
                  </a:prstGeom>
                  <a:noFill/>
                  <a:ln w="38100">
                    <a:solidFill>
                      <a:srgbClr val="00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grpSp>
            <p:grpSp>
              <p:nvGrpSpPr>
                <p:cNvPr id="18452" name="Group 124"/>
                <p:cNvGrpSpPr>
                  <a:grpSpLocks/>
                </p:cNvGrpSpPr>
                <p:nvPr/>
              </p:nvGrpSpPr>
              <p:grpSpPr bwMode="auto">
                <a:xfrm rot="5400000" flipH="1">
                  <a:off x="1119" y="3552"/>
                  <a:ext cx="265" cy="728"/>
                  <a:chOff x="583" y="3040"/>
                  <a:chExt cx="265" cy="728"/>
                </a:xfrm>
              </p:grpSpPr>
              <p:sp>
                <p:nvSpPr>
                  <p:cNvPr id="100477" name="Bogen 125"/>
                  <p:cNvSpPr>
                    <a:spLocks/>
                  </p:cNvSpPr>
                  <p:nvPr/>
                </p:nvSpPr>
                <p:spPr bwMode="auto">
                  <a:xfrm flipH="1">
                    <a:off x="584" y="3040"/>
                    <a:ext cx="265" cy="728"/>
                  </a:xfrm>
                  <a:custGeom>
                    <a:avLst/>
                    <a:gdLst>
                      <a:gd name="G0" fmla="+- 2248 0 0"/>
                      <a:gd name="G1" fmla="+- 21600 0 0"/>
                      <a:gd name="G2" fmla="+- 21600 0 0"/>
                      <a:gd name="T0" fmla="*/ 689 w 23848"/>
                      <a:gd name="T1" fmla="*/ 56 h 43200"/>
                      <a:gd name="T2" fmla="*/ 0 w 23848"/>
                      <a:gd name="T3" fmla="*/ 43083 h 43200"/>
                      <a:gd name="T4" fmla="*/ 2248 w 23848"/>
                      <a:gd name="T5" fmla="*/ 21600 h 43200"/>
                    </a:gdLst>
                    <a:ahLst/>
                    <a:cxnLst>
                      <a:cxn ang="0">
                        <a:pos x="T0" y="T1"/>
                      </a:cxn>
                      <a:cxn ang="0">
                        <a:pos x="T2" y="T3"/>
                      </a:cxn>
                      <a:cxn ang="0">
                        <a:pos x="T4" y="T5"/>
                      </a:cxn>
                    </a:cxnLst>
                    <a:rect l="0" t="0" r="r" b="b"/>
                    <a:pathLst>
                      <a:path w="23848" h="43200" fill="none" extrusionOk="0">
                        <a:moveTo>
                          <a:pt x="689" y="56"/>
                        </a:moveTo>
                        <a:cubicBezTo>
                          <a:pt x="1207" y="18"/>
                          <a:pt x="1727" y="-1"/>
                          <a:pt x="2248" y="-1"/>
                        </a:cubicBezTo>
                        <a:cubicBezTo>
                          <a:pt x="14177" y="0"/>
                          <a:pt x="23848" y="9670"/>
                          <a:pt x="23848" y="21600"/>
                        </a:cubicBezTo>
                        <a:cubicBezTo>
                          <a:pt x="23848" y="33529"/>
                          <a:pt x="14177" y="43200"/>
                          <a:pt x="2248" y="43200"/>
                        </a:cubicBezTo>
                        <a:cubicBezTo>
                          <a:pt x="1497" y="43199"/>
                          <a:pt x="746" y="43160"/>
                          <a:pt x="0" y="43082"/>
                        </a:cubicBezTo>
                      </a:path>
                      <a:path w="23848" h="43200" stroke="0" extrusionOk="0">
                        <a:moveTo>
                          <a:pt x="689" y="56"/>
                        </a:moveTo>
                        <a:cubicBezTo>
                          <a:pt x="1207" y="18"/>
                          <a:pt x="1727" y="-1"/>
                          <a:pt x="2248" y="-1"/>
                        </a:cubicBezTo>
                        <a:cubicBezTo>
                          <a:pt x="14177" y="0"/>
                          <a:pt x="23848" y="9670"/>
                          <a:pt x="23848" y="21600"/>
                        </a:cubicBezTo>
                        <a:cubicBezTo>
                          <a:pt x="23848" y="33529"/>
                          <a:pt x="14177" y="43200"/>
                          <a:pt x="2248" y="43200"/>
                        </a:cubicBezTo>
                        <a:cubicBezTo>
                          <a:pt x="1497" y="43199"/>
                          <a:pt x="746" y="43160"/>
                          <a:pt x="0" y="43082"/>
                        </a:cubicBezTo>
                        <a:lnTo>
                          <a:pt x="2248" y="21600"/>
                        </a:lnTo>
                        <a:close/>
                      </a:path>
                    </a:pathLst>
                  </a:custGeom>
                  <a:noFill/>
                  <a:ln w="38100">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100478" name="Line 126"/>
                  <p:cNvSpPr>
                    <a:spLocks noChangeShapeType="1"/>
                  </p:cNvSpPr>
                  <p:nvPr/>
                </p:nvSpPr>
                <p:spPr bwMode="auto">
                  <a:xfrm flipH="1">
                    <a:off x="587" y="3365"/>
                    <a:ext cx="0" cy="80"/>
                  </a:xfrm>
                  <a:prstGeom prst="line">
                    <a:avLst/>
                  </a:prstGeom>
                  <a:noFill/>
                  <a:ln w="38100">
                    <a:solidFill>
                      <a:srgbClr val="00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grpSp>
            <p:grpSp>
              <p:nvGrpSpPr>
                <p:cNvPr id="18453" name="Group 121"/>
                <p:cNvGrpSpPr>
                  <a:grpSpLocks/>
                </p:cNvGrpSpPr>
                <p:nvPr/>
              </p:nvGrpSpPr>
              <p:grpSpPr bwMode="auto">
                <a:xfrm rot="5400000" flipV="1">
                  <a:off x="1111" y="2496"/>
                  <a:ext cx="265" cy="728"/>
                  <a:chOff x="583" y="3040"/>
                  <a:chExt cx="265" cy="728"/>
                </a:xfrm>
              </p:grpSpPr>
              <p:sp>
                <p:nvSpPr>
                  <p:cNvPr id="100474" name="Bogen 122"/>
                  <p:cNvSpPr>
                    <a:spLocks/>
                  </p:cNvSpPr>
                  <p:nvPr/>
                </p:nvSpPr>
                <p:spPr bwMode="auto">
                  <a:xfrm flipH="1">
                    <a:off x="583" y="3040"/>
                    <a:ext cx="265" cy="728"/>
                  </a:xfrm>
                  <a:custGeom>
                    <a:avLst/>
                    <a:gdLst>
                      <a:gd name="G0" fmla="+- 2248 0 0"/>
                      <a:gd name="G1" fmla="+- 21600 0 0"/>
                      <a:gd name="G2" fmla="+- 21600 0 0"/>
                      <a:gd name="T0" fmla="*/ 689 w 23848"/>
                      <a:gd name="T1" fmla="*/ 56 h 43200"/>
                      <a:gd name="T2" fmla="*/ 0 w 23848"/>
                      <a:gd name="T3" fmla="*/ 43083 h 43200"/>
                      <a:gd name="T4" fmla="*/ 2248 w 23848"/>
                      <a:gd name="T5" fmla="*/ 21600 h 43200"/>
                    </a:gdLst>
                    <a:ahLst/>
                    <a:cxnLst>
                      <a:cxn ang="0">
                        <a:pos x="T0" y="T1"/>
                      </a:cxn>
                      <a:cxn ang="0">
                        <a:pos x="T2" y="T3"/>
                      </a:cxn>
                      <a:cxn ang="0">
                        <a:pos x="T4" y="T5"/>
                      </a:cxn>
                    </a:cxnLst>
                    <a:rect l="0" t="0" r="r" b="b"/>
                    <a:pathLst>
                      <a:path w="23848" h="43200" fill="none" extrusionOk="0">
                        <a:moveTo>
                          <a:pt x="689" y="56"/>
                        </a:moveTo>
                        <a:cubicBezTo>
                          <a:pt x="1207" y="18"/>
                          <a:pt x="1727" y="-1"/>
                          <a:pt x="2248" y="-1"/>
                        </a:cubicBezTo>
                        <a:cubicBezTo>
                          <a:pt x="14177" y="0"/>
                          <a:pt x="23848" y="9670"/>
                          <a:pt x="23848" y="21600"/>
                        </a:cubicBezTo>
                        <a:cubicBezTo>
                          <a:pt x="23848" y="33529"/>
                          <a:pt x="14177" y="43200"/>
                          <a:pt x="2248" y="43200"/>
                        </a:cubicBezTo>
                        <a:cubicBezTo>
                          <a:pt x="1497" y="43199"/>
                          <a:pt x="746" y="43160"/>
                          <a:pt x="0" y="43082"/>
                        </a:cubicBezTo>
                      </a:path>
                      <a:path w="23848" h="43200" stroke="0" extrusionOk="0">
                        <a:moveTo>
                          <a:pt x="689" y="56"/>
                        </a:moveTo>
                        <a:cubicBezTo>
                          <a:pt x="1207" y="18"/>
                          <a:pt x="1727" y="-1"/>
                          <a:pt x="2248" y="-1"/>
                        </a:cubicBezTo>
                        <a:cubicBezTo>
                          <a:pt x="14177" y="0"/>
                          <a:pt x="23848" y="9670"/>
                          <a:pt x="23848" y="21600"/>
                        </a:cubicBezTo>
                        <a:cubicBezTo>
                          <a:pt x="23848" y="33529"/>
                          <a:pt x="14177" y="43200"/>
                          <a:pt x="2248" y="43200"/>
                        </a:cubicBezTo>
                        <a:cubicBezTo>
                          <a:pt x="1497" y="43199"/>
                          <a:pt x="746" y="43160"/>
                          <a:pt x="0" y="43082"/>
                        </a:cubicBezTo>
                        <a:lnTo>
                          <a:pt x="2248" y="21600"/>
                        </a:lnTo>
                        <a:close/>
                      </a:path>
                    </a:pathLst>
                  </a:custGeom>
                  <a:noFill/>
                  <a:ln w="38100">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100475" name="Line 123"/>
                  <p:cNvSpPr>
                    <a:spLocks noChangeShapeType="1"/>
                  </p:cNvSpPr>
                  <p:nvPr/>
                </p:nvSpPr>
                <p:spPr bwMode="auto">
                  <a:xfrm flipH="1">
                    <a:off x="584" y="3363"/>
                    <a:ext cx="0" cy="80"/>
                  </a:xfrm>
                  <a:prstGeom prst="line">
                    <a:avLst/>
                  </a:prstGeom>
                  <a:noFill/>
                  <a:ln w="38100">
                    <a:solidFill>
                      <a:srgbClr val="00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grpSp>
            <p:grpSp>
              <p:nvGrpSpPr>
                <p:cNvPr id="18454" name="Group 118"/>
                <p:cNvGrpSpPr>
                  <a:grpSpLocks/>
                </p:cNvGrpSpPr>
                <p:nvPr/>
              </p:nvGrpSpPr>
              <p:grpSpPr bwMode="auto">
                <a:xfrm flipH="1" flipV="1">
                  <a:off x="1623" y="3040"/>
                  <a:ext cx="265" cy="728"/>
                  <a:chOff x="583" y="3040"/>
                  <a:chExt cx="265" cy="728"/>
                </a:xfrm>
              </p:grpSpPr>
              <p:sp>
                <p:nvSpPr>
                  <p:cNvPr id="100471" name="Bogen 119"/>
                  <p:cNvSpPr>
                    <a:spLocks/>
                  </p:cNvSpPr>
                  <p:nvPr/>
                </p:nvSpPr>
                <p:spPr bwMode="auto">
                  <a:xfrm flipH="1">
                    <a:off x="583" y="3040"/>
                    <a:ext cx="265" cy="728"/>
                  </a:xfrm>
                  <a:custGeom>
                    <a:avLst/>
                    <a:gdLst>
                      <a:gd name="G0" fmla="+- 2248 0 0"/>
                      <a:gd name="G1" fmla="+- 21600 0 0"/>
                      <a:gd name="G2" fmla="+- 21600 0 0"/>
                      <a:gd name="T0" fmla="*/ 689 w 23848"/>
                      <a:gd name="T1" fmla="*/ 56 h 43200"/>
                      <a:gd name="T2" fmla="*/ 0 w 23848"/>
                      <a:gd name="T3" fmla="*/ 43083 h 43200"/>
                      <a:gd name="T4" fmla="*/ 2248 w 23848"/>
                      <a:gd name="T5" fmla="*/ 21600 h 43200"/>
                    </a:gdLst>
                    <a:ahLst/>
                    <a:cxnLst>
                      <a:cxn ang="0">
                        <a:pos x="T0" y="T1"/>
                      </a:cxn>
                      <a:cxn ang="0">
                        <a:pos x="T2" y="T3"/>
                      </a:cxn>
                      <a:cxn ang="0">
                        <a:pos x="T4" y="T5"/>
                      </a:cxn>
                    </a:cxnLst>
                    <a:rect l="0" t="0" r="r" b="b"/>
                    <a:pathLst>
                      <a:path w="23848" h="43200" fill="none" extrusionOk="0">
                        <a:moveTo>
                          <a:pt x="689" y="56"/>
                        </a:moveTo>
                        <a:cubicBezTo>
                          <a:pt x="1207" y="18"/>
                          <a:pt x="1727" y="-1"/>
                          <a:pt x="2248" y="-1"/>
                        </a:cubicBezTo>
                        <a:cubicBezTo>
                          <a:pt x="14177" y="0"/>
                          <a:pt x="23848" y="9670"/>
                          <a:pt x="23848" y="21600"/>
                        </a:cubicBezTo>
                        <a:cubicBezTo>
                          <a:pt x="23848" y="33529"/>
                          <a:pt x="14177" y="43200"/>
                          <a:pt x="2248" y="43200"/>
                        </a:cubicBezTo>
                        <a:cubicBezTo>
                          <a:pt x="1497" y="43199"/>
                          <a:pt x="746" y="43160"/>
                          <a:pt x="0" y="43082"/>
                        </a:cubicBezTo>
                      </a:path>
                      <a:path w="23848" h="43200" stroke="0" extrusionOk="0">
                        <a:moveTo>
                          <a:pt x="689" y="56"/>
                        </a:moveTo>
                        <a:cubicBezTo>
                          <a:pt x="1207" y="18"/>
                          <a:pt x="1727" y="-1"/>
                          <a:pt x="2248" y="-1"/>
                        </a:cubicBezTo>
                        <a:cubicBezTo>
                          <a:pt x="14177" y="0"/>
                          <a:pt x="23848" y="9670"/>
                          <a:pt x="23848" y="21600"/>
                        </a:cubicBezTo>
                        <a:cubicBezTo>
                          <a:pt x="23848" y="33529"/>
                          <a:pt x="14177" y="43200"/>
                          <a:pt x="2248" y="43200"/>
                        </a:cubicBezTo>
                        <a:cubicBezTo>
                          <a:pt x="1497" y="43199"/>
                          <a:pt x="746" y="43160"/>
                          <a:pt x="0" y="43082"/>
                        </a:cubicBezTo>
                        <a:lnTo>
                          <a:pt x="2248" y="21600"/>
                        </a:lnTo>
                        <a:close/>
                      </a:path>
                    </a:pathLst>
                  </a:custGeom>
                  <a:noFill/>
                  <a:ln w="38100">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100472" name="Line 120"/>
                  <p:cNvSpPr>
                    <a:spLocks noChangeShapeType="1"/>
                  </p:cNvSpPr>
                  <p:nvPr/>
                </p:nvSpPr>
                <p:spPr bwMode="auto">
                  <a:xfrm flipH="1">
                    <a:off x="585" y="3364"/>
                    <a:ext cx="0" cy="80"/>
                  </a:xfrm>
                  <a:prstGeom prst="line">
                    <a:avLst/>
                  </a:prstGeom>
                  <a:noFill/>
                  <a:ln w="38100">
                    <a:solidFill>
                      <a:srgbClr val="00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grpSp>
            <p:grpSp>
              <p:nvGrpSpPr>
                <p:cNvPr id="18455" name="Group 117"/>
                <p:cNvGrpSpPr>
                  <a:grpSpLocks/>
                </p:cNvGrpSpPr>
                <p:nvPr/>
              </p:nvGrpSpPr>
              <p:grpSpPr bwMode="auto">
                <a:xfrm>
                  <a:off x="583" y="3040"/>
                  <a:ext cx="265" cy="728"/>
                  <a:chOff x="583" y="3040"/>
                  <a:chExt cx="265" cy="728"/>
                </a:xfrm>
              </p:grpSpPr>
              <p:sp>
                <p:nvSpPr>
                  <p:cNvPr id="100467" name="Bogen 115"/>
                  <p:cNvSpPr>
                    <a:spLocks/>
                  </p:cNvSpPr>
                  <p:nvPr/>
                </p:nvSpPr>
                <p:spPr bwMode="auto">
                  <a:xfrm flipH="1">
                    <a:off x="583" y="3040"/>
                    <a:ext cx="265" cy="728"/>
                  </a:xfrm>
                  <a:custGeom>
                    <a:avLst/>
                    <a:gdLst>
                      <a:gd name="G0" fmla="+- 2248 0 0"/>
                      <a:gd name="G1" fmla="+- 21600 0 0"/>
                      <a:gd name="G2" fmla="+- 21600 0 0"/>
                      <a:gd name="T0" fmla="*/ 689 w 23848"/>
                      <a:gd name="T1" fmla="*/ 56 h 43200"/>
                      <a:gd name="T2" fmla="*/ 0 w 23848"/>
                      <a:gd name="T3" fmla="*/ 43083 h 43200"/>
                      <a:gd name="T4" fmla="*/ 2248 w 23848"/>
                      <a:gd name="T5" fmla="*/ 21600 h 43200"/>
                    </a:gdLst>
                    <a:ahLst/>
                    <a:cxnLst>
                      <a:cxn ang="0">
                        <a:pos x="T0" y="T1"/>
                      </a:cxn>
                      <a:cxn ang="0">
                        <a:pos x="T2" y="T3"/>
                      </a:cxn>
                      <a:cxn ang="0">
                        <a:pos x="T4" y="T5"/>
                      </a:cxn>
                    </a:cxnLst>
                    <a:rect l="0" t="0" r="r" b="b"/>
                    <a:pathLst>
                      <a:path w="23848" h="43200" fill="none" extrusionOk="0">
                        <a:moveTo>
                          <a:pt x="689" y="56"/>
                        </a:moveTo>
                        <a:cubicBezTo>
                          <a:pt x="1207" y="18"/>
                          <a:pt x="1727" y="-1"/>
                          <a:pt x="2248" y="-1"/>
                        </a:cubicBezTo>
                        <a:cubicBezTo>
                          <a:pt x="14177" y="0"/>
                          <a:pt x="23848" y="9670"/>
                          <a:pt x="23848" y="21600"/>
                        </a:cubicBezTo>
                        <a:cubicBezTo>
                          <a:pt x="23848" y="33529"/>
                          <a:pt x="14177" y="43200"/>
                          <a:pt x="2248" y="43200"/>
                        </a:cubicBezTo>
                        <a:cubicBezTo>
                          <a:pt x="1497" y="43199"/>
                          <a:pt x="746" y="43160"/>
                          <a:pt x="0" y="43082"/>
                        </a:cubicBezTo>
                      </a:path>
                      <a:path w="23848" h="43200" stroke="0" extrusionOk="0">
                        <a:moveTo>
                          <a:pt x="689" y="56"/>
                        </a:moveTo>
                        <a:cubicBezTo>
                          <a:pt x="1207" y="18"/>
                          <a:pt x="1727" y="-1"/>
                          <a:pt x="2248" y="-1"/>
                        </a:cubicBezTo>
                        <a:cubicBezTo>
                          <a:pt x="14177" y="0"/>
                          <a:pt x="23848" y="9670"/>
                          <a:pt x="23848" y="21600"/>
                        </a:cubicBezTo>
                        <a:cubicBezTo>
                          <a:pt x="23848" y="33529"/>
                          <a:pt x="14177" y="43200"/>
                          <a:pt x="2248" y="43200"/>
                        </a:cubicBezTo>
                        <a:cubicBezTo>
                          <a:pt x="1497" y="43199"/>
                          <a:pt x="746" y="43160"/>
                          <a:pt x="0" y="43082"/>
                        </a:cubicBezTo>
                        <a:lnTo>
                          <a:pt x="2248" y="21600"/>
                        </a:lnTo>
                        <a:close/>
                      </a:path>
                    </a:pathLst>
                  </a:custGeom>
                  <a:noFill/>
                  <a:ln w="38100">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100468" name="Line 116"/>
                  <p:cNvSpPr>
                    <a:spLocks noChangeShapeType="1"/>
                  </p:cNvSpPr>
                  <p:nvPr/>
                </p:nvSpPr>
                <p:spPr bwMode="auto">
                  <a:xfrm flipH="1">
                    <a:off x="585" y="3364"/>
                    <a:ext cx="0" cy="80"/>
                  </a:xfrm>
                  <a:prstGeom prst="line">
                    <a:avLst/>
                  </a:prstGeom>
                  <a:noFill/>
                  <a:ln w="38100">
                    <a:solidFill>
                      <a:srgbClr val="00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grpSp>
            <p:grpSp>
              <p:nvGrpSpPr>
                <p:cNvPr id="18456" name="Group 101"/>
                <p:cNvGrpSpPr>
                  <a:grpSpLocks/>
                </p:cNvGrpSpPr>
                <p:nvPr/>
              </p:nvGrpSpPr>
              <p:grpSpPr bwMode="auto">
                <a:xfrm>
                  <a:off x="768" y="2880"/>
                  <a:ext cx="240" cy="288"/>
                  <a:chOff x="816" y="3032"/>
                  <a:chExt cx="240" cy="288"/>
                </a:xfrm>
              </p:grpSpPr>
              <p:sp>
                <p:nvSpPr>
                  <p:cNvPr id="100451" name="Oval 99"/>
                  <p:cNvSpPr>
                    <a:spLocks noChangeArrowheads="1"/>
                  </p:cNvSpPr>
                  <p:nvPr/>
                </p:nvSpPr>
                <p:spPr bwMode="auto">
                  <a:xfrm>
                    <a:off x="864" y="3120"/>
                    <a:ext cx="144" cy="144"/>
                  </a:xfrm>
                  <a:prstGeom prst="ellipse">
                    <a:avLst/>
                  </a:prstGeom>
                  <a:solidFill>
                    <a:srgbClr val="FF66FF"/>
                  </a:solidFill>
                  <a:ln w="285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100452" name="Text Box 100"/>
                  <p:cNvSpPr txBox="1">
                    <a:spLocks noChangeArrowheads="1"/>
                  </p:cNvSpPr>
                  <p:nvPr/>
                </p:nvSpPr>
                <p:spPr bwMode="auto">
                  <a:xfrm>
                    <a:off x="816" y="3032"/>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dirty="0">
                        <a:solidFill>
                          <a:schemeClr val="tx1"/>
                        </a:solidFill>
                        <a:sym typeface="Symbol" charset="2"/>
                      </a:rPr>
                      <a:t>+</a:t>
                    </a:r>
                    <a:endParaRPr lang="de-DE" altLang="de-DE" sz="2400" dirty="0">
                      <a:solidFill>
                        <a:schemeClr val="tx1"/>
                      </a:solidFill>
                    </a:endParaRPr>
                  </a:p>
                </p:txBody>
              </p:sp>
            </p:grpSp>
            <p:grpSp>
              <p:nvGrpSpPr>
                <p:cNvPr id="18457" name="Group 102"/>
                <p:cNvGrpSpPr>
                  <a:grpSpLocks/>
                </p:cNvGrpSpPr>
                <p:nvPr/>
              </p:nvGrpSpPr>
              <p:grpSpPr bwMode="auto">
                <a:xfrm>
                  <a:off x="1488" y="3600"/>
                  <a:ext cx="240" cy="288"/>
                  <a:chOff x="816" y="3032"/>
                  <a:chExt cx="240" cy="288"/>
                </a:xfrm>
              </p:grpSpPr>
              <p:sp>
                <p:nvSpPr>
                  <p:cNvPr id="100455" name="Oval 103"/>
                  <p:cNvSpPr>
                    <a:spLocks noChangeArrowheads="1"/>
                  </p:cNvSpPr>
                  <p:nvPr/>
                </p:nvSpPr>
                <p:spPr bwMode="auto">
                  <a:xfrm>
                    <a:off x="864" y="3120"/>
                    <a:ext cx="144" cy="144"/>
                  </a:xfrm>
                  <a:prstGeom prst="ellipse">
                    <a:avLst/>
                  </a:prstGeom>
                  <a:solidFill>
                    <a:srgbClr val="FF66FF"/>
                  </a:solidFill>
                  <a:ln w="285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100456" name="Text Box 104"/>
                  <p:cNvSpPr txBox="1">
                    <a:spLocks noChangeArrowheads="1"/>
                  </p:cNvSpPr>
                  <p:nvPr/>
                </p:nvSpPr>
                <p:spPr bwMode="auto">
                  <a:xfrm>
                    <a:off x="816" y="3032"/>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dirty="0">
                        <a:solidFill>
                          <a:schemeClr val="tx1"/>
                        </a:solidFill>
                        <a:sym typeface="Symbol" charset="2"/>
                      </a:rPr>
                      <a:t>+</a:t>
                    </a:r>
                    <a:endParaRPr lang="de-DE" altLang="de-DE" sz="2400" dirty="0">
                      <a:solidFill>
                        <a:schemeClr val="tx1"/>
                      </a:solidFill>
                    </a:endParaRPr>
                  </a:p>
                </p:txBody>
              </p:sp>
            </p:grpSp>
            <p:grpSp>
              <p:nvGrpSpPr>
                <p:cNvPr id="18458" name="Group 108"/>
                <p:cNvGrpSpPr>
                  <a:grpSpLocks/>
                </p:cNvGrpSpPr>
                <p:nvPr/>
              </p:nvGrpSpPr>
              <p:grpSpPr bwMode="auto">
                <a:xfrm>
                  <a:off x="1488" y="2880"/>
                  <a:ext cx="240" cy="288"/>
                  <a:chOff x="1488" y="2880"/>
                  <a:chExt cx="240" cy="288"/>
                </a:xfrm>
              </p:grpSpPr>
              <p:sp>
                <p:nvSpPr>
                  <p:cNvPr id="100458" name="Oval 106"/>
                  <p:cNvSpPr>
                    <a:spLocks noChangeArrowheads="1"/>
                  </p:cNvSpPr>
                  <p:nvPr/>
                </p:nvSpPr>
                <p:spPr bwMode="auto">
                  <a:xfrm>
                    <a:off x="1536" y="2968"/>
                    <a:ext cx="144" cy="144"/>
                  </a:xfrm>
                  <a:prstGeom prst="ellipse">
                    <a:avLst/>
                  </a:prstGeom>
                  <a:solidFill>
                    <a:srgbClr val="66FF66"/>
                  </a:solidFill>
                  <a:ln w="285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100459" name="Text Box 107"/>
                  <p:cNvSpPr txBox="1">
                    <a:spLocks noChangeArrowheads="1"/>
                  </p:cNvSpPr>
                  <p:nvPr/>
                </p:nvSpPr>
                <p:spPr bwMode="auto">
                  <a:xfrm>
                    <a:off x="1488" y="2880"/>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dirty="0">
                        <a:solidFill>
                          <a:schemeClr val="tx1"/>
                        </a:solidFill>
                        <a:sym typeface="Symbol" charset="2"/>
                      </a:rPr>
                      <a:t>−</a:t>
                    </a:r>
                    <a:endParaRPr lang="de-DE" altLang="de-DE" sz="2400" dirty="0">
                      <a:solidFill>
                        <a:schemeClr val="tx1"/>
                      </a:solidFill>
                    </a:endParaRPr>
                  </a:p>
                </p:txBody>
              </p:sp>
            </p:grpSp>
            <p:grpSp>
              <p:nvGrpSpPr>
                <p:cNvPr id="18459" name="Group 109"/>
                <p:cNvGrpSpPr>
                  <a:grpSpLocks/>
                </p:cNvGrpSpPr>
                <p:nvPr/>
              </p:nvGrpSpPr>
              <p:grpSpPr bwMode="auto">
                <a:xfrm>
                  <a:off x="768" y="3600"/>
                  <a:ext cx="240" cy="288"/>
                  <a:chOff x="1488" y="2880"/>
                  <a:chExt cx="240" cy="288"/>
                </a:xfrm>
              </p:grpSpPr>
              <p:sp>
                <p:nvSpPr>
                  <p:cNvPr id="100462" name="Oval 110"/>
                  <p:cNvSpPr>
                    <a:spLocks noChangeArrowheads="1"/>
                  </p:cNvSpPr>
                  <p:nvPr/>
                </p:nvSpPr>
                <p:spPr bwMode="auto">
                  <a:xfrm>
                    <a:off x="1536" y="2968"/>
                    <a:ext cx="144" cy="144"/>
                  </a:xfrm>
                  <a:prstGeom prst="ellipse">
                    <a:avLst/>
                  </a:prstGeom>
                  <a:solidFill>
                    <a:srgbClr val="66FF66"/>
                  </a:solidFill>
                  <a:ln w="285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100463" name="Text Box 111"/>
                  <p:cNvSpPr txBox="1">
                    <a:spLocks noChangeArrowheads="1"/>
                  </p:cNvSpPr>
                  <p:nvPr/>
                </p:nvSpPr>
                <p:spPr bwMode="auto">
                  <a:xfrm>
                    <a:off x="1488" y="2880"/>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dirty="0">
                        <a:solidFill>
                          <a:schemeClr val="tx1"/>
                        </a:solidFill>
                        <a:sym typeface="Symbol" charset="2"/>
                      </a:rPr>
                      <a:t>−</a:t>
                    </a:r>
                    <a:endParaRPr lang="de-DE" altLang="de-DE" sz="2400" dirty="0">
                      <a:solidFill>
                        <a:schemeClr val="tx1"/>
                      </a:solidFill>
                    </a:endParaRPr>
                  </a:p>
                </p:txBody>
              </p:sp>
            </p:grpSp>
          </p:grpSp>
        </p:grpSp>
        <p:pic>
          <p:nvPicPr>
            <p:cNvPr id="4" name="Bild 3"/>
            <p:cNvPicPr>
              <a:picLocks noChangeAspect="1"/>
            </p:cNvPicPr>
            <p:nvPr/>
          </p:nvPicPr>
          <p:blipFill>
            <a:blip r:embed="rId4"/>
            <a:stretch>
              <a:fillRect/>
            </a:stretch>
          </p:blipFill>
          <p:spPr>
            <a:xfrm>
              <a:off x="4216400" y="4445000"/>
              <a:ext cx="3175000" cy="203200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152400" y="772180"/>
            <a:ext cx="8915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spcBef>
                <a:spcPct val="50000"/>
              </a:spcBef>
              <a:defRPr/>
            </a:pPr>
            <a:r>
              <a:rPr lang="de-DE" altLang="de-DE" u="sng" dirty="0">
                <a:solidFill>
                  <a:srgbClr val="FF0000"/>
                </a:solidFill>
              </a:rPr>
              <a:t>i</a:t>
            </a:r>
            <a:r>
              <a:rPr lang="de-DE" altLang="de-DE" u="sng" dirty="0" smtClean="0">
                <a:solidFill>
                  <a:srgbClr val="FF0000"/>
                </a:solidFill>
              </a:rPr>
              <a:t>)</a:t>
            </a:r>
            <a:r>
              <a:rPr lang="de-DE" altLang="de-DE" dirty="0" smtClean="0">
                <a:solidFill>
                  <a:schemeClr val="tx1"/>
                </a:solidFill>
              </a:rPr>
              <a:t> </a:t>
            </a:r>
            <a:r>
              <a:rPr lang="de-DE" altLang="de-DE" dirty="0">
                <a:solidFill>
                  <a:schemeClr val="tx1"/>
                </a:solidFill>
              </a:rPr>
              <a:t>Homogenes </a:t>
            </a:r>
            <a:r>
              <a:rPr lang="de-DE" altLang="de-DE" dirty="0" smtClean="0">
                <a:solidFill>
                  <a:schemeClr val="tx1"/>
                </a:solidFill>
              </a:rPr>
              <a:t>Feld von 2 unendlichen, geladenen Platten</a:t>
            </a:r>
            <a:endParaRPr lang="de-DE" altLang="de-DE" u="sng" dirty="0">
              <a:solidFill>
                <a:schemeClr val="tx1"/>
              </a:solidFill>
            </a:endParaRPr>
          </a:p>
        </p:txBody>
      </p:sp>
      <p:grpSp>
        <p:nvGrpSpPr>
          <p:cNvPr id="19459" name="Group 108"/>
          <p:cNvGrpSpPr>
            <a:grpSpLocks/>
          </p:cNvGrpSpPr>
          <p:nvPr/>
        </p:nvGrpSpPr>
        <p:grpSpPr bwMode="auto">
          <a:xfrm>
            <a:off x="1828800" y="1349374"/>
            <a:ext cx="1295400" cy="4060826"/>
            <a:chOff x="1152" y="672"/>
            <a:chExt cx="816" cy="2558"/>
          </a:xfrm>
        </p:grpSpPr>
        <p:sp>
          <p:nvSpPr>
            <p:cNvPr id="101475" name="Line 99"/>
            <p:cNvSpPr>
              <a:spLocks noChangeShapeType="1"/>
            </p:cNvSpPr>
            <p:nvPr/>
          </p:nvSpPr>
          <p:spPr bwMode="auto">
            <a:xfrm>
              <a:off x="1152" y="912"/>
              <a:ext cx="0" cy="196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01476" name="Line 100"/>
            <p:cNvSpPr>
              <a:spLocks noChangeShapeType="1"/>
            </p:cNvSpPr>
            <p:nvPr/>
          </p:nvSpPr>
          <p:spPr bwMode="auto">
            <a:xfrm>
              <a:off x="1968" y="912"/>
              <a:ext cx="0" cy="196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01477" name="Line 101"/>
            <p:cNvSpPr>
              <a:spLocks noChangeShapeType="1"/>
            </p:cNvSpPr>
            <p:nvPr/>
          </p:nvSpPr>
          <p:spPr bwMode="auto">
            <a:xfrm>
              <a:off x="1152" y="672"/>
              <a:ext cx="0" cy="2544"/>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01478" name="Line 102"/>
            <p:cNvSpPr>
              <a:spLocks noChangeShapeType="1"/>
            </p:cNvSpPr>
            <p:nvPr/>
          </p:nvSpPr>
          <p:spPr bwMode="auto">
            <a:xfrm>
              <a:off x="1968" y="672"/>
              <a:ext cx="0" cy="2544"/>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01482" name="Line 106"/>
            <p:cNvSpPr>
              <a:spLocks noChangeShapeType="1"/>
            </p:cNvSpPr>
            <p:nvPr/>
          </p:nvSpPr>
          <p:spPr bwMode="auto">
            <a:xfrm>
              <a:off x="1152" y="3216"/>
              <a:ext cx="384" cy="0"/>
            </a:xfrm>
            <a:prstGeom prst="line">
              <a:avLst/>
            </a:prstGeom>
            <a:noFill/>
            <a:ln w="38100">
              <a:solidFill>
                <a:srgbClr val="00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01483" name="Text Box 107"/>
            <p:cNvSpPr txBox="1">
              <a:spLocks noChangeArrowheads="1"/>
            </p:cNvSpPr>
            <p:nvPr/>
          </p:nvSpPr>
          <p:spPr bwMode="auto">
            <a:xfrm>
              <a:off x="1208" y="2784"/>
              <a:ext cx="288"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4000" b="1" i="1" dirty="0" err="1"/>
                <a:t>z</a:t>
              </a:r>
              <a:endParaRPr lang="de-DE" altLang="de-DE" sz="4000" b="1" i="1" dirty="0"/>
            </a:p>
          </p:txBody>
        </p:sp>
      </p:grpSp>
      <p:sp>
        <p:nvSpPr>
          <p:cNvPr id="101485" name="Text Box 109"/>
          <p:cNvSpPr txBox="1">
            <a:spLocks noChangeArrowheads="1"/>
          </p:cNvSpPr>
          <p:nvPr/>
        </p:nvSpPr>
        <p:spPr bwMode="auto">
          <a:xfrm>
            <a:off x="990600" y="5486400"/>
            <a:ext cx="297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a:solidFill>
                  <a:schemeClr val="tx1"/>
                </a:solidFill>
              </a:rPr>
              <a:t>Plattenkondensator</a:t>
            </a:r>
          </a:p>
        </p:txBody>
      </p:sp>
      <p:sp>
        <p:nvSpPr>
          <p:cNvPr id="39" name="Textfeld 38"/>
          <p:cNvSpPr txBox="1"/>
          <p:nvPr/>
        </p:nvSpPr>
        <p:spPr>
          <a:xfrm>
            <a:off x="292100" y="6091535"/>
            <a:ext cx="5118100" cy="461665"/>
          </a:xfrm>
          <a:prstGeom prst="rect">
            <a:avLst/>
          </a:prstGeom>
          <a:noFill/>
        </p:spPr>
        <p:txBody>
          <a:bodyPr wrap="square" rtlCol="0">
            <a:spAutoFit/>
          </a:bodyPr>
          <a:lstStyle/>
          <a:p>
            <a:r>
              <a:rPr lang="de-DE" sz="2400" dirty="0" smtClean="0">
                <a:solidFill>
                  <a:schemeClr val="tx1"/>
                </a:solidFill>
              </a:rPr>
              <a:t>Details und weitere Beispiele → Tafel</a:t>
            </a:r>
            <a:endParaRPr lang="de-DE" sz="2400" dirty="0">
              <a:solidFill>
                <a:schemeClr val="tx1"/>
              </a:solidFill>
            </a:endParaRPr>
          </a:p>
        </p:txBody>
      </p:sp>
      <p:grpSp>
        <p:nvGrpSpPr>
          <p:cNvPr id="4" name="Gruppierung 3"/>
          <p:cNvGrpSpPr/>
          <p:nvPr/>
        </p:nvGrpSpPr>
        <p:grpSpPr>
          <a:xfrm>
            <a:off x="1828800" y="1273174"/>
            <a:ext cx="1295400" cy="3505200"/>
            <a:chOff x="1828800" y="990600"/>
            <a:chExt cx="1295400" cy="3505200"/>
          </a:xfrm>
        </p:grpSpPr>
        <p:grpSp>
          <p:nvGrpSpPr>
            <p:cNvPr id="19478" name="Group 131"/>
            <p:cNvGrpSpPr>
              <a:grpSpLocks/>
            </p:cNvGrpSpPr>
            <p:nvPr/>
          </p:nvGrpSpPr>
          <p:grpSpPr bwMode="auto">
            <a:xfrm>
              <a:off x="1828800" y="1524000"/>
              <a:ext cx="1295400" cy="2971800"/>
              <a:chOff x="1152" y="1008"/>
              <a:chExt cx="816" cy="1872"/>
            </a:xfrm>
          </p:grpSpPr>
          <p:sp>
            <p:nvSpPr>
              <p:cNvPr id="101491" name="Line 115"/>
              <p:cNvSpPr>
                <a:spLocks noChangeShapeType="1"/>
              </p:cNvSpPr>
              <p:nvPr/>
            </p:nvSpPr>
            <p:spPr bwMode="auto">
              <a:xfrm>
                <a:off x="1152" y="1008"/>
                <a:ext cx="816" cy="0"/>
              </a:xfrm>
              <a:prstGeom prst="line">
                <a:avLst/>
              </a:prstGeom>
              <a:noFill/>
              <a:ln w="28575">
                <a:solidFill>
                  <a:srgbClr val="CC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01492" name="Line 116"/>
              <p:cNvSpPr>
                <a:spLocks noChangeShapeType="1"/>
              </p:cNvSpPr>
              <p:nvPr/>
            </p:nvSpPr>
            <p:spPr bwMode="auto">
              <a:xfrm>
                <a:off x="1152" y="1152"/>
                <a:ext cx="816" cy="0"/>
              </a:xfrm>
              <a:prstGeom prst="line">
                <a:avLst/>
              </a:prstGeom>
              <a:noFill/>
              <a:ln w="28575">
                <a:solidFill>
                  <a:srgbClr val="CC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01493" name="Line 117"/>
              <p:cNvSpPr>
                <a:spLocks noChangeShapeType="1"/>
              </p:cNvSpPr>
              <p:nvPr/>
            </p:nvSpPr>
            <p:spPr bwMode="auto">
              <a:xfrm>
                <a:off x="1152" y="1296"/>
                <a:ext cx="816" cy="0"/>
              </a:xfrm>
              <a:prstGeom prst="line">
                <a:avLst/>
              </a:prstGeom>
              <a:noFill/>
              <a:ln w="28575">
                <a:solidFill>
                  <a:srgbClr val="CC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01494" name="Line 118"/>
              <p:cNvSpPr>
                <a:spLocks noChangeShapeType="1"/>
              </p:cNvSpPr>
              <p:nvPr/>
            </p:nvSpPr>
            <p:spPr bwMode="auto">
              <a:xfrm>
                <a:off x="1152" y="1440"/>
                <a:ext cx="816" cy="0"/>
              </a:xfrm>
              <a:prstGeom prst="line">
                <a:avLst/>
              </a:prstGeom>
              <a:noFill/>
              <a:ln w="28575">
                <a:solidFill>
                  <a:srgbClr val="CC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01495" name="Line 119"/>
              <p:cNvSpPr>
                <a:spLocks noChangeShapeType="1"/>
              </p:cNvSpPr>
              <p:nvPr/>
            </p:nvSpPr>
            <p:spPr bwMode="auto">
              <a:xfrm>
                <a:off x="1152" y="1584"/>
                <a:ext cx="816" cy="0"/>
              </a:xfrm>
              <a:prstGeom prst="line">
                <a:avLst/>
              </a:prstGeom>
              <a:noFill/>
              <a:ln w="28575">
                <a:solidFill>
                  <a:srgbClr val="CC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01496" name="Line 120"/>
              <p:cNvSpPr>
                <a:spLocks noChangeShapeType="1"/>
              </p:cNvSpPr>
              <p:nvPr/>
            </p:nvSpPr>
            <p:spPr bwMode="auto">
              <a:xfrm>
                <a:off x="1152" y="1728"/>
                <a:ext cx="816" cy="0"/>
              </a:xfrm>
              <a:prstGeom prst="line">
                <a:avLst/>
              </a:prstGeom>
              <a:noFill/>
              <a:ln w="28575">
                <a:solidFill>
                  <a:srgbClr val="CC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01497" name="Line 121"/>
              <p:cNvSpPr>
                <a:spLocks noChangeShapeType="1"/>
              </p:cNvSpPr>
              <p:nvPr/>
            </p:nvSpPr>
            <p:spPr bwMode="auto">
              <a:xfrm>
                <a:off x="1152" y="1872"/>
                <a:ext cx="816" cy="0"/>
              </a:xfrm>
              <a:prstGeom prst="line">
                <a:avLst/>
              </a:prstGeom>
              <a:noFill/>
              <a:ln w="28575">
                <a:solidFill>
                  <a:srgbClr val="CC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01498" name="Line 122"/>
              <p:cNvSpPr>
                <a:spLocks noChangeShapeType="1"/>
              </p:cNvSpPr>
              <p:nvPr/>
            </p:nvSpPr>
            <p:spPr bwMode="auto">
              <a:xfrm>
                <a:off x="1152" y="2016"/>
                <a:ext cx="816" cy="0"/>
              </a:xfrm>
              <a:prstGeom prst="line">
                <a:avLst/>
              </a:prstGeom>
              <a:noFill/>
              <a:ln w="28575">
                <a:solidFill>
                  <a:srgbClr val="CC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01499" name="Line 123"/>
              <p:cNvSpPr>
                <a:spLocks noChangeShapeType="1"/>
              </p:cNvSpPr>
              <p:nvPr/>
            </p:nvSpPr>
            <p:spPr bwMode="auto">
              <a:xfrm>
                <a:off x="1152" y="2160"/>
                <a:ext cx="816" cy="0"/>
              </a:xfrm>
              <a:prstGeom prst="line">
                <a:avLst/>
              </a:prstGeom>
              <a:noFill/>
              <a:ln w="28575">
                <a:solidFill>
                  <a:srgbClr val="CC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01500" name="Line 124"/>
              <p:cNvSpPr>
                <a:spLocks noChangeShapeType="1"/>
              </p:cNvSpPr>
              <p:nvPr/>
            </p:nvSpPr>
            <p:spPr bwMode="auto">
              <a:xfrm>
                <a:off x="1152" y="2304"/>
                <a:ext cx="816" cy="0"/>
              </a:xfrm>
              <a:prstGeom prst="line">
                <a:avLst/>
              </a:prstGeom>
              <a:noFill/>
              <a:ln w="28575">
                <a:solidFill>
                  <a:srgbClr val="CC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01501" name="Line 125"/>
              <p:cNvSpPr>
                <a:spLocks noChangeShapeType="1"/>
              </p:cNvSpPr>
              <p:nvPr/>
            </p:nvSpPr>
            <p:spPr bwMode="auto">
              <a:xfrm>
                <a:off x="1152" y="2448"/>
                <a:ext cx="816" cy="0"/>
              </a:xfrm>
              <a:prstGeom prst="line">
                <a:avLst/>
              </a:prstGeom>
              <a:noFill/>
              <a:ln w="28575">
                <a:solidFill>
                  <a:srgbClr val="CC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01502" name="Line 126"/>
              <p:cNvSpPr>
                <a:spLocks noChangeShapeType="1"/>
              </p:cNvSpPr>
              <p:nvPr/>
            </p:nvSpPr>
            <p:spPr bwMode="auto">
              <a:xfrm>
                <a:off x="1152" y="2592"/>
                <a:ext cx="816" cy="0"/>
              </a:xfrm>
              <a:prstGeom prst="line">
                <a:avLst/>
              </a:prstGeom>
              <a:noFill/>
              <a:ln w="28575">
                <a:solidFill>
                  <a:srgbClr val="CC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01503" name="Line 127"/>
              <p:cNvSpPr>
                <a:spLocks noChangeShapeType="1"/>
              </p:cNvSpPr>
              <p:nvPr/>
            </p:nvSpPr>
            <p:spPr bwMode="auto">
              <a:xfrm>
                <a:off x="1152" y="2736"/>
                <a:ext cx="816" cy="0"/>
              </a:xfrm>
              <a:prstGeom prst="line">
                <a:avLst/>
              </a:prstGeom>
              <a:noFill/>
              <a:ln w="28575">
                <a:solidFill>
                  <a:srgbClr val="CC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01504" name="Line 128"/>
              <p:cNvSpPr>
                <a:spLocks noChangeShapeType="1"/>
              </p:cNvSpPr>
              <p:nvPr/>
            </p:nvSpPr>
            <p:spPr bwMode="auto">
              <a:xfrm>
                <a:off x="1152" y="2880"/>
                <a:ext cx="816" cy="0"/>
              </a:xfrm>
              <a:prstGeom prst="line">
                <a:avLst/>
              </a:prstGeom>
              <a:noFill/>
              <a:ln w="28575">
                <a:solidFill>
                  <a:srgbClr val="CC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grpSp>
        <p:pic>
          <p:nvPicPr>
            <p:cNvPr id="3" name="Bild 2"/>
            <p:cNvPicPr>
              <a:picLocks noChangeAspect="1"/>
            </p:cNvPicPr>
            <p:nvPr/>
          </p:nvPicPr>
          <p:blipFill>
            <a:blip r:embed="rId2"/>
            <a:stretch>
              <a:fillRect/>
            </a:stretch>
          </p:blipFill>
          <p:spPr>
            <a:xfrm>
              <a:off x="2286000" y="990600"/>
              <a:ext cx="342900" cy="457200"/>
            </a:xfrm>
            <a:prstGeom prst="rect">
              <a:avLst/>
            </a:prstGeom>
          </p:spPr>
        </p:pic>
      </p:grpSp>
      <p:sp>
        <p:nvSpPr>
          <p:cNvPr id="5" name="Textfeld 4"/>
          <p:cNvSpPr txBox="1"/>
          <p:nvPr/>
        </p:nvSpPr>
        <p:spPr>
          <a:xfrm>
            <a:off x="990600" y="1806574"/>
            <a:ext cx="838200" cy="707886"/>
          </a:xfrm>
          <a:prstGeom prst="rect">
            <a:avLst/>
          </a:prstGeom>
          <a:noFill/>
        </p:spPr>
        <p:txBody>
          <a:bodyPr wrap="square" rtlCol="0">
            <a:spAutoFit/>
          </a:bodyPr>
          <a:lstStyle/>
          <a:p>
            <a:r>
              <a:rPr lang="de-DE" sz="4000" b="1" smtClean="0">
                <a:solidFill>
                  <a:srgbClr val="FF0000"/>
                </a:solidFill>
              </a:rPr>
              <a:t>+𝜎</a:t>
            </a:r>
            <a:endParaRPr lang="de-DE" sz="4000" b="1">
              <a:solidFill>
                <a:srgbClr val="FF0000"/>
              </a:solidFill>
            </a:endParaRPr>
          </a:p>
        </p:txBody>
      </p:sp>
      <p:sp>
        <p:nvSpPr>
          <p:cNvPr id="44" name="Textfeld 43"/>
          <p:cNvSpPr txBox="1"/>
          <p:nvPr/>
        </p:nvSpPr>
        <p:spPr>
          <a:xfrm>
            <a:off x="3238500" y="1806574"/>
            <a:ext cx="876300" cy="707886"/>
          </a:xfrm>
          <a:prstGeom prst="rect">
            <a:avLst/>
          </a:prstGeom>
          <a:noFill/>
        </p:spPr>
        <p:txBody>
          <a:bodyPr wrap="square" rtlCol="0">
            <a:spAutoFit/>
          </a:bodyPr>
          <a:lstStyle/>
          <a:p>
            <a:r>
              <a:rPr lang="de-DE" sz="4000" b="1" smtClean="0"/>
              <a:t>−𝜎</a:t>
            </a:r>
            <a:endParaRPr lang="de-DE" sz="4000" b="1"/>
          </a:p>
        </p:txBody>
      </p:sp>
      <p:sp>
        <p:nvSpPr>
          <p:cNvPr id="45" name="Text Box 2"/>
          <p:cNvSpPr txBox="1">
            <a:spLocks noChangeArrowheads="1"/>
          </p:cNvSpPr>
          <p:nvPr/>
        </p:nvSpPr>
        <p:spPr bwMode="auto">
          <a:xfrm>
            <a:off x="152400" y="152400"/>
            <a:ext cx="8915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spcBef>
                <a:spcPct val="50000"/>
              </a:spcBef>
              <a:defRPr/>
            </a:pPr>
            <a:r>
              <a:rPr lang="de-DE" altLang="de-DE" u="sng" dirty="0" err="1" smtClean="0">
                <a:solidFill>
                  <a:srgbClr val="FF0000"/>
                </a:solidFill>
              </a:rPr>
              <a:t>e</a:t>
            </a:r>
            <a:r>
              <a:rPr lang="de-DE" altLang="de-DE" u="sng" dirty="0" smtClean="0">
                <a:solidFill>
                  <a:srgbClr val="FF0000"/>
                </a:solidFill>
              </a:rPr>
              <a:t>)-h)</a:t>
            </a:r>
            <a:r>
              <a:rPr lang="de-DE" altLang="de-DE" dirty="0" smtClean="0">
                <a:solidFill>
                  <a:schemeClr val="tx1"/>
                </a:solidFill>
              </a:rPr>
              <a:t> → Tafel</a:t>
            </a:r>
            <a:endParaRPr lang="de-DE" altLang="de-DE" u="sng" dirty="0">
              <a:solidFill>
                <a:schemeClr val="tx1"/>
              </a:solidFill>
            </a:endParaRPr>
          </a:p>
        </p:txBody>
      </p:sp>
      <p:sp>
        <p:nvSpPr>
          <p:cNvPr id="46" name="Text Box 2"/>
          <p:cNvSpPr txBox="1">
            <a:spLocks noChangeArrowheads="1"/>
          </p:cNvSpPr>
          <p:nvPr/>
        </p:nvSpPr>
        <p:spPr bwMode="auto">
          <a:xfrm>
            <a:off x="4572000" y="1752600"/>
            <a:ext cx="49149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spcBef>
                <a:spcPct val="50000"/>
              </a:spcBef>
              <a:defRPr/>
            </a:pPr>
            <a:r>
              <a:rPr lang="de-DE" altLang="de-DE" smtClean="0">
                <a:solidFill>
                  <a:schemeClr val="tx1"/>
                </a:solidFill>
              </a:rPr>
              <a:t>analog </a:t>
            </a:r>
            <a:r>
              <a:rPr lang="de-DE" altLang="de-DE" dirty="0" smtClean="0">
                <a:solidFill>
                  <a:schemeClr val="tx1"/>
                </a:solidFill>
              </a:rPr>
              <a:t>zur </a:t>
            </a:r>
            <a:r>
              <a:rPr lang="de-DE" altLang="de-DE" smtClean="0">
                <a:solidFill>
                  <a:schemeClr val="tx1"/>
                </a:solidFill>
              </a:rPr>
              <a:t>geladenen Ebene:</a:t>
            </a:r>
            <a:endParaRPr lang="de-DE" altLang="de-DE" u="sng" dirty="0">
              <a:solidFill>
                <a:schemeClr val="tx1"/>
              </a:solidFill>
            </a:endParaRPr>
          </a:p>
        </p:txBody>
      </p:sp>
      <p:pic>
        <p:nvPicPr>
          <p:cNvPr id="6" name="Bild 5"/>
          <p:cNvPicPr>
            <a:picLocks noChangeAspect="1"/>
          </p:cNvPicPr>
          <p:nvPr/>
        </p:nvPicPr>
        <p:blipFill>
          <a:blip r:embed="rId3"/>
          <a:stretch>
            <a:fillRect/>
          </a:stretch>
        </p:blipFill>
        <p:spPr>
          <a:xfrm>
            <a:off x="4737100" y="2438400"/>
            <a:ext cx="3949700" cy="1968500"/>
          </a:xfrm>
          <a:prstGeom prst="rect">
            <a:avLst/>
          </a:prstGeom>
        </p:spPr>
      </p:pic>
      <p:sp>
        <p:nvSpPr>
          <p:cNvPr id="48" name="Text Box 2"/>
          <p:cNvSpPr txBox="1">
            <a:spLocks noChangeArrowheads="1"/>
          </p:cNvSpPr>
          <p:nvPr/>
        </p:nvSpPr>
        <p:spPr bwMode="auto">
          <a:xfrm>
            <a:off x="4572000" y="4505980"/>
            <a:ext cx="3581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spcBef>
                <a:spcPct val="50000"/>
              </a:spcBef>
              <a:defRPr/>
            </a:pPr>
            <a:r>
              <a:rPr lang="de-DE" altLang="de-DE" smtClean="0">
                <a:solidFill>
                  <a:schemeClr val="tx1"/>
                </a:solidFill>
              </a:rPr>
              <a:t>(zwischen den Platten)</a:t>
            </a:r>
            <a:endParaRPr lang="de-DE" altLang="de-DE" u="sng"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27" name="Freeform 23"/>
          <p:cNvSpPr>
            <a:spLocks/>
          </p:cNvSpPr>
          <p:nvPr/>
        </p:nvSpPr>
        <p:spPr bwMode="auto">
          <a:xfrm>
            <a:off x="5715000" y="1828800"/>
            <a:ext cx="3276600" cy="508000"/>
          </a:xfrm>
          <a:custGeom>
            <a:avLst/>
            <a:gdLst>
              <a:gd name="T0" fmla="*/ 0 w 2064"/>
              <a:gd name="T1" fmla="*/ 0 h 320"/>
              <a:gd name="T2" fmla="*/ 184 w 2064"/>
              <a:gd name="T3" fmla="*/ 0 h 320"/>
              <a:gd name="T4" fmla="*/ 1032 w 2064"/>
              <a:gd name="T5" fmla="*/ 72 h 320"/>
              <a:gd name="T6" fmla="*/ 1728 w 2064"/>
              <a:gd name="T7" fmla="*/ 232 h 320"/>
              <a:gd name="T8" fmla="*/ 2064 w 2064"/>
              <a:gd name="T9" fmla="*/ 320 h 320"/>
            </a:gdLst>
            <a:ahLst/>
            <a:cxnLst>
              <a:cxn ang="0">
                <a:pos x="T0" y="T1"/>
              </a:cxn>
              <a:cxn ang="0">
                <a:pos x="T2" y="T3"/>
              </a:cxn>
              <a:cxn ang="0">
                <a:pos x="T4" y="T5"/>
              </a:cxn>
              <a:cxn ang="0">
                <a:pos x="T6" y="T7"/>
              </a:cxn>
              <a:cxn ang="0">
                <a:pos x="T8" y="T9"/>
              </a:cxn>
            </a:cxnLst>
            <a:rect l="0" t="0" r="r" b="b"/>
            <a:pathLst>
              <a:path w="2064" h="320">
                <a:moveTo>
                  <a:pt x="0" y="0"/>
                </a:moveTo>
                <a:lnTo>
                  <a:pt x="184" y="0"/>
                </a:lnTo>
                <a:cubicBezTo>
                  <a:pt x="356" y="12"/>
                  <a:pt x="775" y="33"/>
                  <a:pt x="1032" y="72"/>
                </a:cubicBezTo>
                <a:cubicBezTo>
                  <a:pt x="1289" y="111"/>
                  <a:pt x="1556" y="191"/>
                  <a:pt x="1728" y="232"/>
                </a:cubicBezTo>
                <a:lnTo>
                  <a:pt x="2064" y="320"/>
                </a:lnTo>
              </a:path>
            </a:pathLst>
          </a:custGeom>
          <a:noFill/>
          <a:ln w="28575" cap="flat" cmpd="sng">
            <a:solidFill>
              <a:schemeClr val="tx1"/>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spcBef>
                <a:spcPct val="50000"/>
              </a:spcBef>
              <a:defRPr/>
            </a:pPr>
            <a:endParaRPr lang="de-DE"/>
          </a:p>
        </p:txBody>
      </p:sp>
      <p:sp>
        <p:nvSpPr>
          <p:cNvPr id="98306" name="Text Box 2"/>
          <p:cNvSpPr txBox="1">
            <a:spLocks noChangeArrowheads="1"/>
          </p:cNvSpPr>
          <p:nvPr/>
        </p:nvSpPr>
        <p:spPr bwMode="auto">
          <a:xfrm>
            <a:off x="76200" y="152400"/>
            <a:ext cx="8991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sz="3200" u="sng" dirty="0" smtClean="0">
                <a:solidFill>
                  <a:schemeClr val="tx1"/>
                </a:solidFill>
              </a:rPr>
              <a:t>1.1.8. Kraftwirkung auf Punktladung </a:t>
            </a:r>
            <a:r>
              <a:rPr lang="de-DE" altLang="de-DE" sz="3200" u="sng" dirty="0">
                <a:solidFill>
                  <a:schemeClr val="tx1"/>
                </a:solidFill>
              </a:rPr>
              <a:t>und </a:t>
            </a:r>
            <a:r>
              <a:rPr lang="de-DE" altLang="de-DE" sz="3200" u="sng" dirty="0" smtClean="0">
                <a:solidFill>
                  <a:schemeClr val="tx1"/>
                </a:solidFill>
              </a:rPr>
              <a:t>Dipol</a:t>
            </a:r>
            <a:endParaRPr lang="de-DE" altLang="de-DE" sz="3200" u="sng" dirty="0">
              <a:solidFill>
                <a:schemeClr val="tx1"/>
              </a:solidFill>
            </a:endParaRPr>
          </a:p>
        </p:txBody>
      </p:sp>
      <p:sp>
        <p:nvSpPr>
          <p:cNvPr id="98307" name="Text Box 3"/>
          <p:cNvSpPr txBox="1">
            <a:spLocks noChangeArrowheads="1"/>
          </p:cNvSpPr>
          <p:nvPr/>
        </p:nvSpPr>
        <p:spPr bwMode="auto">
          <a:xfrm>
            <a:off x="152400" y="776288"/>
            <a:ext cx="5257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a:solidFill>
                  <a:schemeClr val="tx1"/>
                </a:solidFill>
              </a:rPr>
              <a:t>a) Homogenes Feld, Ablenkung:</a:t>
            </a:r>
          </a:p>
        </p:txBody>
      </p:sp>
      <p:grpSp>
        <p:nvGrpSpPr>
          <p:cNvPr id="20485" name="Group 38"/>
          <p:cNvGrpSpPr>
            <a:grpSpLocks/>
          </p:cNvGrpSpPr>
          <p:nvPr/>
        </p:nvGrpSpPr>
        <p:grpSpPr bwMode="auto">
          <a:xfrm>
            <a:off x="4826000" y="685800"/>
            <a:ext cx="3619500" cy="2286000"/>
            <a:chOff x="2952" y="336"/>
            <a:chExt cx="2280" cy="1440"/>
          </a:xfrm>
        </p:grpSpPr>
        <p:sp>
          <p:nvSpPr>
            <p:cNvPr id="98314" name="Text Box 10"/>
            <p:cNvSpPr txBox="1">
              <a:spLocks noChangeArrowheads="1"/>
            </p:cNvSpPr>
            <p:nvPr/>
          </p:nvSpPr>
          <p:spPr bwMode="auto">
            <a:xfrm>
              <a:off x="4328" y="336"/>
              <a:ext cx="336"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4400" b="1" dirty="0">
                  <a:solidFill>
                    <a:srgbClr val="FF0000"/>
                  </a:solidFill>
                  <a:sym typeface="Symbol" charset="2"/>
                </a:rPr>
                <a:t>+</a:t>
              </a:r>
              <a:endParaRPr lang="de-DE" altLang="de-DE" sz="4400" b="1" dirty="0">
                <a:solidFill>
                  <a:srgbClr val="FF0000"/>
                </a:solidFill>
              </a:endParaRPr>
            </a:p>
          </p:txBody>
        </p:sp>
        <p:sp>
          <p:nvSpPr>
            <p:cNvPr id="98320" name="Line 16"/>
            <p:cNvSpPr>
              <a:spLocks noChangeShapeType="1"/>
            </p:cNvSpPr>
            <p:nvPr/>
          </p:nvSpPr>
          <p:spPr bwMode="auto">
            <a:xfrm>
              <a:off x="5088" y="768"/>
              <a:ext cx="0" cy="672"/>
            </a:xfrm>
            <a:prstGeom prst="line">
              <a:avLst/>
            </a:prstGeom>
            <a:noFill/>
            <a:ln w="38100">
              <a:solidFill>
                <a:srgbClr val="33CC33"/>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98321" name="Line 17"/>
            <p:cNvSpPr>
              <a:spLocks noChangeShapeType="1"/>
            </p:cNvSpPr>
            <p:nvPr/>
          </p:nvSpPr>
          <p:spPr bwMode="auto">
            <a:xfrm>
              <a:off x="4848" y="768"/>
              <a:ext cx="0" cy="672"/>
            </a:xfrm>
            <a:prstGeom prst="line">
              <a:avLst/>
            </a:prstGeom>
            <a:noFill/>
            <a:ln w="38100">
              <a:solidFill>
                <a:srgbClr val="33CC33"/>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98322" name="Line 18"/>
            <p:cNvSpPr>
              <a:spLocks noChangeShapeType="1"/>
            </p:cNvSpPr>
            <p:nvPr/>
          </p:nvSpPr>
          <p:spPr bwMode="auto">
            <a:xfrm>
              <a:off x="4608" y="768"/>
              <a:ext cx="0" cy="672"/>
            </a:xfrm>
            <a:prstGeom prst="line">
              <a:avLst/>
            </a:prstGeom>
            <a:noFill/>
            <a:ln w="38100">
              <a:solidFill>
                <a:srgbClr val="33CC33"/>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98323" name="Line 19"/>
            <p:cNvSpPr>
              <a:spLocks noChangeShapeType="1"/>
            </p:cNvSpPr>
            <p:nvPr/>
          </p:nvSpPr>
          <p:spPr bwMode="auto">
            <a:xfrm>
              <a:off x="4368" y="768"/>
              <a:ext cx="0" cy="672"/>
            </a:xfrm>
            <a:prstGeom prst="line">
              <a:avLst/>
            </a:prstGeom>
            <a:noFill/>
            <a:ln w="38100">
              <a:solidFill>
                <a:srgbClr val="33CC33"/>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98324" name="Line 20"/>
            <p:cNvSpPr>
              <a:spLocks noChangeShapeType="1"/>
            </p:cNvSpPr>
            <p:nvPr/>
          </p:nvSpPr>
          <p:spPr bwMode="auto">
            <a:xfrm>
              <a:off x="4128" y="768"/>
              <a:ext cx="0" cy="672"/>
            </a:xfrm>
            <a:prstGeom prst="line">
              <a:avLst/>
            </a:prstGeom>
            <a:noFill/>
            <a:ln w="38100">
              <a:solidFill>
                <a:srgbClr val="33CC33"/>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98325" name="Line 21"/>
            <p:cNvSpPr>
              <a:spLocks noChangeShapeType="1"/>
            </p:cNvSpPr>
            <p:nvPr/>
          </p:nvSpPr>
          <p:spPr bwMode="auto">
            <a:xfrm>
              <a:off x="3888" y="768"/>
              <a:ext cx="0" cy="672"/>
            </a:xfrm>
            <a:prstGeom prst="line">
              <a:avLst/>
            </a:prstGeom>
            <a:noFill/>
            <a:ln w="38100">
              <a:solidFill>
                <a:srgbClr val="33CC33"/>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98308" name="Line 4"/>
            <p:cNvSpPr>
              <a:spLocks noChangeShapeType="1"/>
            </p:cNvSpPr>
            <p:nvPr/>
          </p:nvSpPr>
          <p:spPr bwMode="auto">
            <a:xfrm>
              <a:off x="3696" y="768"/>
              <a:ext cx="153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endParaRPr lang="de-DE"/>
            </a:p>
          </p:txBody>
        </p:sp>
        <p:sp>
          <p:nvSpPr>
            <p:cNvPr id="98309" name="Line 5"/>
            <p:cNvSpPr>
              <a:spLocks noChangeShapeType="1"/>
            </p:cNvSpPr>
            <p:nvPr/>
          </p:nvSpPr>
          <p:spPr bwMode="auto">
            <a:xfrm>
              <a:off x="3696" y="1440"/>
              <a:ext cx="1536"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endParaRPr lang="de-DE"/>
            </a:p>
          </p:txBody>
        </p:sp>
        <p:grpSp>
          <p:nvGrpSpPr>
            <p:cNvPr id="20503" name="Group 24"/>
            <p:cNvGrpSpPr>
              <a:grpSpLocks/>
            </p:cNvGrpSpPr>
            <p:nvPr/>
          </p:nvGrpSpPr>
          <p:grpSpPr bwMode="auto">
            <a:xfrm>
              <a:off x="2976" y="696"/>
              <a:ext cx="480" cy="624"/>
              <a:chOff x="2984" y="704"/>
              <a:chExt cx="480" cy="624"/>
            </a:xfrm>
          </p:grpSpPr>
          <p:sp>
            <p:nvSpPr>
              <p:cNvPr id="98312" name="Line 8"/>
              <p:cNvSpPr>
                <a:spLocks noChangeShapeType="1"/>
              </p:cNvSpPr>
              <p:nvPr/>
            </p:nvSpPr>
            <p:spPr bwMode="auto">
              <a:xfrm>
                <a:off x="3152" y="1064"/>
                <a:ext cx="312" cy="0"/>
              </a:xfrm>
              <a:prstGeom prst="line">
                <a:avLst/>
              </a:prstGeom>
              <a:noFill/>
              <a:ln w="76200">
                <a:solidFill>
                  <a:schemeClr val="tx1">
                    <a:alpha val="50000"/>
                  </a:schemeClr>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98310" name="Oval 6"/>
              <p:cNvSpPr>
                <a:spLocks noChangeArrowheads="1"/>
              </p:cNvSpPr>
              <p:nvPr/>
            </p:nvSpPr>
            <p:spPr bwMode="auto">
              <a:xfrm>
                <a:off x="3032" y="992"/>
                <a:ext cx="144" cy="144"/>
              </a:xfrm>
              <a:prstGeom prst="ellipse">
                <a:avLst/>
              </a:prstGeom>
              <a:gradFill rotWithShape="0">
                <a:gsLst>
                  <a:gs pos="0">
                    <a:srgbClr val="FF0000"/>
                  </a:gs>
                  <a:gs pos="100000">
                    <a:srgbClr val="FF0000">
                      <a:gamma/>
                      <a:shade val="66667"/>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98311" name="Text Box 7"/>
              <p:cNvSpPr txBox="1">
                <a:spLocks noChangeArrowheads="1"/>
              </p:cNvSpPr>
              <p:nvPr/>
            </p:nvSpPr>
            <p:spPr bwMode="auto">
              <a:xfrm>
                <a:off x="2984" y="1040"/>
                <a:ext cx="240"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i="1" dirty="0" err="1">
                    <a:solidFill>
                      <a:srgbClr val="FF0000"/>
                    </a:solidFill>
                  </a:rPr>
                  <a:t>q</a:t>
                </a:r>
                <a:endParaRPr lang="de-DE" altLang="de-DE" sz="2400" i="1" dirty="0">
                  <a:solidFill>
                    <a:srgbClr val="FF0000"/>
                  </a:solidFill>
                </a:endParaRPr>
              </a:p>
            </p:txBody>
          </p:sp>
          <p:sp>
            <p:nvSpPr>
              <p:cNvPr id="98313" name="Text Box 9"/>
              <p:cNvSpPr txBox="1">
                <a:spLocks noChangeArrowheads="1"/>
              </p:cNvSpPr>
              <p:nvPr/>
            </p:nvSpPr>
            <p:spPr bwMode="auto">
              <a:xfrm>
                <a:off x="3176" y="704"/>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endParaRPr lang="de-DE" altLang="de-DE" sz="2400" i="1" dirty="0">
                  <a:solidFill>
                    <a:schemeClr val="tx1"/>
                  </a:solidFill>
                </a:endParaRPr>
              </a:p>
            </p:txBody>
          </p:sp>
        </p:grpSp>
        <p:sp>
          <p:nvSpPr>
            <p:cNvPr id="98315" name="Text Box 11"/>
            <p:cNvSpPr txBox="1">
              <a:spLocks noChangeArrowheads="1"/>
            </p:cNvSpPr>
            <p:nvPr/>
          </p:nvSpPr>
          <p:spPr bwMode="auto">
            <a:xfrm>
              <a:off x="4320" y="1296"/>
              <a:ext cx="336"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4400" b="1">
                  <a:sym typeface="Symbol" charset="2"/>
                </a:rPr>
                <a:t>−</a:t>
              </a:r>
              <a:endParaRPr lang="de-DE" altLang="de-DE" sz="4400" b="1"/>
            </a:p>
          </p:txBody>
        </p:sp>
        <p:sp>
          <p:nvSpPr>
            <p:cNvPr id="98316" name="Line 12"/>
            <p:cNvSpPr>
              <a:spLocks noChangeShapeType="1"/>
            </p:cNvSpPr>
            <p:nvPr/>
          </p:nvSpPr>
          <p:spPr bwMode="auto">
            <a:xfrm>
              <a:off x="3696" y="1056"/>
              <a:ext cx="288" cy="0"/>
            </a:xfrm>
            <a:prstGeom prst="line">
              <a:avLst/>
            </a:prstGeom>
            <a:noFill/>
            <a:ln w="28575">
              <a:solidFill>
                <a:srgbClr val="CC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98317" name="Line 13"/>
            <p:cNvSpPr>
              <a:spLocks noChangeShapeType="1"/>
            </p:cNvSpPr>
            <p:nvPr/>
          </p:nvSpPr>
          <p:spPr bwMode="auto">
            <a:xfrm>
              <a:off x="3696" y="1056"/>
              <a:ext cx="0" cy="288"/>
            </a:xfrm>
            <a:prstGeom prst="line">
              <a:avLst/>
            </a:prstGeom>
            <a:noFill/>
            <a:ln w="28575">
              <a:solidFill>
                <a:srgbClr val="CC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98318" name="Text Box 14"/>
            <p:cNvSpPr txBox="1">
              <a:spLocks noChangeArrowheads="1"/>
            </p:cNvSpPr>
            <p:nvPr/>
          </p:nvSpPr>
          <p:spPr bwMode="auto">
            <a:xfrm>
              <a:off x="3696" y="800"/>
              <a:ext cx="240"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i="1" dirty="0">
                  <a:solidFill>
                    <a:srgbClr val="CC00CC"/>
                  </a:solidFill>
                </a:rPr>
                <a:t>x</a:t>
              </a:r>
            </a:p>
          </p:txBody>
        </p:sp>
        <p:sp>
          <p:nvSpPr>
            <p:cNvPr id="98319" name="Text Box 15"/>
            <p:cNvSpPr txBox="1">
              <a:spLocks noChangeArrowheads="1"/>
            </p:cNvSpPr>
            <p:nvPr/>
          </p:nvSpPr>
          <p:spPr bwMode="auto">
            <a:xfrm>
              <a:off x="3480" y="1016"/>
              <a:ext cx="240"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i="1" dirty="0" err="1">
                  <a:solidFill>
                    <a:srgbClr val="CC00CC"/>
                  </a:solidFill>
                </a:rPr>
                <a:t>z</a:t>
              </a:r>
              <a:endParaRPr lang="de-DE" altLang="de-DE" sz="2400" i="1" dirty="0">
                <a:solidFill>
                  <a:srgbClr val="CC00CC"/>
                </a:solidFill>
              </a:endParaRPr>
            </a:p>
          </p:txBody>
        </p:sp>
        <p:sp>
          <p:nvSpPr>
            <p:cNvPr id="98331" name="Text Box 27"/>
            <p:cNvSpPr txBox="1">
              <a:spLocks noChangeArrowheads="1"/>
            </p:cNvSpPr>
            <p:nvPr/>
          </p:nvSpPr>
          <p:spPr bwMode="auto">
            <a:xfrm>
              <a:off x="2952" y="736"/>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i="1" dirty="0">
                  <a:solidFill>
                    <a:srgbClr val="FF0000"/>
                  </a:solidFill>
                </a:rPr>
                <a:t>m</a:t>
              </a:r>
            </a:p>
          </p:txBody>
        </p:sp>
      </p:grpSp>
      <p:pic>
        <p:nvPicPr>
          <p:cNvPr id="2" name="Bild 1"/>
          <p:cNvPicPr>
            <a:picLocks noChangeAspect="1"/>
          </p:cNvPicPr>
          <p:nvPr/>
        </p:nvPicPr>
        <p:blipFill>
          <a:blip r:embed="rId3"/>
          <a:stretch>
            <a:fillRect/>
          </a:stretch>
        </p:blipFill>
        <p:spPr>
          <a:xfrm>
            <a:off x="8305801" y="1526085"/>
            <a:ext cx="323850" cy="431800"/>
          </a:xfrm>
          <a:prstGeom prst="rect">
            <a:avLst/>
          </a:prstGeom>
        </p:spPr>
      </p:pic>
      <p:pic>
        <p:nvPicPr>
          <p:cNvPr id="3" name="Bild 2"/>
          <p:cNvPicPr>
            <a:picLocks noChangeAspect="1"/>
          </p:cNvPicPr>
          <p:nvPr/>
        </p:nvPicPr>
        <p:blipFill>
          <a:blip r:embed="rId4"/>
          <a:stretch>
            <a:fillRect/>
          </a:stretch>
        </p:blipFill>
        <p:spPr>
          <a:xfrm>
            <a:off x="5283200" y="1379537"/>
            <a:ext cx="431800" cy="296863"/>
          </a:xfrm>
          <a:prstGeom prst="rect">
            <a:avLst/>
          </a:prstGeom>
        </p:spPr>
      </p:pic>
      <p:pic>
        <p:nvPicPr>
          <p:cNvPr id="4" name="Bild 3"/>
          <p:cNvPicPr>
            <a:picLocks noChangeAspect="1"/>
          </p:cNvPicPr>
          <p:nvPr/>
        </p:nvPicPr>
        <p:blipFill>
          <a:blip r:embed="rId5"/>
          <a:stretch>
            <a:fillRect/>
          </a:stretch>
        </p:blipFill>
        <p:spPr>
          <a:xfrm>
            <a:off x="609600" y="1524000"/>
            <a:ext cx="3771900" cy="1206500"/>
          </a:xfrm>
          <a:prstGeom prst="rect">
            <a:avLst/>
          </a:prstGeom>
        </p:spPr>
      </p:pic>
      <p:grpSp>
        <p:nvGrpSpPr>
          <p:cNvPr id="6" name="Gruppierung 5"/>
          <p:cNvGrpSpPr/>
          <p:nvPr/>
        </p:nvGrpSpPr>
        <p:grpSpPr>
          <a:xfrm>
            <a:off x="381000" y="5054600"/>
            <a:ext cx="8534400" cy="1346200"/>
            <a:chOff x="685800" y="4876801"/>
            <a:chExt cx="8534400" cy="1346200"/>
          </a:xfrm>
        </p:grpSpPr>
        <p:sp>
          <p:nvSpPr>
            <p:cNvPr id="40" name="Rectangle 9"/>
            <p:cNvSpPr>
              <a:spLocks noChangeArrowheads="1"/>
            </p:cNvSpPr>
            <p:nvPr/>
          </p:nvSpPr>
          <p:spPr bwMode="auto">
            <a:xfrm>
              <a:off x="1905000" y="4876801"/>
              <a:ext cx="3581400" cy="1346200"/>
            </a:xfrm>
            <a:prstGeom prst="rect">
              <a:avLst/>
            </a:prstGeom>
            <a:solidFill>
              <a:srgbClr val="FFFF99"/>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1" hangingPunct="1">
                <a:spcBef>
                  <a:spcPct val="50000"/>
                </a:spcBef>
                <a:defRPr/>
              </a:pPr>
              <a:endParaRPr lang="de-DE"/>
            </a:p>
          </p:txBody>
        </p:sp>
        <p:graphicFrame>
          <p:nvGraphicFramePr>
            <p:cNvPr id="20488" name="Object 33"/>
            <p:cNvGraphicFramePr>
              <a:graphicFrameLocks noChangeAspect="1"/>
            </p:cNvGraphicFramePr>
            <p:nvPr>
              <p:extLst>
                <p:ext uri="{D42A27DB-BD31-4B8C-83A1-F6EECF244321}">
                  <p14:modId xmlns:p14="http://schemas.microsoft.com/office/powerpoint/2010/main" val="361434502"/>
                </p:ext>
              </p:extLst>
            </p:nvPr>
          </p:nvGraphicFramePr>
          <p:xfrm>
            <a:off x="685800" y="5295905"/>
            <a:ext cx="685800" cy="549275"/>
          </p:xfrm>
          <a:graphic>
            <a:graphicData uri="http://schemas.openxmlformats.org/presentationml/2006/ole">
              <mc:AlternateContent xmlns:mc="http://schemas.openxmlformats.org/markup-compatibility/2006">
                <mc:Choice xmlns:v="urn:schemas-microsoft-com:vml" Requires="v">
                  <p:oleObj spid="_x0000_s21250" name="Equation" r:id="rId6" imgW="190417" imgH="152334" progId="Equation.3">
                    <p:embed/>
                  </p:oleObj>
                </mc:Choice>
                <mc:Fallback>
                  <p:oleObj name="Equation" r:id="rId6" imgW="190417" imgH="152334" progId="Equation.3">
                    <p:embed/>
                    <p:pic>
                      <p:nvPicPr>
                        <p:cNvPr id="0" name="Object 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5295905"/>
                          <a:ext cx="6858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8339" name="Text Box 35"/>
            <p:cNvSpPr txBox="1">
              <a:spLocks noChangeArrowheads="1"/>
            </p:cNvSpPr>
            <p:nvPr/>
          </p:nvSpPr>
          <p:spPr bwMode="auto">
            <a:xfrm>
              <a:off x="6235700" y="5249867"/>
              <a:ext cx="2984500"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1" hangingPunct="1">
                <a:spcBef>
                  <a:spcPct val="50000"/>
                </a:spcBef>
                <a:defRPr/>
              </a:pPr>
              <a:r>
                <a:rPr lang="de-DE" altLang="de-DE" sz="3200" dirty="0" smtClean="0">
                  <a:solidFill>
                    <a:schemeClr val="tx1"/>
                  </a:solidFill>
                </a:rPr>
                <a:t>„Wurf</a:t>
              </a:r>
              <a:r>
                <a:rPr lang="de-DE" altLang="de-DE" sz="1000" dirty="0" smtClean="0">
                  <a:solidFill>
                    <a:schemeClr val="tx1"/>
                  </a:solidFill>
                </a:rPr>
                <a:t>  </a:t>
              </a:r>
              <a:r>
                <a:rPr lang="de-DE" altLang="de-DE" sz="3200" dirty="0" smtClean="0">
                  <a:solidFill>
                    <a:schemeClr val="tx1"/>
                  </a:solidFill>
                </a:rPr>
                <a:t>“-Parabel</a:t>
              </a:r>
              <a:endParaRPr lang="de-DE" altLang="de-DE" sz="3200" dirty="0">
                <a:solidFill>
                  <a:schemeClr val="tx1"/>
                </a:solidFill>
              </a:endParaRPr>
            </a:p>
          </p:txBody>
        </p:sp>
        <p:pic>
          <p:nvPicPr>
            <p:cNvPr id="5" name="Bild 4"/>
            <p:cNvPicPr>
              <a:picLocks noChangeAspect="1"/>
            </p:cNvPicPr>
            <p:nvPr/>
          </p:nvPicPr>
          <p:blipFill>
            <a:blip r:embed="rId8"/>
            <a:stretch>
              <a:fillRect/>
            </a:stretch>
          </p:blipFill>
          <p:spPr>
            <a:xfrm>
              <a:off x="1981200" y="5029200"/>
              <a:ext cx="3390900" cy="1066800"/>
            </a:xfrm>
            <a:prstGeom prst="rect">
              <a:avLst/>
            </a:prstGeom>
          </p:spPr>
        </p:pic>
      </p:grpSp>
      <p:grpSp>
        <p:nvGrpSpPr>
          <p:cNvPr id="10" name="Gruppierung 9"/>
          <p:cNvGrpSpPr/>
          <p:nvPr/>
        </p:nvGrpSpPr>
        <p:grpSpPr>
          <a:xfrm>
            <a:off x="387350" y="3060700"/>
            <a:ext cx="8604250" cy="1663700"/>
            <a:chOff x="387350" y="3060700"/>
            <a:chExt cx="8604250" cy="1663700"/>
          </a:xfrm>
        </p:grpSpPr>
        <p:sp>
          <p:nvSpPr>
            <p:cNvPr id="98334" name="AutoShape 30"/>
            <p:cNvSpPr>
              <a:spLocks/>
            </p:cNvSpPr>
            <p:nvPr/>
          </p:nvSpPr>
          <p:spPr bwMode="auto">
            <a:xfrm>
              <a:off x="1212850" y="3060700"/>
              <a:ext cx="387350" cy="1663700"/>
            </a:xfrm>
            <a:prstGeom prst="leftBrace">
              <a:avLst>
                <a:gd name="adj1" fmla="val 41667"/>
                <a:gd name="adj2" fmla="val 50000"/>
              </a:avLst>
            </a:prstGeom>
            <a:noFill/>
            <a:ln w="381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ctr" eaLnBrk="1" hangingPunct="1">
                <a:spcBef>
                  <a:spcPct val="50000"/>
                </a:spcBef>
                <a:defRPr/>
              </a:pPr>
              <a:endParaRPr lang="de-DE"/>
            </a:p>
          </p:txBody>
        </p:sp>
        <p:graphicFrame>
          <p:nvGraphicFramePr>
            <p:cNvPr id="20492" name="Object 31"/>
            <p:cNvGraphicFramePr>
              <a:graphicFrameLocks noChangeAspect="1"/>
            </p:cNvGraphicFramePr>
            <p:nvPr>
              <p:extLst>
                <p:ext uri="{D42A27DB-BD31-4B8C-83A1-F6EECF244321}">
                  <p14:modId xmlns:p14="http://schemas.microsoft.com/office/powerpoint/2010/main" val="224710195"/>
                </p:ext>
              </p:extLst>
            </p:nvPr>
          </p:nvGraphicFramePr>
          <p:xfrm>
            <a:off x="387350" y="3641725"/>
            <a:ext cx="685800" cy="549275"/>
          </p:xfrm>
          <a:graphic>
            <a:graphicData uri="http://schemas.openxmlformats.org/presentationml/2006/ole">
              <mc:AlternateContent xmlns:mc="http://schemas.openxmlformats.org/markup-compatibility/2006">
                <mc:Choice xmlns:v="urn:schemas-microsoft-com:vml" Requires="v">
                  <p:oleObj spid="_x0000_s21251" name="Equation" r:id="rId9" imgW="190417" imgH="152334" progId="Equation.3">
                    <p:embed/>
                  </p:oleObj>
                </mc:Choice>
                <mc:Fallback>
                  <p:oleObj name="Equation" r:id="rId9" imgW="190417" imgH="152334" progId="Equation.3">
                    <p:embed/>
                    <p:pic>
                      <p:nvPicPr>
                        <p:cNvPr id="0" name="Object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350" y="3641725"/>
                          <a:ext cx="6858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pic>
          <p:nvPicPr>
            <p:cNvPr id="7" name="Bild 6"/>
            <p:cNvPicPr>
              <a:picLocks noChangeAspect="1"/>
            </p:cNvPicPr>
            <p:nvPr/>
          </p:nvPicPr>
          <p:blipFill>
            <a:blip r:embed="rId10"/>
            <a:stretch>
              <a:fillRect/>
            </a:stretch>
          </p:blipFill>
          <p:spPr>
            <a:xfrm>
              <a:off x="1651000" y="3060700"/>
              <a:ext cx="1701800" cy="1587500"/>
            </a:xfrm>
            <a:prstGeom prst="rect">
              <a:avLst/>
            </a:prstGeom>
          </p:spPr>
        </p:pic>
        <p:pic>
          <p:nvPicPr>
            <p:cNvPr id="8" name="Bild 7"/>
            <p:cNvPicPr>
              <a:picLocks noChangeAspect="1"/>
            </p:cNvPicPr>
            <p:nvPr/>
          </p:nvPicPr>
          <p:blipFill>
            <a:blip r:embed="rId11"/>
            <a:stretch>
              <a:fillRect/>
            </a:stretch>
          </p:blipFill>
          <p:spPr>
            <a:xfrm>
              <a:off x="3987800" y="3060700"/>
              <a:ext cx="2184400" cy="1587500"/>
            </a:xfrm>
            <a:prstGeom prst="rect">
              <a:avLst/>
            </a:prstGeom>
          </p:spPr>
        </p:pic>
        <p:pic>
          <p:nvPicPr>
            <p:cNvPr id="9" name="Bild 8"/>
            <p:cNvPicPr>
              <a:picLocks noChangeAspect="1"/>
            </p:cNvPicPr>
            <p:nvPr/>
          </p:nvPicPr>
          <p:blipFill>
            <a:blip r:embed="rId12"/>
            <a:stretch>
              <a:fillRect/>
            </a:stretch>
          </p:blipFill>
          <p:spPr>
            <a:xfrm>
              <a:off x="6705600" y="3060700"/>
              <a:ext cx="2286000" cy="158750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8327"/>
                                        </p:tgtEl>
                                        <p:attrNameLst>
                                          <p:attrName>style.visibility</p:attrName>
                                        </p:attrNameLst>
                                      </p:cBhvr>
                                      <p:to>
                                        <p:strVal val="visible"/>
                                      </p:to>
                                    </p:set>
                                    <p:animEffect transition="in" filter="wipe(left)">
                                      <p:cBhvr>
                                        <p:cTn id="7" dur="500"/>
                                        <p:tgtEl>
                                          <p:spTgt spid="983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Text Box 4"/>
          <p:cNvSpPr txBox="1">
            <a:spLocks noChangeArrowheads="1"/>
          </p:cNvSpPr>
          <p:nvPr/>
        </p:nvSpPr>
        <p:spPr bwMode="auto">
          <a:xfrm>
            <a:off x="152400" y="152400"/>
            <a:ext cx="5867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a:solidFill>
                  <a:schemeClr val="tx1"/>
                </a:solidFill>
              </a:rPr>
              <a:t>b) Homogenes Feld, Beschleunigung:</a:t>
            </a:r>
          </a:p>
        </p:txBody>
      </p:sp>
      <p:grpSp>
        <p:nvGrpSpPr>
          <p:cNvPr id="21506" name="Group 46"/>
          <p:cNvGrpSpPr>
            <a:grpSpLocks/>
          </p:cNvGrpSpPr>
          <p:nvPr/>
        </p:nvGrpSpPr>
        <p:grpSpPr bwMode="auto">
          <a:xfrm>
            <a:off x="1943100" y="1508125"/>
            <a:ext cx="2590800" cy="2987675"/>
            <a:chOff x="3048" y="528"/>
            <a:chExt cx="1632" cy="1882"/>
          </a:xfrm>
        </p:grpSpPr>
        <p:sp>
          <p:nvSpPr>
            <p:cNvPr id="103429" name="Text Box 5"/>
            <p:cNvSpPr txBox="1">
              <a:spLocks noChangeArrowheads="1"/>
            </p:cNvSpPr>
            <p:nvPr/>
          </p:nvSpPr>
          <p:spPr bwMode="auto">
            <a:xfrm>
              <a:off x="4344" y="1930"/>
              <a:ext cx="336"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4400" b="1">
                  <a:solidFill>
                    <a:srgbClr val="FF0000"/>
                  </a:solidFill>
                  <a:sym typeface="Symbol" charset="2"/>
                </a:rPr>
                <a:t>+</a:t>
              </a:r>
              <a:endParaRPr lang="de-DE" altLang="de-DE" sz="4400" b="1">
                <a:solidFill>
                  <a:srgbClr val="FF0000"/>
                </a:solidFill>
              </a:endParaRPr>
            </a:p>
          </p:txBody>
        </p:sp>
        <p:sp>
          <p:nvSpPr>
            <p:cNvPr id="103445" name="Text Box 21"/>
            <p:cNvSpPr txBox="1">
              <a:spLocks noChangeArrowheads="1"/>
            </p:cNvSpPr>
            <p:nvPr/>
          </p:nvSpPr>
          <p:spPr bwMode="auto">
            <a:xfrm>
              <a:off x="3048" y="1930"/>
              <a:ext cx="336"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4400" b="1">
                  <a:sym typeface="Symbol" charset="2"/>
                </a:rPr>
                <a:t>−</a:t>
              </a:r>
              <a:endParaRPr lang="de-DE" altLang="de-DE" sz="4400" b="1"/>
            </a:p>
          </p:txBody>
        </p:sp>
        <p:sp>
          <p:nvSpPr>
            <p:cNvPr id="103432" name="Line 8"/>
            <p:cNvSpPr>
              <a:spLocks noChangeShapeType="1"/>
            </p:cNvSpPr>
            <p:nvPr/>
          </p:nvSpPr>
          <p:spPr bwMode="auto">
            <a:xfrm rot="5400000">
              <a:off x="3863" y="1271"/>
              <a:ext cx="0" cy="1296"/>
            </a:xfrm>
            <a:prstGeom prst="line">
              <a:avLst/>
            </a:prstGeom>
            <a:noFill/>
            <a:ln w="38100">
              <a:solidFill>
                <a:srgbClr val="33CC33"/>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3433" name="Line 9"/>
            <p:cNvSpPr>
              <a:spLocks noChangeShapeType="1"/>
            </p:cNvSpPr>
            <p:nvPr/>
          </p:nvSpPr>
          <p:spPr bwMode="auto">
            <a:xfrm rot="5400000">
              <a:off x="3863" y="1031"/>
              <a:ext cx="0" cy="1296"/>
            </a:xfrm>
            <a:prstGeom prst="line">
              <a:avLst/>
            </a:prstGeom>
            <a:noFill/>
            <a:ln w="38100">
              <a:solidFill>
                <a:srgbClr val="33CC33"/>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3434" name="Line 10"/>
            <p:cNvSpPr>
              <a:spLocks noChangeShapeType="1"/>
            </p:cNvSpPr>
            <p:nvPr/>
          </p:nvSpPr>
          <p:spPr bwMode="auto">
            <a:xfrm rot="5400000">
              <a:off x="3863" y="791"/>
              <a:ext cx="0" cy="1296"/>
            </a:xfrm>
            <a:prstGeom prst="line">
              <a:avLst/>
            </a:prstGeom>
            <a:noFill/>
            <a:ln w="38100">
              <a:solidFill>
                <a:srgbClr val="33CC33"/>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3435" name="Line 11"/>
            <p:cNvSpPr>
              <a:spLocks noChangeShapeType="1"/>
            </p:cNvSpPr>
            <p:nvPr/>
          </p:nvSpPr>
          <p:spPr bwMode="auto">
            <a:xfrm rot="5400000">
              <a:off x="3863" y="551"/>
              <a:ext cx="0" cy="1296"/>
            </a:xfrm>
            <a:prstGeom prst="line">
              <a:avLst/>
            </a:prstGeom>
            <a:noFill/>
            <a:ln w="38100">
              <a:solidFill>
                <a:srgbClr val="33CC33"/>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3436" name="Line 12"/>
            <p:cNvSpPr>
              <a:spLocks noChangeShapeType="1"/>
            </p:cNvSpPr>
            <p:nvPr/>
          </p:nvSpPr>
          <p:spPr bwMode="auto">
            <a:xfrm rot="5400000">
              <a:off x="3863" y="311"/>
              <a:ext cx="0" cy="1296"/>
            </a:xfrm>
            <a:prstGeom prst="line">
              <a:avLst/>
            </a:prstGeom>
            <a:noFill/>
            <a:ln w="38100">
              <a:solidFill>
                <a:srgbClr val="33CC33"/>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3437" name="Line 13"/>
            <p:cNvSpPr>
              <a:spLocks noChangeShapeType="1"/>
            </p:cNvSpPr>
            <p:nvPr/>
          </p:nvSpPr>
          <p:spPr bwMode="auto">
            <a:xfrm rot="5400000">
              <a:off x="3863" y="71"/>
              <a:ext cx="0" cy="1296"/>
            </a:xfrm>
            <a:prstGeom prst="line">
              <a:avLst/>
            </a:prstGeom>
            <a:noFill/>
            <a:ln w="38100">
              <a:solidFill>
                <a:srgbClr val="33CC33"/>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3438" name="Line 14"/>
            <p:cNvSpPr>
              <a:spLocks noChangeShapeType="1"/>
            </p:cNvSpPr>
            <p:nvPr/>
          </p:nvSpPr>
          <p:spPr bwMode="auto">
            <a:xfrm rot="5400000">
              <a:off x="4176" y="1727"/>
              <a:ext cx="671" cy="1"/>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endParaRPr lang="de-DE"/>
            </a:p>
          </p:txBody>
        </p:sp>
        <p:sp>
          <p:nvSpPr>
            <p:cNvPr id="103465" name="Line 41"/>
            <p:cNvSpPr>
              <a:spLocks noChangeShapeType="1"/>
            </p:cNvSpPr>
            <p:nvPr/>
          </p:nvSpPr>
          <p:spPr bwMode="auto">
            <a:xfrm rot="5400000">
              <a:off x="4152" y="888"/>
              <a:ext cx="72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endParaRPr lang="de-DE"/>
            </a:p>
          </p:txBody>
        </p:sp>
        <p:sp>
          <p:nvSpPr>
            <p:cNvPr id="103439" name="Line 15"/>
            <p:cNvSpPr>
              <a:spLocks noChangeShapeType="1"/>
            </p:cNvSpPr>
            <p:nvPr/>
          </p:nvSpPr>
          <p:spPr bwMode="auto">
            <a:xfrm rot="5400000">
              <a:off x="2760" y="1320"/>
              <a:ext cx="91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endParaRPr lang="de-DE"/>
            </a:p>
          </p:txBody>
        </p:sp>
        <p:sp>
          <p:nvSpPr>
            <p:cNvPr id="103467" name="Line 43"/>
            <p:cNvSpPr>
              <a:spLocks noChangeShapeType="1"/>
            </p:cNvSpPr>
            <p:nvPr/>
          </p:nvSpPr>
          <p:spPr bwMode="auto">
            <a:xfrm rot="5400000">
              <a:off x="3072" y="672"/>
              <a:ext cx="288"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endParaRPr lang="de-DE"/>
            </a:p>
          </p:txBody>
        </p:sp>
        <p:sp>
          <p:nvSpPr>
            <p:cNvPr id="103468" name="Line 44"/>
            <p:cNvSpPr>
              <a:spLocks noChangeShapeType="1"/>
            </p:cNvSpPr>
            <p:nvPr/>
          </p:nvSpPr>
          <p:spPr bwMode="auto">
            <a:xfrm rot="5400000">
              <a:off x="3096" y="1944"/>
              <a:ext cx="24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endParaRPr lang="de-DE"/>
            </a:p>
          </p:txBody>
        </p:sp>
      </p:grpSp>
      <p:grpSp>
        <p:nvGrpSpPr>
          <p:cNvPr id="21507" name="Group 140"/>
          <p:cNvGrpSpPr>
            <a:grpSpLocks/>
          </p:cNvGrpSpPr>
          <p:nvPr/>
        </p:nvGrpSpPr>
        <p:grpSpPr bwMode="auto">
          <a:xfrm>
            <a:off x="1651000" y="1990725"/>
            <a:ext cx="1017588" cy="1539875"/>
            <a:chOff x="2864" y="832"/>
            <a:chExt cx="641" cy="970"/>
          </a:xfrm>
        </p:grpSpPr>
        <p:grpSp>
          <p:nvGrpSpPr>
            <p:cNvPr id="21526" name="Group 137"/>
            <p:cNvGrpSpPr>
              <a:grpSpLocks/>
            </p:cNvGrpSpPr>
            <p:nvPr/>
          </p:nvGrpSpPr>
          <p:grpSpPr bwMode="auto">
            <a:xfrm>
              <a:off x="3360" y="832"/>
              <a:ext cx="145" cy="970"/>
              <a:chOff x="1727" y="870"/>
              <a:chExt cx="145" cy="906"/>
            </a:xfrm>
          </p:grpSpPr>
          <p:grpSp>
            <p:nvGrpSpPr>
              <p:cNvPr id="21529" name="Group 95"/>
              <p:cNvGrpSpPr>
                <a:grpSpLocks/>
              </p:cNvGrpSpPr>
              <p:nvPr/>
            </p:nvGrpSpPr>
            <p:grpSpPr bwMode="auto">
              <a:xfrm rot="-5400000">
                <a:off x="1488" y="1392"/>
                <a:ext cx="624" cy="144"/>
                <a:chOff x="1248" y="3777"/>
                <a:chExt cx="499" cy="111"/>
              </a:xfrm>
            </p:grpSpPr>
            <p:grpSp>
              <p:nvGrpSpPr>
                <p:cNvPr id="21550" name="Group 74"/>
                <p:cNvGrpSpPr>
                  <a:grpSpLocks/>
                </p:cNvGrpSpPr>
                <p:nvPr/>
              </p:nvGrpSpPr>
              <p:grpSpPr bwMode="auto">
                <a:xfrm>
                  <a:off x="1248" y="3778"/>
                  <a:ext cx="272" cy="110"/>
                  <a:chOff x="1248" y="2592"/>
                  <a:chExt cx="3360" cy="1296"/>
                </a:xfrm>
              </p:grpSpPr>
              <p:sp>
                <p:nvSpPr>
                  <p:cNvPr id="103472" name="Bogen 48"/>
                  <p:cNvSpPr>
                    <a:spLocks/>
                  </p:cNvSpPr>
                  <p:nvPr/>
                </p:nvSpPr>
                <p:spPr bwMode="auto">
                  <a:xfrm flipH="1" flipV="1">
                    <a:off x="1552" y="3207"/>
                    <a:ext cx="526" cy="654"/>
                  </a:xfrm>
                  <a:custGeom>
                    <a:avLst/>
                    <a:gdLst>
                      <a:gd name="G0" fmla="+- 21600 0 0"/>
                      <a:gd name="G1" fmla="+- 21600 0 0"/>
                      <a:gd name="G2" fmla="+- 21600 0 0"/>
                      <a:gd name="T0" fmla="*/ 7 w 43200"/>
                      <a:gd name="T1" fmla="*/ 22154 h 22154"/>
                      <a:gd name="T2" fmla="*/ 43200 w 43200"/>
                      <a:gd name="T3" fmla="*/ 21600 h 22154"/>
                      <a:gd name="T4" fmla="*/ 21600 w 43200"/>
                      <a:gd name="T5" fmla="*/ 21600 h 22154"/>
                    </a:gdLst>
                    <a:ahLst/>
                    <a:cxnLst>
                      <a:cxn ang="0">
                        <a:pos x="T0" y="T1"/>
                      </a:cxn>
                      <a:cxn ang="0">
                        <a:pos x="T2" y="T3"/>
                      </a:cxn>
                      <a:cxn ang="0">
                        <a:pos x="T4" y="T5"/>
                      </a:cxn>
                    </a:cxnLst>
                    <a:rect l="0" t="0" r="r" b="b"/>
                    <a:pathLst>
                      <a:path w="43200" h="22154" fill="none" extrusionOk="0">
                        <a:moveTo>
                          <a:pt x="7" y="22153"/>
                        </a:moveTo>
                        <a:cubicBezTo>
                          <a:pt x="2" y="21969"/>
                          <a:pt x="0" y="21784"/>
                          <a:pt x="0" y="21600"/>
                        </a:cubicBezTo>
                        <a:cubicBezTo>
                          <a:pt x="0" y="9670"/>
                          <a:pt x="9670" y="0"/>
                          <a:pt x="21600" y="0"/>
                        </a:cubicBezTo>
                        <a:cubicBezTo>
                          <a:pt x="33529" y="0"/>
                          <a:pt x="43199" y="9670"/>
                          <a:pt x="43199" y="21599"/>
                        </a:cubicBezTo>
                      </a:path>
                      <a:path w="43200" h="22154" stroke="0" extrusionOk="0">
                        <a:moveTo>
                          <a:pt x="7" y="22153"/>
                        </a:moveTo>
                        <a:cubicBezTo>
                          <a:pt x="2" y="21969"/>
                          <a:pt x="0" y="21784"/>
                          <a:pt x="0" y="21600"/>
                        </a:cubicBezTo>
                        <a:cubicBezTo>
                          <a:pt x="0" y="9670"/>
                          <a:pt x="9670" y="0"/>
                          <a:pt x="21600" y="0"/>
                        </a:cubicBezTo>
                        <a:cubicBezTo>
                          <a:pt x="33529" y="0"/>
                          <a:pt x="43199" y="9670"/>
                          <a:pt x="43199" y="21599"/>
                        </a:cubicBezTo>
                        <a:lnTo>
                          <a:pt x="21600" y="21600"/>
                        </a:lnTo>
                        <a:close/>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103473" name="Bogen 49"/>
                  <p:cNvSpPr>
                    <a:spLocks/>
                  </p:cNvSpPr>
                  <p:nvPr/>
                </p:nvSpPr>
                <p:spPr bwMode="auto">
                  <a:xfrm flipH="1">
                    <a:off x="1257" y="2571"/>
                    <a:ext cx="821" cy="645"/>
                  </a:xfrm>
                  <a:custGeom>
                    <a:avLst/>
                    <a:gdLst>
                      <a:gd name="G0" fmla="+- 21599 0 0"/>
                      <a:gd name="G1" fmla="+- 21600 0 0"/>
                      <a:gd name="G2" fmla="+- 21600 0 0"/>
                      <a:gd name="T0" fmla="*/ 0 w 28932"/>
                      <a:gd name="T1" fmla="*/ 21424 h 21600"/>
                      <a:gd name="T2" fmla="*/ 28932 w 28932"/>
                      <a:gd name="T3" fmla="*/ 1283 h 21600"/>
                      <a:gd name="T4" fmla="*/ 21599 w 28932"/>
                      <a:gd name="T5" fmla="*/ 21600 h 21600"/>
                    </a:gdLst>
                    <a:ahLst/>
                    <a:cxnLst>
                      <a:cxn ang="0">
                        <a:pos x="T0" y="T1"/>
                      </a:cxn>
                      <a:cxn ang="0">
                        <a:pos x="T2" y="T3"/>
                      </a:cxn>
                      <a:cxn ang="0">
                        <a:pos x="T4" y="T5"/>
                      </a:cxn>
                    </a:cxnLst>
                    <a:rect l="0" t="0" r="r" b="b"/>
                    <a:pathLst>
                      <a:path w="28932" h="21600" fill="none" extrusionOk="0">
                        <a:moveTo>
                          <a:pt x="-1" y="21423"/>
                        </a:moveTo>
                        <a:cubicBezTo>
                          <a:pt x="96" y="9563"/>
                          <a:pt x="9738" y="-1"/>
                          <a:pt x="21599" y="-1"/>
                        </a:cubicBezTo>
                        <a:cubicBezTo>
                          <a:pt x="24099" y="-1"/>
                          <a:pt x="26580" y="434"/>
                          <a:pt x="28932" y="1282"/>
                        </a:cubicBezTo>
                      </a:path>
                      <a:path w="28932" h="21600" stroke="0" extrusionOk="0">
                        <a:moveTo>
                          <a:pt x="-1" y="21423"/>
                        </a:moveTo>
                        <a:cubicBezTo>
                          <a:pt x="96" y="9563"/>
                          <a:pt x="9738" y="-1"/>
                          <a:pt x="21599" y="-1"/>
                        </a:cubicBezTo>
                        <a:cubicBezTo>
                          <a:pt x="24099" y="-1"/>
                          <a:pt x="26580" y="434"/>
                          <a:pt x="28932" y="1282"/>
                        </a:cubicBezTo>
                        <a:lnTo>
                          <a:pt x="21599" y="21600"/>
                        </a:lnTo>
                        <a:close/>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103474" name="Bogen 50"/>
                  <p:cNvSpPr>
                    <a:spLocks/>
                  </p:cNvSpPr>
                  <p:nvPr/>
                </p:nvSpPr>
                <p:spPr bwMode="auto">
                  <a:xfrm flipH="1" flipV="1">
                    <a:off x="2254" y="3207"/>
                    <a:ext cx="526" cy="654"/>
                  </a:xfrm>
                  <a:custGeom>
                    <a:avLst/>
                    <a:gdLst>
                      <a:gd name="G0" fmla="+- 21600 0 0"/>
                      <a:gd name="G1" fmla="+- 21600 0 0"/>
                      <a:gd name="G2" fmla="+- 21600 0 0"/>
                      <a:gd name="T0" fmla="*/ 7 w 43200"/>
                      <a:gd name="T1" fmla="*/ 22154 h 22154"/>
                      <a:gd name="T2" fmla="*/ 43200 w 43200"/>
                      <a:gd name="T3" fmla="*/ 21600 h 22154"/>
                      <a:gd name="T4" fmla="*/ 21600 w 43200"/>
                      <a:gd name="T5" fmla="*/ 21600 h 22154"/>
                    </a:gdLst>
                    <a:ahLst/>
                    <a:cxnLst>
                      <a:cxn ang="0">
                        <a:pos x="T0" y="T1"/>
                      </a:cxn>
                      <a:cxn ang="0">
                        <a:pos x="T2" y="T3"/>
                      </a:cxn>
                      <a:cxn ang="0">
                        <a:pos x="T4" y="T5"/>
                      </a:cxn>
                    </a:cxnLst>
                    <a:rect l="0" t="0" r="r" b="b"/>
                    <a:pathLst>
                      <a:path w="43200" h="22154" fill="none" extrusionOk="0">
                        <a:moveTo>
                          <a:pt x="7" y="22153"/>
                        </a:moveTo>
                        <a:cubicBezTo>
                          <a:pt x="2" y="21969"/>
                          <a:pt x="0" y="21784"/>
                          <a:pt x="0" y="21600"/>
                        </a:cubicBezTo>
                        <a:cubicBezTo>
                          <a:pt x="0" y="9670"/>
                          <a:pt x="9670" y="0"/>
                          <a:pt x="21600" y="0"/>
                        </a:cubicBezTo>
                        <a:cubicBezTo>
                          <a:pt x="33529" y="0"/>
                          <a:pt x="43199" y="9670"/>
                          <a:pt x="43199" y="21599"/>
                        </a:cubicBezTo>
                      </a:path>
                      <a:path w="43200" h="22154" stroke="0" extrusionOk="0">
                        <a:moveTo>
                          <a:pt x="7" y="22153"/>
                        </a:moveTo>
                        <a:cubicBezTo>
                          <a:pt x="2" y="21969"/>
                          <a:pt x="0" y="21784"/>
                          <a:pt x="0" y="21600"/>
                        </a:cubicBezTo>
                        <a:cubicBezTo>
                          <a:pt x="0" y="9670"/>
                          <a:pt x="9670" y="0"/>
                          <a:pt x="21600" y="0"/>
                        </a:cubicBezTo>
                        <a:cubicBezTo>
                          <a:pt x="33529" y="0"/>
                          <a:pt x="43199" y="9670"/>
                          <a:pt x="43199" y="21599"/>
                        </a:cubicBezTo>
                        <a:lnTo>
                          <a:pt x="21600" y="21600"/>
                        </a:lnTo>
                        <a:close/>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grpSp>
                <p:nvGrpSpPr>
                  <p:cNvPr id="21574" name="Group 51"/>
                  <p:cNvGrpSpPr>
                    <a:grpSpLocks/>
                  </p:cNvGrpSpPr>
                  <p:nvPr/>
                </p:nvGrpSpPr>
                <p:grpSpPr bwMode="auto">
                  <a:xfrm>
                    <a:off x="1543" y="2592"/>
                    <a:ext cx="1225" cy="640"/>
                    <a:chOff x="672" y="1344"/>
                    <a:chExt cx="1344" cy="720"/>
                  </a:xfrm>
                </p:grpSpPr>
                <p:sp>
                  <p:nvSpPr>
                    <p:cNvPr id="103476" name="Bogen 52"/>
                    <p:cNvSpPr>
                      <a:spLocks/>
                    </p:cNvSpPr>
                    <p:nvPr/>
                  </p:nvSpPr>
                  <p:spPr bwMode="auto">
                    <a:xfrm flipH="1">
                      <a:off x="1016" y="1321"/>
                      <a:ext cx="1022" cy="725"/>
                    </a:xfrm>
                    <a:custGeom>
                      <a:avLst/>
                      <a:gdLst>
                        <a:gd name="G0" fmla="+- 21599 0 0"/>
                        <a:gd name="G1" fmla="+- 21600 0 0"/>
                        <a:gd name="G2" fmla="+- 21600 0 0"/>
                        <a:gd name="T0" fmla="*/ 0 w 32723"/>
                        <a:gd name="T1" fmla="*/ 21424 h 21600"/>
                        <a:gd name="T2" fmla="*/ 32723 w 32723"/>
                        <a:gd name="T3" fmla="*/ 3084 h 21600"/>
                        <a:gd name="T4" fmla="*/ 21599 w 32723"/>
                        <a:gd name="T5" fmla="*/ 21600 h 21600"/>
                      </a:gdLst>
                      <a:ahLst/>
                      <a:cxnLst>
                        <a:cxn ang="0">
                          <a:pos x="T0" y="T1"/>
                        </a:cxn>
                        <a:cxn ang="0">
                          <a:pos x="T2" y="T3"/>
                        </a:cxn>
                        <a:cxn ang="0">
                          <a:pos x="T4" y="T5"/>
                        </a:cxn>
                      </a:cxnLst>
                      <a:rect l="0" t="0" r="r" b="b"/>
                      <a:pathLst>
                        <a:path w="32723" h="21600" fill="none" extrusionOk="0">
                          <a:moveTo>
                            <a:pt x="-1" y="21423"/>
                          </a:moveTo>
                          <a:cubicBezTo>
                            <a:pt x="96" y="9563"/>
                            <a:pt x="9738" y="-1"/>
                            <a:pt x="21599" y="-1"/>
                          </a:cubicBezTo>
                          <a:cubicBezTo>
                            <a:pt x="25518" y="-1"/>
                            <a:pt x="29363" y="1066"/>
                            <a:pt x="32722" y="3084"/>
                          </a:cubicBezTo>
                        </a:path>
                        <a:path w="32723" h="21600" stroke="0" extrusionOk="0">
                          <a:moveTo>
                            <a:pt x="-1" y="21423"/>
                          </a:moveTo>
                          <a:cubicBezTo>
                            <a:pt x="96" y="9563"/>
                            <a:pt x="9738" y="-1"/>
                            <a:pt x="21599" y="-1"/>
                          </a:cubicBezTo>
                          <a:cubicBezTo>
                            <a:pt x="25518" y="-1"/>
                            <a:pt x="29363" y="1066"/>
                            <a:pt x="32722" y="3084"/>
                          </a:cubicBezTo>
                          <a:lnTo>
                            <a:pt x="21599" y="21600"/>
                          </a:lnTo>
                          <a:close/>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103477" name="Bogen 53"/>
                    <p:cNvSpPr>
                      <a:spLocks/>
                    </p:cNvSpPr>
                    <p:nvPr/>
                  </p:nvSpPr>
                  <p:spPr bwMode="auto">
                    <a:xfrm flipH="1">
                      <a:off x="682" y="1484"/>
                      <a:ext cx="678" cy="562"/>
                    </a:xfrm>
                    <a:custGeom>
                      <a:avLst/>
                      <a:gdLst>
                        <a:gd name="G0" fmla="+- 0 0 0"/>
                        <a:gd name="G1" fmla="+- 16813 0 0"/>
                        <a:gd name="G2" fmla="+- 21600 0 0"/>
                        <a:gd name="T0" fmla="*/ 13560 w 21600"/>
                        <a:gd name="T1" fmla="*/ 0 h 16813"/>
                        <a:gd name="T2" fmla="*/ 21600 w 21600"/>
                        <a:gd name="T3" fmla="*/ 16813 h 16813"/>
                        <a:gd name="T4" fmla="*/ 0 w 21600"/>
                        <a:gd name="T5" fmla="*/ 16813 h 16813"/>
                      </a:gdLst>
                      <a:ahLst/>
                      <a:cxnLst>
                        <a:cxn ang="0">
                          <a:pos x="T0" y="T1"/>
                        </a:cxn>
                        <a:cxn ang="0">
                          <a:pos x="T2" y="T3"/>
                        </a:cxn>
                        <a:cxn ang="0">
                          <a:pos x="T4" y="T5"/>
                        </a:cxn>
                      </a:cxnLst>
                      <a:rect l="0" t="0" r="r" b="b"/>
                      <a:pathLst>
                        <a:path w="21600" h="16813" fill="none" extrusionOk="0">
                          <a:moveTo>
                            <a:pt x="13560" y="-1"/>
                          </a:moveTo>
                          <a:cubicBezTo>
                            <a:pt x="18644" y="4100"/>
                            <a:pt x="21600" y="10281"/>
                            <a:pt x="21600" y="16813"/>
                          </a:cubicBezTo>
                        </a:path>
                        <a:path w="21600" h="16813" stroke="0" extrusionOk="0">
                          <a:moveTo>
                            <a:pt x="13560" y="-1"/>
                          </a:moveTo>
                          <a:cubicBezTo>
                            <a:pt x="18644" y="4100"/>
                            <a:pt x="21600" y="10281"/>
                            <a:pt x="21600" y="16813"/>
                          </a:cubicBezTo>
                          <a:lnTo>
                            <a:pt x="0" y="16813"/>
                          </a:lnTo>
                          <a:close/>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grpSp>
              <p:sp>
                <p:nvSpPr>
                  <p:cNvPr id="103478" name="Bogen 54"/>
                  <p:cNvSpPr>
                    <a:spLocks/>
                  </p:cNvSpPr>
                  <p:nvPr/>
                </p:nvSpPr>
                <p:spPr bwMode="auto">
                  <a:xfrm flipH="1" flipV="1">
                    <a:off x="2964" y="3207"/>
                    <a:ext cx="526" cy="672"/>
                  </a:xfrm>
                  <a:custGeom>
                    <a:avLst/>
                    <a:gdLst>
                      <a:gd name="G0" fmla="+- 21600 0 0"/>
                      <a:gd name="G1" fmla="+- 21600 0 0"/>
                      <a:gd name="G2" fmla="+- 21600 0 0"/>
                      <a:gd name="T0" fmla="*/ 28 w 43200"/>
                      <a:gd name="T1" fmla="*/ 22693 h 22693"/>
                      <a:gd name="T2" fmla="*/ 43200 w 43200"/>
                      <a:gd name="T3" fmla="*/ 21600 h 22693"/>
                      <a:gd name="T4" fmla="*/ 21600 w 43200"/>
                      <a:gd name="T5" fmla="*/ 21600 h 22693"/>
                    </a:gdLst>
                    <a:ahLst/>
                    <a:cxnLst>
                      <a:cxn ang="0">
                        <a:pos x="T0" y="T1"/>
                      </a:cxn>
                      <a:cxn ang="0">
                        <a:pos x="T2" y="T3"/>
                      </a:cxn>
                      <a:cxn ang="0">
                        <a:pos x="T4" y="T5"/>
                      </a:cxn>
                    </a:cxnLst>
                    <a:rect l="0" t="0" r="r" b="b"/>
                    <a:pathLst>
                      <a:path w="43200" h="22693" fill="none" extrusionOk="0">
                        <a:moveTo>
                          <a:pt x="27" y="22693"/>
                        </a:moveTo>
                        <a:cubicBezTo>
                          <a:pt x="9" y="22328"/>
                          <a:pt x="0" y="21964"/>
                          <a:pt x="0" y="21600"/>
                        </a:cubicBezTo>
                        <a:cubicBezTo>
                          <a:pt x="0" y="9670"/>
                          <a:pt x="9670" y="0"/>
                          <a:pt x="21600" y="0"/>
                        </a:cubicBezTo>
                        <a:cubicBezTo>
                          <a:pt x="33529" y="0"/>
                          <a:pt x="43199" y="9670"/>
                          <a:pt x="43199" y="21599"/>
                        </a:cubicBezTo>
                      </a:path>
                      <a:path w="43200" h="22693" stroke="0" extrusionOk="0">
                        <a:moveTo>
                          <a:pt x="27" y="22693"/>
                        </a:moveTo>
                        <a:cubicBezTo>
                          <a:pt x="9" y="22328"/>
                          <a:pt x="0" y="21964"/>
                          <a:pt x="0" y="21600"/>
                        </a:cubicBezTo>
                        <a:cubicBezTo>
                          <a:pt x="0" y="9670"/>
                          <a:pt x="9670" y="0"/>
                          <a:pt x="21600" y="0"/>
                        </a:cubicBezTo>
                        <a:cubicBezTo>
                          <a:pt x="33529" y="0"/>
                          <a:pt x="43199" y="9670"/>
                          <a:pt x="43199" y="21599"/>
                        </a:cubicBezTo>
                        <a:lnTo>
                          <a:pt x="21600" y="21600"/>
                        </a:lnTo>
                        <a:close/>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103479" name="Bogen 55"/>
                  <p:cNvSpPr>
                    <a:spLocks/>
                  </p:cNvSpPr>
                  <p:nvPr/>
                </p:nvSpPr>
                <p:spPr bwMode="auto">
                  <a:xfrm flipH="1" flipV="1">
                    <a:off x="3656" y="3189"/>
                    <a:ext cx="526" cy="690"/>
                  </a:xfrm>
                  <a:custGeom>
                    <a:avLst/>
                    <a:gdLst>
                      <a:gd name="G0" fmla="+- 21600 0 0"/>
                      <a:gd name="G1" fmla="+- 21600 0 0"/>
                      <a:gd name="G2" fmla="+- 21600 0 0"/>
                      <a:gd name="T0" fmla="*/ 62 w 43200"/>
                      <a:gd name="T1" fmla="*/ 23229 h 23229"/>
                      <a:gd name="T2" fmla="*/ 43200 w 43200"/>
                      <a:gd name="T3" fmla="*/ 21600 h 23229"/>
                      <a:gd name="T4" fmla="*/ 21600 w 43200"/>
                      <a:gd name="T5" fmla="*/ 21600 h 23229"/>
                    </a:gdLst>
                    <a:ahLst/>
                    <a:cxnLst>
                      <a:cxn ang="0">
                        <a:pos x="T0" y="T1"/>
                      </a:cxn>
                      <a:cxn ang="0">
                        <a:pos x="T2" y="T3"/>
                      </a:cxn>
                      <a:cxn ang="0">
                        <a:pos x="T4" y="T5"/>
                      </a:cxn>
                    </a:cxnLst>
                    <a:rect l="0" t="0" r="r" b="b"/>
                    <a:pathLst>
                      <a:path w="43200" h="23229" fill="none" extrusionOk="0">
                        <a:moveTo>
                          <a:pt x="61" y="23229"/>
                        </a:moveTo>
                        <a:cubicBezTo>
                          <a:pt x="20" y="22686"/>
                          <a:pt x="0" y="22143"/>
                          <a:pt x="0" y="21600"/>
                        </a:cubicBezTo>
                        <a:cubicBezTo>
                          <a:pt x="0" y="9670"/>
                          <a:pt x="9670" y="0"/>
                          <a:pt x="21600" y="0"/>
                        </a:cubicBezTo>
                        <a:cubicBezTo>
                          <a:pt x="33529" y="0"/>
                          <a:pt x="43199" y="9670"/>
                          <a:pt x="43199" y="21599"/>
                        </a:cubicBezTo>
                      </a:path>
                      <a:path w="43200" h="23229" stroke="0" extrusionOk="0">
                        <a:moveTo>
                          <a:pt x="61" y="23229"/>
                        </a:moveTo>
                        <a:cubicBezTo>
                          <a:pt x="20" y="22686"/>
                          <a:pt x="0" y="22143"/>
                          <a:pt x="0" y="21600"/>
                        </a:cubicBezTo>
                        <a:cubicBezTo>
                          <a:pt x="0" y="9670"/>
                          <a:pt x="9670" y="0"/>
                          <a:pt x="21600" y="0"/>
                        </a:cubicBezTo>
                        <a:cubicBezTo>
                          <a:pt x="33529" y="0"/>
                          <a:pt x="43199" y="9670"/>
                          <a:pt x="43199" y="21599"/>
                        </a:cubicBezTo>
                        <a:lnTo>
                          <a:pt x="21600" y="21600"/>
                        </a:lnTo>
                        <a:close/>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grpSp>
                <p:nvGrpSpPr>
                  <p:cNvPr id="21577" name="Group 56"/>
                  <p:cNvGrpSpPr>
                    <a:grpSpLocks/>
                  </p:cNvGrpSpPr>
                  <p:nvPr/>
                </p:nvGrpSpPr>
                <p:grpSpPr bwMode="auto">
                  <a:xfrm>
                    <a:off x="2243" y="2592"/>
                    <a:ext cx="1225" cy="640"/>
                    <a:chOff x="672" y="1344"/>
                    <a:chExt cx="1344" cy="720"/>
                  </a:xfrm>
                </p:grpSpPr>
                <p:sp>
                  <p:nvSpPr>
                    <p:cNvPr id="103481" name="Bogen 57"/>
                    <p:cNvSpPr>
                      <a:spLocks/>
                    </p:cNvSpPr>
                    <p:nvPr/>
                  </p:nvSpPr>
                  <p:spPr bwMode="auto">
                    <a:xfrm flipH="1">
                      <a:off x="1018" y="1321"/>
                      <a:ext cx="1022" cy="725"/>
                    </a:xfrm>
                    <a:custGeom>
                      <a:avLst/>
                      <a:gdLst>
                        <a:gd name="G0" fmla="+- 21599 0 0"/>
                        <a:gd name="G1" fmla="+- 21600 0 0"/>
                        <a:gd name="G2" fmla="+- 21600 0 0"/>
                        <a:gd name="T0" fmla="*/ 0 w 32723"/>
                        <a:gd name="T1" fmla="*/ 21424 h 21600"/>
                        <a:gd name="T2" fmla="*/ 32723 w 32723"/>
                        <a:gd name="T3" fmla="*/ 3084 h 21600"/>
                        <a:gd name="T4" fmla="*/ 21599 w 32723"/>
                        <a:gd name="T5" fmla="*/ 21600 h 21600"/>
                      </a:gdLst>
                      <a:ahLst/>
                      <a:cxnLst>
                        <a:cxn ang="0">
                          <a:pos x="T0" y="T1"/>
                        </a:cxn>
                        <a:cxn ang="0">
                          <a:pos x="T2" y="T3"/>
                        </a:cxn>
                        <a:cxn ang="0">
                          <a:pos x="T4" y="T5"/>
                        </a:cxn>
                      </a:cxnLst>
                      <a:rect l="0" t="0" r="r" b="b"/>
                      <a:pathLst>
                        <a:path w="32723" h="21600" fill="none" extrusionOk="0">
                          <a:moveTo>
                            <a:pt x="-1" y="21423"/>
                          </a:moveTo>
                          <a:cubicBezTo>
                            <a:pt x="96" y="9563"/>
                            <a:pt x="9738" y="-1"/>
                            <a:pt x="21599" y="-1"/>
                          </a:cubicBezTo>
                          <a:cubicBezTo>
                            <a:pt x="25518" y="-1"/>
                            <a:pt x="29363" y="1066"/>
                            <a:pt x="32722" y="3084"/>
                          </a:cubicBezTo>
                        </a:path>
                        <a:path w="32723" h="21600" stroke="0" extrusionOk="0">
                          <a:moveTo>
                            <a:pt x="-1" y="21423"/>
                          </a:moveTo>
                          <a:cubicBezTo>
                            <a:pt x="96" y="9563"/>
                            <a:pt x="9738" y="-1"/>
                            <a:pt x="21599" y="-1"/>
                          </a:cubicBezTo>
                          <a:cubicBezTo>
                            <a:pt x="25518" y="-1"/>
                            <a:pt x="29363" y="1066"/>
                            <a:pt x="32722" y="3084"/>
                          </a:cubicBezTo>
                          <a:lnTo>
                            <a:pt x="21599" y="21600"/>
                          </a:lnTo>
                          <a:close/>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103482" name="Bogen 58"/>
                    <p:cNvSpPr>
                      <a:spLocks/>
                    </p:cNvSpPr>
                    <p:nvPr/>
                  </p:nvSpPr>
                  <p:spPr bwMode="auto">
                    <a:xfrm flipH="1">
                      <a:off x="684" y="1484"/>
                      <a:ext cx="678" cy="562"/>
                    </a:xfrm>
                    <a:custGeom>
                      <a:avLst/>
                      <a:gdLst>
                        <a:gd name="G0" fmla="+- 0 0 0"/>
                        <a:gd name="G1" fmla="+- 16813 0 0"/>
                        <a:gd name="G2" fmla="+- 21600 0 0"/>
                        <a:gd name="T0" fmla="*/ 13560 w 21600"/>
                        <a:gd name="T1" fmla="*/ 0 h 16813"/>
                        <a:gd name="T2" fmla="*/ 21600 w 21600"/>
                        <a:gd name="T3" fmla="*/ 16813 h 16813"/>
                        <a:gd name="T4" fmla="*/ 0 w 21600"/>
                        <a:gd name="T5" fmla="*/ 16813 h 16813"/>
                      </a:gdLst>
                      <a:ahLst/>
                      <a:cxnLst>
                        <a:cxn ang="0">
                          <a:pos x="T0" y="T1"/>
                        </a:cxn>
                        <a:cxn ang="0">
                          <a:pos x="T2" y="T3"/>
                        </a:cxn>
                        <a:cxn ang="0">
                          <a:pos x="T4" y="T5"/>
                        </a:cxn>
                      </a:cxnLst>
                      <a:rect l="0" t="0" r="r" b="b"/>
                      <a:pathLst>
                        <a:path w="21600" h="16813" fill="none" extrusionOk="0">
                          <a:moveTo>
                            <a:pt x="13560" y="-1"/>
                          </a:moveTo>
                          <a:cubicBezTo>
                            <a:pt x="18644" y="4100"/>
                            <a:pt x="21600" y="10281"/>
                            <a:pt x="21600" y="16813"/>
                          </a:cubicBezTo>
                        </a:path>
                        <a:path w="21600" h="16813" stroke="0" extrusionOk="0">
                          <a:moveTo>
                            <a:pt x="13560" y="-1"/>
                          </a:moveTo>
                          <a:cubicBezTo>
                            <a:pt x="18644" y="4100"/>
                            <a:pt x="21600" y="10281"/>
                            <a:pt x="21600" y="16813"/>
                          </a:cubicBezTo>
                          <a:lnTo>
                            <a:pt x="0" y="16813"/>
                          </a:lnTo>
                          <a:close/>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grpSp>
              <p:grpSp>
                <p:nvGrpSpPr>
                  <p:cNvPr id="21578" name="Group 59"/>
                  <p:cNvGrpSpPr>
                    <a:grpSpLocks/>
                  </p:cNvGrpSpPr>
                  <p:nvPr/>
                </p:nvGrpSpPr>
                <p:grpSpPr bwMode="auto">
                  <a:xfrm>
                    <a:off x="2943" y="2592"/>
                    <a:ext cx="1225" cy="640"/>
                    <a:chOff x="672" y="1344"/>
                    <a:chExt cx="1344" cy="720"/>
                  </a:xfrm>
                </p:grpSpPr>
                <p:sp>
                  <p:nvSpPr>
                    <p:cNvPr id="103484" name="Bogen 60"/>
                    <p:cNvSpPr>
                      <a:spLocks/>
                    </p:cNvSpPr>
                    <p:nvPr/>
                  </p:nvSpPr>
                  <p:spPr bwMode="auto">
                    <a:xfrm flipH="1">
                      <a:off x="1019" y="1321"/>
                      <a:ext cx="1012" cy="725"/>
                    </a:xfrm>
                    <a:custGeom>
                      <a:avLst/>
                      <a:gdLst>
                        <a:gd name="G0" fmla="+- 21599 0 0"/>
                        <a:gd name="G1" fmla="+- 21600 0 0"/>
                        <a:gd name="G2" fmla="+- 21600 0 0"/>
                        <a:gd name="T0" fmla="*/ 0 w 32723"/>
                        <a:gd name="T1" fmla="*/ 21424 h 21600"/>
                        <a:gd name="T2" fmla="*/ 32723 w 32723"/>
                        <a:gd name="T3" fmla="*/ 3084 h 21600"/>
                        <a:gd name="T4" fmla="*/ 21599 w 32723"/>
                        <a:gd name="T5" fmla="*/ 21600 h 21600"/>
                      </a:gdLst>
                      <a:ahLst/>
                      <a:cxnLst>
                        <a:cxn ang="0">
                          <a:pos x="T0" y="T1"/>
                        </a:cxn>
                        <a:cxn ang="0">
                          <a:pos x="T2" y="T3"/>
                        </a:cxn>
                        <a:cxn ang="0">
                          <a:pos x="T4" y="T5"/>
                        </a:cxn>
                      </a:cxnLst>
                      <a:rect l="0" t="0" r="r" b="b"/>
                      <a:pathLst>
                        <a:path w="32723" h="21600" fill="none" extrusionOk="0">
                          <a:moveTo>
                            <a:pt x="-1" y="21423"/>
                          </a:moveTo>
                          <a:cubicBezTo>
                            <a:pt x="96" y="9563"/>
                            <a:pt x="9738" y="-1"/>
                            <a:pt x="21599" y="-1"/>
                          </a:cubicBezTo>
                          <a:cubicBezTo>
                            <a:pt x="25518" y="-1"/>
                            <a:pt x="29363" y="1066"/>
                            <a:pt x="32722" y="3084"/>
                          </a:cubicBezTo>
                        </a:path>
                        <a:path w="32723" h="21600" stroke="0" extrusionOk="0">
                          <a:moveTo>
                            <a:pt x="-1" y="21423"/>
                          </a:moveTo>
                          <a:cubicBezTo>
                            <a:pt x="96" y="9563"/>
                            <a:pt x="9738" y="-1"/>
                            <a:pt x="21599" y="-1"/>
                          </a:cubicBezTo>
                          <a:cubicBezTo>
                            <a:pt x="25518" y="-1"/>
                            <a:pt x="29363" y="1066"/>
                            <a:pt x="32722" y="3084"/>
                          </a:cubicBezTo>
                          <a:lnTo>
                            <a:pt x="21599" y="21600"/>
                          </a:lnTo>
                          <a:close/>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103485" name="Bogen 61"/>
                    <p:cNvSpPr>
                      <a:spLocks/>
                    </p:cNvSpPr>
                    <p:nvPr/>
                  </p:nvSpPr>
                  <p:spPr bwMode="auto">
                    <a:xfrm flipH="1">
                      <a:off x="685" y="1484"/>
                      <a:ext cx="668" cy="562"/>
                    </a:xfrm>
                    <a:custGeom>
                      <a:avLst/>
                      <a:gdLst>
                        <a:gd name="G0" fmla="+- 0 0 0"/>
                        <a:gd name="G1" fmla="+- 16813 0 0"/>
                        <a:gd name="G2" fmla="+- 21600 0 0"/>
                        <a:gd name="T0" fmla="*/ 13560 w 21600"/>
                        <a:gd name="T1" fmla="*/ 0 h 16813"/>
                        <a:gd name="T2" fmla="*/ 21600 w 21600"/>
                        <a:gd name="T3" fmla="*/ 16813 h 16813"/>
                        <a:gd name="T4" fmla="*/ 0 w 21600"/>
                        <a:gd name="T5" fmla="*/ 16813 h 16813"/>
                      </a:gdLst>
                      <a:ahLst/>
                      <a:cxnLst>
                        <a:cxn ang="0">
                          <a:pos x="T0" y="T1"/>
                        </a:cxn>
                        <a:cxn ang="0">
                          <a:pos x="T2" y="T3"/>
                        </a:cxn>
                        <a:cxn ang="0">
                          <a:pos x="T4" y="T5"/>
                        </a:cxn>
                      </a:cxnLst>
                      <a:rect l="0" t="0" r="r" b="b"/>
                      <a:pathLst>
                        <a:path w="21600" h="16813" fill="none" extrusionOk="0">
                          <a:moveTo>
                            <a:pt x="13560" y="-1"/>
                          </a:moveTo>
                          <a:cubicBezTo>
                            <a:pt x="18644" y="4100"/>
                            <a:pt x="21600" y="10281"/>
                            <a:pt x="21600" y="16813"/>
                          </a:cubicBezTo>
                        </a:path>
                        <a:path w="21600" h="16813" stroke="0" extrusionOk="0">
                          <a:moveTo>
                            <a:pt x="13560" y="-1"/>
                          </a:moveTo>
                          <a:cubicBezTo>
                            <a:pt x="18644" y="4100"/>
                            <a:pt x="21600" y="10281"/>
                            <a:pt x="21600" y="16813"/>
                          </a:cubicBezTo>
                          <a:lnTo>
                            <a:pt x="0" y="16813"/>
                          </a:lnTo>
                          <a:close/>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grpSp>
              <p:sp>
                <p:nvSpPr>
                  <p:cNvPr id="103486" name="Bogen 62"/>
                  <p:cNvSpPr>
                    <a:spLocks/>
                  </p:cNvSpPr>
                  <p:nvPr/>
                </p:nvSpPr>
                <p:spPr bwMode="auto">
                  <a:xfrm flipH="1">
                    <a:off x="3951" y="2571"/>
                    <a:ext cx="664" cy="645"/>
                  </a:xfrm>
                  <a:custGeom>
                    <a:avLst/>
                    <a:gdLst>
                      <a:gd name="G0" fmla="+- 12413 0 0"/>
                      <a:gd name="G1" fmla="+- 21600 0 0"/>
                      <a:gd name="G2" fmla="+- 21600 0 0"/>
                      <a:gd name="T0" fmla="*/ 0 w 23537"/>
                      <a:gd name="T1" fmla="*/ 3923 h 21600"/>
                      <a:gd name="T2" fmla="*/ 23537 w 23537"/>
                      <a:gd name="T3" fmla="*/ 3084 h 21600"/>
                      <a:gd name="T4" fmla="*/ 12413 w 23537"/>
                      <a:gd name="T5" fmla="*/ 21600 h 21600"/>
                    </a:gdLst>
                    <a:ahLst/>
                    <a:cxnLst>
                      <a:cxn ang="0">
                        <a:pos x="T0" y="T1"/>
                      </a:cxn>
                      <a:cxn ang="0">
                        <a:pos x="T2" y="T3"/>
                      </a:cxn>
                      <a:cxn ang="0">
                        <a:pos x="T4" y="T5"/>
                      </a:cxn>
                    </a:cxnLst>
                    <a:rect l="0" t="0" r="r" b="b"/>
                    <a:pathLst>
                      <a:path w="23537" h="21600" fill="none" extrusionOk="0">
                        <a:moveTo>
                          <a:pt x="-1" y="3922"/>
                        </a:moveTo>
                        <a:cubicBezTo>
                          <a:pt x="3635" y="1369"/>
                          <a:pt x="7970" y="-1"/>
                          <a:pt x="12413" y="-1"/>
                        </a:cubicBezTo>
                        <a:cubicBezTo>
                          <a:pt x="16332" y="-1"/>
                          <a:pt x="20177" y="1066"/>
                          <a:pt x="23536" y="3084"/>
                        </a:cubicBezTo>
                      </a:path>
                      <a:path w="23537" h="21600" stroke="0" extrusionOk="0">
                        <a:moveTo>
                          <a:pt x="-1" y="3922"/>
                        </a:moveTo>
                        <a:cubicBezTo>
                          <a:pt x="3635" y="1369"/>
                          <a:pt x="7970" y="-1"/>
                          <a:pt x="12413" y="-1"/>
                        </a:cubicBezTo>
                        <a:cubicBezTo>
                          <a:pt x="16332" y="-1"/>
                          <a:pt x="20177" y="1066"/>
                          <a:pt x="23536" y="3084"/>
                        </a:cubicBezTo>
                        <a:lnTo>
                          <a:pt x="12413" y="21600"/>
                        </a:lnTo>
                        <a:close/>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103487" name="Bogen 63"/>
                  <p:cNvSpPr>
                    <a:spLocks/>
                  </p:cNvSpPr>
                  <p:nvPr/>
                </p:nvSpPr>
                <p:spPr bwMode="auto">
                  <a:xfrm flipH="1">
                    <a:off x="3656" y="2716"/>
                    <a:ext cx="618" cy="500"/>
                  </a:xfrm>
                  <a:custGeom>
                    <a:avLst/>
                    <a:gdLst>
                      <a:gd name="G0" fmla="+- 0 0 0"/>
                      <a:gd name="G1" fmla="+- 16813 0 0"/>
                      <a:gd name="G2" fmla="+- 21600 0 0"/>
                      <a:gd name="T0" fmla="*/ 13560 w 21600"/>
                      <a:gd name="T1" fmla="*/ 0 h 16813"/>
                      <a:gd name="T2" fmla="*/ 21600 w 21600"/>
                      <a:gd name="T3" fmla="*/ 16813 h 16813"/>
                      <a:gd name="T4" fmla="*/ 0 w 21600"/>
                      <a:gd name="T5" fmla="*/ 16813 h 16813"/>
                    </a:gdLst>
                    <a:ahLst/>
                    <a:cxnLst>
                      <a:cxn ang="0">
                        <a:pos x="T0" y="T1"/>
                      </a:cxn>
                      <a:cxn ang="0">
                        <a:pos x="T2" y="T3"/>
                      </a:cxn>
                      <a:cxn ang="0">
                        <a:pos x="T4" y="T5"/>
                      </a:cxn>
                    </a:cxnLst>
                    <a:rect l="0" t="0" r="r" b="b"/>
                    <a:pathLst>
                      <a:path w="21600" h="16813" fill="none" extrusionOk="0">
                        <a:moveTo>
                          <a:pt x="13560" y="-1"/>
                        </a:moveTo>
                        <a:cubicBezTo>
                          <a:pt x="18644" y="4100"/>
                          <a:pt x="21600" y="10281"/>
                          <a:pt x="21600" y="16813"/>
                        </a:cubicBezTo>
                      </a:path>
                      <a:path w="21600" h="16813" stroke="0" extrusionOk="0">
                        <a:moveTo>
                          <a:pt x="13560" y="-1"/>
                        </a:moveTo>
                        <a:cubicBezTo>
                          <a:pt x="18644" y="4100"/>
                          <a:pt x="21600" y="10281"/>
                          <a:pt x="21600" y="16813"/>
                        </a:cubicBezTo>
                        <a:lnTo>
                          <a:pt x="0" y="16813"/>
                        </a:lnTo>
                        <a:close/>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103495" name="Line 71"/>
                  <p:cNvSpPr>
                    <a:spLocks noChangeShapeType="1"/>
                  </p:cNvSpPr>
                  <p:nvPr/>
                </p:nvSpPr>
                <p:spPr bwMode="auto">
                  <a:xfrm>
                    <a:off x="3656" y="3161"/>
                    <a:ext cx="0" cy="163"/>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3496" name="Line 72"/>
                  <p:cNvSpPr>
                    <a:spLocks noChangeShapeType="1"/>
                  </p:cNvSpPr>
                  <p:nvPr/>
                </p:nvSpPr>
                <p:spPr bwMode="auto">
                  <a:xfrm flipH="1">
                    <a:off x="2964" y="3189"/>
                    <a:ext cx="9" cy="1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3497" name="Line 73"/>
                  <p:cNvSpPr>
                    <a:spLocks noChangeShapeType="1"/>
                  </p:cNvSpPr>
                  <p:nvPr/>
                </p:nvSpPr>
                <p:spPr bwMode="auto">
                  <a:xfrm>
                    <a:off x="2244" y="3180"/>
                    <a:ext cx="0" cy="109"/>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grpSp>
            <p:grpSp>
              <p:nvGrpSpPr>
                <p:cNvPr id="21551" name="Group 75"/>
                <p:cNvGrpSpPr>
                  <a:grpSpLocks/>
                </p:cNvGrpSpPr>
                <p:nvPr/>
              </p:nvGrpSpPr>
              <p:grpSpPr bwMode="auto">
                <a:xfrm>
                  <a:off x="1475" y="3777"/>
                  <a:ext cx="272" cy="110"/>
                  <a:chOff x="1248" y="2592"/>
                  <a:chExt cx="3360" cy="1296"/>
                </a:xfrm>
              </p:grpSpPr>
              <p:sp>
                <p:nvSpPr>
                  <p:cNvPr id="103500" name="Bogen 76"/>
                  <p:cNvSpPr>
                    <a:spLocks/>
                  </p:cNvSpPr>
                  <p:nvPr/>
                </p:nvSpPr>
                <p:spPr bwMode="auto">
                  <a:xfrm flipH="1" flipV="1">
                    <a:off x="1562" y="3219"/>
                    <a:ext cx="526" cy="654"/>
                  </a:xfrm>
                  <a:custGeom>
                    <a:avLst/>
                    <a:gdLst>
                      <a:gd name="G0" fmla="+- 21600 0 0"/>
                      <a:gd name="G1" fmla="+- 21600 0 0"/>
                      <a:gd name="G2" fmla="+- 21600 0 0"/>
                      <a:gd name="T0" fmla="*/ 7 w 43200"/>
                      <a:gd name="T1" fmla="*/ 22154 h 22154"/>
                      <a:gd name="T2" fmla="*/ 43200 w 43200"/>
                      <a:gd name="T3" fmla="*/ 21600 h 22154"/>
                      <a:gd name="T4" fmla="*/ 21600 w 43200"/>
                      <a:gd name="T5" fmla="*/ 21600 h 22154"/>
                    </a:gdLst>
                    <a:ahLst/>
                    <a:cxnLst>
                      <a:cxn ang="0">
                        <a:pos x="T0" y="T1"/>
                      </a:cxn>
                      <a:cxn ang="0">
                        <a:pos x="T2" y="T3"/>
                      </a:cxn>
                      <a:cxn ang="0">
                        <a:pos x="T4" y="T5"/>
                      </a:cxn>
                    </a:cxnLst>
                    <a:rect l="0" t="0" r="r" b="b"/>
                    <a:pathLst>
                      <a:path w="43200" h="22154" fill="none" extrusionOk="0">
                        <a:moveTo>
                          <a:pt x="7" y="22153"/>
                        </a:moveTo>
                        <a:cubicBezTo>
                          <a:pt x="2" y="21969"/>
                          <a:pt x="0" y="21784"/>
                          <a:pt x="0" y="21600"/>
                        </a:cubicBezTo>
                        <a:cubicBezTo>
                          <a:pt x="0" y="9670"/>
                          <a:pt x="9670" y="0"/>
                          <a:pt x="21600" y="0"/>
                        </a:cubicBezTo>
                        <a:cubicBezTo>
                          <a:pt x="33529" y="0"/>
                          <a:pt x="43199" y="9670"/>
                          <a:pt x="43199" y="21599"/>
                        </a:cubicBezTo>
                      </a:path>
                      <a:path w="43200" h="22154" stroke="0" extrusionOk="0">
                        <a:moveTo>
                          <a:pt x="7" y="22153"/>
                        </a:moveTo>
                        <a:cubicBezTo>
                          <a:pt x="2" y="21969"/>
                          <a:pt x="0" y="21784"/>
                          <a:pt x="0" y="21600"/>
                        </a:cubicBezTo>
                        <a:cubicBezTo>
                          <a:pt x="0" y="9670"/>
                          <a:pt x="9670" y="0"/>
                          <a:pt x="21600" y="0"/>
                        </a:cubicBezTo>
                        <a:cubicBezTo>
                          <a:pt x="33529" y="0"/>
                          <a:pt x="43199" y="9670"/>
                          <a:pt x="43199" y="21599"/>
                        </a:cubicBezTo>
                        <a:lnTo>
                          <a:pt x="21600" y="21600"/>
                        </a:lnTo>
                        <a:close/>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103501" name="Bogen 77"/>
                  <p:cNvSpPr>
                    <a:spLocks/>
                  </p:cNvSpPr>
                  <p:nvPr/>
                </p:nvSpPr>
                <p:spPr bwMode="auto">
                  <a:xfrm flipH="1">
                    <a:off x="1267" y="2583"/>
                    <a:ext cx="821" cy="645"/>
                  </a:xfrm>
                  <a:custGeom>
                    <a:avLst/>
                    <a:gdLst>
                      <a:gd name="G0" fmla="+- 21599 0 0"/>
                      <a:gd name="G1" fmla="+- 21600 0 0"/>
                      <a:gd name="G2" fmla="+- 21600 0 0"/>
                      <a:gd name="T0" fmla="*/ 0 w 28932"/>
                      <a:gd name="T1" fmla="*/ 21424 h 21600"/>
                      <a:gd name="T2" fmla="*/ 28932 w 28932"/>
                      <a:gd name="T3" fmla="*/ 1283 h 21600"/>
                      <a:gd name="T4" fmla="*/ 21599 w 28932"/>
                      <a:gd name="T5" fmla="*/ 21600 h 21600"/>
                    </a:gdLst>
                    <a:ahLst/>
                    <a:cxnLst>
                      <a:cxn ang="0">
                        <a:pos x="T0" y="T1"/>
                      </a:cxn>
                      <a:cxn ang="0">
                        <a:pos x="T2" y="T3"/>
                      </a:cxn>
                      <a:cxn ang="0">
                        <a:pos x="T4" y="T5"/>
                      </a:cxn>
                    </a:cxnLst>
                    <a:rect l="0" t="0" r="r" b="b"/>
                    <a:pathLst>
                      <a:path w="28932" h="21600" fill="none" extrusionOk="0">
                        <a:moveTo>
                          <a:pt x="-1" y="21423"/>
                        </a:moveTo>
                        <a:cubicBezTo>
                          <a:pt x="96" y="9563"/>
                          <a:pt x="9738" y="-1"/>
                          <a:pt x="21599" y="-1"/>
                        </a:cubicBezTo>
                        <a:cubicBezTo>
                          <a:pt x="24099" y="-1"/>
                          <a:pt x="26580" y="434"/>
                          <a:pt x="28932" y="1282"/>
                        </a:cubicBezTo>
                      </a:path>
                      <a:path w="28932" h="21600" stroke="0" extrusionOk="0">
                        <a:moveTo>
                          <a:pt x="-1" y="21423"/>
                        </a:moveTo>
                        <a:cubicBezTo>
                          <a:pt x="96" y="9563"/>
                          <a:pt x="9738" y="-1"/>
                          <a:pt x="21599" y="-1"/>
                        </a:cubicBezTo>
                        <a:cubicBezTo>
                          <a:pt x="24099" y="-1"/>
                          <a:pt x="26580" y="434"/>
                          <a:pt x="28932" y="1282"/>
                        </a:cubicBezTo>
                        <a:lnTo>
                          <a:pt x="21599" y="21600"/>
                        </a:lnTo>
                        <a:close/>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103502" name="Bogen 78"/>
                  <p:cNvSpPr>
                    <a:spLocks/>
                  </p:cNvSpPr>
                  <p:nvPr/>
                </p:nvSpPr>
                <p:spPr bwMode="auto">
                  <a:xfrm flipH="1" flipV="1">
                    <a:off x="2264" y="3219"/>
                    <a:ext cx="526" cy="654"/>
                  </a:xfrm>
                  <a:custGeom>
                    <a:avLst/>
                    <a:gdLst>
                      <a:gd name="G0" fmla="+- 21600 0 0"/>
                      <a:gd name="G1" fmla="+- 21600 0 0"/>
                      <a:gd name="G2" fmla="+- 21600 0 0"/>
                      <a:gd name="T0" fmla="*/ 7 w 43200"/>
                      <a:gd name="T1" fmla="*/ 22154 h 22154"/>
                      <a:gd name="T2" fmla="*/ 43200 w 43200"/>
                      <a:gd name="T3" fmla="*/ 21600 h 22154"/>
                      <a:gd name="T4" fmla="*/ 21600 w 43200"/>
                      <a:gd name="T5" fmla="*/ 21600 h 22154"/>
                    </a:gdLst>
                    <a:ahLst/>
                    <a:cxnLst>
                      <a:cxn ang="0">
                        <a:pos x="T0" y="T1"/>
                      </a:cxn>
                      <a:cxn ang="0">
                        <a:pos x="T2" y="T3"/>
                      </a:cxn>
                      <a:cxn ang="0">
                        <a:pos x="T4" y="T5"/>
                      </a:cxn>
                    </a:cxnLst>
                    <a:rect l="0" t="0" r="r" b="b"/>
                    <a:pathLst>
                      <a:path w="43200" h="22154" fill="none" extrusionOk="0">
                        <a:moveTo>
                          <a:pt x="7" y="22153"/>
                        </a:moveTo>
                        <a:cubicBezTo>
                          <a:pt x="2" y="21969"/>
                          <a:pt x="0" y="21784"/>
                          <a:pt x="0" y="21600"/>
                        </a:cubicBezTo>
                        <a:cubicBezTo>
                          <a:pt x="0" y="9670"/>
                          <a:pt x="9670" y="0"/>
                          <a:pt x="21600" y="0"/>
                        </a:cubicBezTo>
                        <a:cubicBezTo>
                          <a:pt x="33529" y="0"/>
                          <a:pt x="43199" y="9670"/>
                          <a:pt x="43199" y="21599"/>
                        </a:cubicBezTo>
                      </a:path>
                      <a:path w="43200" h="22154" stroke="0" extrusionOk="0">
                        <a:moveTo>
                          <a:pt x="7" y="22153"/>
                        </a:moveTo>
                        <a:cubicBezTo>
                          <a:pt x="2" y="21969"/>
                          <a:pt x="0" y="21784"/>
                          <a:pt x="0" y="21600"/>
                        </a:cubicBezTo>
                        <a:cubicBezTo>
                          <a:pt x="0" y="9670"/>
                          <a:pt x="9670" y="0"/>
                          <a:pt x="21600" y="0"/>
                        </a:cubicBezTo>
                        <a:cubicBezTo>
                          <a:pt x="33529" y="0"/>
                          <a:pt x="43199" y="9670"/>
                          <a:pt x="43199" y="21599"/>
                        </a:cubicBezTo>
                        <a:lnTo>
                          <a:pt x="21600" y="21600"/>
                        </a:lnTo>
                        <a:close/>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grpSp>
                <p:nvGrpSpPr>
                  <p:cNvPr id="21555" name="Group 79"/>
                  <p:cNvGrpSpPr>
                    <a:grpSpLocks/>
                  </p:cNvGrpSpPr>
                  <p:nvPr/>
                </p:nvGrpSpPr>
                <p:grpSpPr bwMode="auto">
                  <a:xfrm>
                    <a:off x="1543" y="2592"/>
                    <a:ext cx="1225" cy="640"/>
                    <a:chOff x="672" y="1344"/>
                    <a:chExt cx="1344" cy="720"/>
                  </a:xfrm>
                </p:grpSpPr>
                <p:sp>
                  <p:nvSpPr>
                    <p:cNvPr id="103504" name="Bogen 80"/>
                    <p:cNvSpPr>
                      <a:spLocks/>
                    </p:cNvSpPr>
                    <p:nvPr/>
                  </p:nvSpPr>
                  <p:spPr bwMode="auto">
                    <a:xfrm flipH="1">
                      <a:off x="1027" y="1334"/>
                      <a:ext cx="1022" cy="725"/>
                    </a:xfrm>
                    <a:custGeom>
                      <a:avLst/>
                      <a:gdLst>
                        <a:gd name="G0" fmla="+- 21599 0 0"/>
                        <a:gd name="G1" fmla="+- 21600 0 0"/>
                        <a:gd name="G2" fmla="+- 21600 0 0"/>
                        <a:gd name="T0" fmla="*/ 0 w 32723"/>
                        <a:gd name="T1" fmla="*/ 21424 h 21600"/>
                        <a:gd name="T2" fmla="*/ 32723 w 32723"/>
                        <a:gd name="T3" fmla="*/ 3084 h 21600"/>
                        <a:gd name="T4" fmla="*/ 21599 w 32723"/>
                        <a:gd name="T5" fmla="*/ 21600 h 21600"/>
                      </a:gdLst>
                      <a:ahLst/>
                      <a:cxnLst>
                        <a:cxn ang="0">
                          <a:pos x="T0" y="T1"/>
                        </a:cxn>
                        <a:cxn ang="0">
                          <a:pos x="T2" y="T3"/>
                        </a:cxn>
                        <a:cxn ang="0">
                          <a:pos x="T4" y="T5"/>
                        </a:cxn>
                      </a:cxnLst>
                      <a:rect l="0" t="0" r="r" b="b"/>
                      <a:pathLst>
                        <a:path w="32723" h="21600" fill="none" extrusionOk="0">
                          <a:moveTo>
                            <a:pt x="-1" y="21423"/>
                          </a:moveTo>
                          <a:cubicBezTo>
                            <a:pt x="96" y="9563"/>
                            <a:pt x="9738" y="-1"/>
                            <a:pt x="21599" y="-1"/>
                          </a:cubicBezTo>
                          <a:cubicBezTo>
                            <a:pt x="25518" y="-1"/>
                            <a:pt x="29363" y="1066"/>
                            <a:pt x="32722" y="3084"/>
                          </a:cubicBezTo>
                        </a:path>
                        <a:path w="32723" h="21600" stroke="0" extrusionOk="0">
                          <a:moveTo>
                            <a:pt x="-1" y="21423"/>
                          </a:moveTo>
                          <a:cubicBezTo>
                            <a:pt x="96" y="9563"/>
                            <a:pt x="9738" y="-1"/>
                            <a:pt x="21599" y="-1"/>
                          </a:cubicBezTo>
                          <a:cubicBezTo>
                            <a:pt x="25518" y="-1"/>
                            <a:pt x="29363" y="1066"/>
                            <a:pt x="32722" y="3084"/>
                          </a:cubicBezTo>
                          <a:lnTo>
                            <a:pt x="21599" y="21600"/>
                          </a:lnTo>
                          <a:close/>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103505" name="Bogen 81"/>
                    <p:cNvSpPr>
                      <a:spLocks/>
                    </p:cNvSpPr>
                    <p:nvPr/>
                  </p:nvSpPr>
                  <p:spPr bwMode="auto">
                    <a:xfrm flipH="1">
                      <a:off x="693" y="1497"/>
                      <a:ext cx="678" cy="562"/>
                    </a:xfrm>
                    <a:custGeom>
                      <a:avLst/>
                      <a:gdLst>
                        <a:gd name="G0" fmla="+- 0 0 0"/>
                        <a:gd name="G1" fmla="+- 16813 0 0"/>
                        <a:gd name="G2" fmla="+- 21600 0 0"/>
                        <a:gd name="T0" fmla="*/ 13560 w 21600"/>
                        <a:gd name="T1" fmla="*/ 0 h 16813"/>
                        <a:gd name="T2" fmla="*/ 21600 w 21600"/>
                        <a:gd name="T3" fmla="*/ 16813 h 16813"/>
                        <a:gd name="T4" fmla="*/ 0 w 21600"/>
                        <a:gd name="T5" fmla="*/ 16813 h 16813"/>
                      </a:gdLst>
                      <a:ahLst/>
                      <a:cxnLst>
                        <a:cxn ang="0">
                          <a:pos x="T0" y="T1"/>
                        </a:cxn>
                        <a:cxn ang="0">
                          <a:pos x="T2" y="T3"/>
                        </a:cxn>
                        <a:cxn ang="0">
                          <a:pos x="T4" y="T5"/>
                        </a:cxn>
                      </a:cxnLst>
                      <a:rect l="0" t="0" r="r" b="b"/>
                      <a:pathLst>
                        <a:path w="21600" h="16813" fill="none" extrusionOk="0">
                          <a:moveTo>
                            <a:pt x="13560" y="-1"/>
                          </a:moveTo>
                          <a:cubicBezTo>
                            <a:pt x="18644" y="4100"/>
                            <a:pt x="21600" y="10281"/>
                            <a:pt x="21600" y="16813"/>
                          </a:cubicBezTo>
                        </a:path>
                        <a:path w="21600" h="16813" stroke="0" extrusionOk="0">
                          <a:moveTo>
                            <a:pt x="13560" y="-1"/>
                          </a:moveTo>
                          <a:cubicBezTo>
                            <a:pt x="18644" y="4100"/>
                            <a:pt x="21600" y="10281"/>
                            <a:pt x="21600" y="16813"/>
                          </a:cubicBezTo>
                          <a:lnTo>
                            <a:pt x="0" y="16813"/>
                          </a:lnTo>
                          <a:close/>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grpSp>
              <p:sp>
                <p:nvSpPr>
                  <p:cNvPr id="103506" name="Bogen 82"/>
                  <p:cNvSpPr>
                    <a:spLocks/>
                  </p:cNvSpPr>
                  <p:nvPr/>
                </p:nvSpPr>
                <p:spPr bwMode="auto">
                  <a:xfrm flipH="1" flipV="1">
                    <a:off x="2974" y="3219"/>
                    <a:ext cx="526" cy="672"/>
                  </a:xfrm>
                  <a:custGeom>
                    <a:avLst/>
                    <a:gdLst>
                      <a:gd name="G0" fmla="+- 21600 0 0"/>
                      <a:gd name="G1" fmla="+- 21600 0 0"/>
                      <a:gd name="G2" fmla="+- 21600 0 0"/>
                      <a:gd name="T0" fmla="*/ 28 w 43200"/>
                      <a:gd name="T1" fmla="*/ 22693 h 22693"/>
                      <a:gd name="T2" fmla="*/ 43200 w 43200"/>
                      <a:gd name="T3" fmla="*/ 21600 h 22693"/>
                      <a:gd name="T4" fmla="*/ 21600 w 43200"/>
                      <a:gd name="T5" fmla="*/ 21600 h 22693"/>
                    </a:gdLst>
                    <a:ahLst/>
                    <a:cxnLst>
                      <a:cxn ang="0">
                        <a:pos x="T0" y="T1"/>
                      </a:cxn>
                      <a:cxn ang="0">
                        <a:pos x="T2" y="T3"/>
                      </a:cxn>
                      <a:cxn ang="0">
                        <a:pos x="T4" y="T5"/>
                      </a:cxn>
                    </a:cxnLst>
                    <a:rect l="0" t="0" r="r" b="b"/>
                    <a:pathLst>
                      <a:path w="43200" h="22693" fill="none" extrusionOk="0">
                        <a:moveTo>
                          <a:pt x="27" y="22693"/>
                        </a:moveTo>
                        <a:cubicBezTo>
                          <a:pt x="9" y="22328"/>
                          <a:pt x="0" y="21964"/>
                          <a:pt x="0" y="21600"/>
                        </a:cubicBezTo>
                        <a:cubicBezTo>
                          <a:pt x="0" y="9670"/>
                          <a:pt x="9670" y="0"/>
                          <a:pt x="21600" y="0"/>
                        </a:cubicBezTo>
                        <a:cubicBezTo>
                          <a:pt x="33529" y="0"/>
                          <a:pt x="43199" y="9670"/>
                          <a:pt x="43199" y="21599"/>
                        </a:cubicBezTo>
                      </a:path>
                      <a:path w="43200" h="22693" stroke="0" extrusionOk="0">
                        <a:moveTo>
                          <a:pt x="27" y="22693"/>
                        </a:moveTo>
                        <a:cubicBezTo>
                          <a:pt x="9" y="22328"/>
                          <a:pt x="0" y="21964"/>
                          <a:pt x="0" y="21600"/>
                        </a:cubicBezTo>
                        <a:cubicBezTo>
                          <a:pt x="0" y="9670"/>
                          <a:pt x="9670" y="0"/>
                          <a:pt x="21600" y="0"/>
                        </a:cubicBezTo>
                        <a:cubicBezTo>
                          <a:pt x="33529" y="0"/>
                          <a:pt x="43199" y="9670"/>
                          <a:pt x="43199" y="21599"/>
                        </a:cubicBezTo>
                        <a:lnTo>
                          <a:pt x="21600" y="21600"/>
                        </a:lnTo>
                        <a:close/>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103507" name="Bogen 83"/>
                  <p:cNvSpPr>
                    <a:spLocks/>
                  </p:cNvSpPr>
                  <p:nvPr/>
                </p:nvSpPr>
                <p:spPr bwMode="auto">
                  <a:xfrm flipH="1" flipV="1">
                    <a:off x="3666" y="3200"/>
                    <a:ext cx="526" cy="690"/>
                  </a:xfrm>
                  <a:custGeom>
                    <a:avLst/>
                    <a:gdLst>
                      <a:gd name="G0" fmla="+- 21600 0 0"/>
                      <a:gd name="G1" fmla="+- 21600 0 0"/>
                      <a:gd name="G2" fmla="+- 21600 0 0"/>
                      <a:gd name="T0" fmla="*/ 62 w 43200"/>
                      <a:gd name="T1" fmla="*/ 23229 h 23229"/>
                      <a:gd name="T2" fmla="*/ 43200 w 43200"/>
                      <a:gd name="T3" fmla="*/ 21600 h 23229"/>
                      <a:gd name="T4" fmla="*/ 21600 w 43200"/>
                      <a:gd name="T5" fmla="*/ 21600 h 23229"/>
                    </a:gdLst>
                    <a:ahLst/>
                    <a:cxnLst>
                      <a:cxn ang="0">
                        <a:pos x="T0" y="T1"/>
                      </a:cxn>
                      <a:cxn ang="0">
                        <a:pos x="T2" y="T3"/>
                      </a:cxn>
                      <a:cxn ang="0">
                        <a:pos x="T4" y="T5"/>
                      </a:cxn>
                    </a:cxnLst>
                    <a:rect l="0" t="0" r="r" b="b"/>
                    <a:pathLst>
                      <a:path w="43200" h="23229" fill="none" extrusionOk="0">
                        <a:moveTo>
                          <a:pt x="61" y="23229"/>
                        </a:moveTo>
                        <a:cubicBezTo>
                          <a:pt x="20" y="22686"/>
                          <a:pt x="0" y="22143"/>
                          <a:pt x="0" y="21600"/>
                        </a:cubicBezTo>
                        <a:cubicBezTo>
                          <a:pt x="0" y="9670"/>
                          <a:pt x="9670" y="0"/>
                          <a:pt x="21600" y="0"/>
                        </a:cubicBezTo>
                        <a:cubicBezTo>
                          <a:pt x="33529" y="0"/>
                          <a:pt x="43199" y="9670"/>
                          <a:pt x="43199" y="21599"/>
                        </a:cubicBezTo>
                      </a:path>
                      <a:path w="43200" h="23229" stroke="0" extrusionOk="0">
                        <a:moveTo>
                          <a:pt x="61" y="23229"/>
                        </a:moveTo>
                        <a:cubicBezTo>
                          <a:pt x="20" y="22686"/>
                          <a:pt x="0" y="22143"/>
                          <a:pt x="0" y="21600"/>
                        </a:cubicBezTo>
                        <a:cubicBezTo>
                          <a:pt x="0" y="9670"/>
                          <a:pt x="9670" y="0"/>
                          <a:pt x="21600" y="0"/>
                        </a:cubicBezTo>
                        <a:cubicBezTo>
                          <a:pt x="33529" y="0"/>
                          <a:pt x="43199" y="9670"/>
                          <a:pt x="43199" y="21599"/>
                        </a:cubicBezTo>
                        <a:lnTo>
                          <a:pt x="21600" y="21600"/>
                        </a:lnTo>
                        <a:close/>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grpSp>
                <p:nvGrpSpPr>
                  <p:cNvPr id="21558" name="Group 84"/>
                  <p:cNvGrpSpPr>
                    <a:grpSpLocks/>
                  </p:cNvGrpSpPr>
                  <p:nvPr/>
                </p:nvGrpSpPr>
                <p:grpSpPr bwMode="auto">
                  <a:xfrm>
                    <a:off x="2243" y="2592"/>
                    <a:ext cx="1225" cy="640"/>
                    <a:chOff x="672" y="1344"/>
                    <a:chExt cx="1344" cy="720"/>
                  </a:xfrm>
                </p:grpSpPr>
                <p:sp>
                  <p:nvSpPr>
                    <p:cNvPr id="103509" name="Bogen 85"/>
                    <p:cNvSpPr>
                      <a:spLocks/>
                    </p:cNvSpPr>
                    <p:nvPr/>
                  </p:nvSpPr>
                  <p:spPr bwMode="auto">
                    <a:xfrm flipH="1">
                      <a:off x="1029" y="1334"/>
                      <a:ext cx="1022" cy="725"/>
                    </a:xfrm>
                    <a:custGeom>
                      <a:avLst/>
                      <a:gdLst>
                        <a:gd name="G0" fmla="+- 21599 0 0"/>
                        <a:gd name="G1" fmla="+- 21600 0 0"/>
                        <a:gd name="G2" fmla="+- 21600 0 0"/>
                        <a:gd name="T0" fmla="*/ 0 w 32723"/>
                        <a:gd name="T1" fmla="*/ 21424 h 21600"/>
                        <a:gd name="T2" fmla="*/ 32723 w 32723"/>
                        <a:gd name="T3" fmla="*/ 3084 h 21600"/>
                        <a:gd name="T4" fmla="*/ 21599 w 32723"/>
                        <a:gd name="T5" fmla="*/ 21600 h 21600"/>
                      </a:gdLst>
                      <a:ahLst/>
                      <a:cxnLst>
                        <a:cxn ang="0">
                          <a:pos x="T0" y="T1"/>
                        </a:cxn>
                        <a:cxn ang="0">
                          <a:pos x="T2" y="T3"/>
                        </a:cxn>
                        <a:cxn ang="0">
                          <a:pos x="T4" y="T5"/>
                        </a:cxn>
                      </a:cxnLst>
                      <a:rect l="0" t="0" r="r" b="b"/>
                      <a:pathLst>
                        <a:path w="32723" h="21600" fill="none" extrusionOk="0">
                          <a:moveTo>
                            <a:pt x="-1" y="21423"/>
                          </a:moveTo>
                          <a:cubicBezTo>
                            <a:pt x="96" y="9563"/>
                            <a:pt x="9738" y="-1"/>
                            <a:pt x="21599" y="-1"/>
                          </a:cubicBezTo>
                          <a:cubicBezTo>
                            <a:pt x="25518" y="-1"/>
                            <a:pt x="29363" y="1066"/>
                            <a:pt x="32722" y="3084"/>
                          </a:cubicBezTo>
                        </a:path>
                        <a:path w="32723" h="21600" stroke="0" extrusionOk="0">
                          <a:moveTo>
                            <a:pt x="-1" y="21423"/>
                          </a:moveTo>
                          <a:cubicBezTo>
                            <a:pt x="96" y="9563"/>
                            <a:pt x="9738" y="-1"/>
                            <a:pt x="21599" y="-1"/>
                          </a:cubicBezTo>
                          <a:cubicBezTo>
                            <a:pt x="25518" y="-1"/>
                            <a:pt x="29363" y="1066"/>
                            <a:pt x="32722" y="3084"/>
                          </a:cubicBezTo>
                          <a:lnTo>
                            <a:pt x="21599" y="21600"/>
                          </a:lnTo>
                          <a:close/>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103510" name="Bogen 86"/>
                    <p:cNvSpPr>
                      <a:spLocks/>
                    </p:cNvSpPr>
                    <p:nvPr/>
                  </p:nvSpPr>
                  <p:spPr bwMode="auto">
                    <a:xfrm flipH="1">
                      <a:off x="695" y="1497"/>
                      <a:ext cx="678" cy="562"/>
                    </a:xfrm>
                    <a:custGeom>
                      <a:avLst/>
                      <a:gdLst>
                        <a:gd name="G0" fmla="+- 0 0 0"/>
                        <a:gd name="G1" fmla="+- 16813 0 0"/>
                        <a:gd name="G2" fmla="+- 21600 0 0"/>
                        <a:gd name="T0" fmla="*/ 13560 w 21600"/>
                        <a:gd name="T1" fmla="*/ 0 h 16813"/>
                        <a:gd name="T2" fmla="*/ 21600 w 21600"/>
                        <a:gd name="T3" fmla="*/ 16813 h 16813"/>
                        <a:gd name="T4" fmla="*/ 0 w 21600"/>
                        <a:gd name="T5" fmla="*/ 16813 h 16813"/>
                      </a:gdLst>
                      <a:ahLst/>
                      <a:cxnLst>
                        <a:cxn ang="0">
                          <a:pos x="T0" y="T1"/>
                        </a:cxn>
                        <a:cxn ang="0">
                          <a:pos x="T2" y="T3"/>
                        </a:cxn>
                        <a:cxn ang="0">
                          <a:pos x="T4" y="T5"/>
                        </a:cxn>
                      </a:cxnLst>
                      <a:rect l="0" t="0" r="r" b="b"/>
                      <a:pathLst>
                        <a:path w="21600" h="16813" fill="none" extrusionOk="0">
                          <a:moveTo>
                            <a:pt x="13560" y="-1"/>
                          </a:moveTo>
                          <a:cubicBezTo>
                            <a:pt x="18644" y="4100"/>
                            <a:pt x="21600" y="10281"/>
                            <a:pt x="21600" y="16813"/>
                          </a:cubicBezTo>
                        </a:path>
                        <a:path w="21600" h="16813" stroke="0" extrusionOk="0">
                          <a:moveTo>
                            <a:pt x="13560" y="-1"/>
                          </a:moveTo>
                          <a:cubicBezTo>
                            <a:pt x="18644" y="4100"/>
                            <a:pt x="21600" y="10281"/>
                            <a:pt x="21600" y="16813"/>
                          </a:cubicBezTo>
                          <a:lnTo>
                            <a:pt x="0" y="16813"/>
                          </a:lnTo>
                          <a:close/>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grpSp>
              <p:grpSp>
                <p:nvGrpSpPr>
                  <p:cNvPr id="21559" name="Group 87"/>
                  <p:cNvGrpSpPr>
                    <a:grpSpLocks/>
                  </p:cNvGrpSpPr>
                  <p:nvPr/>
                </p:nvGrpSpPr>
                <p:grpSpPr bwMode="auto">
                  <a:xfrm>
                    <a:off x="2943" y="2592"/>
                    <a:ext cx="1225" cy="640"/>
                    <a:chOff x="672" y="1344"/>
                    <a:chExt cx="1344" cy="720"/>
                  </a:xfrm>
                </p:grpSpPr>
                <p:sp>
                  <p:nvSpPr>
                    <p:cNvPr id="103512" name="Bogen 88"/>
                    <p:cNvSpPr>
                      <a:spLocks/>
                    </p:cNvSpPr>
                    <p:nvPr/>
                  </p:nvSpPr>
                  <p:spPr bwMode="auto">
                    <a:xfrm flipH="1">
                      <a:off x="1030" y="1334"/>
                      <a:ext cx="1012" cy="725"/>
                    </a:xfrm>
                    <a:custGeom>
                      <a:avLst/>
                      <a:gdLst>
                        <a:gd name="G0" fmla="+- 21599 0 0"/>
                        <a:gd name="G1" fmla="+- 21600 0 0"/>
                        <a:gd name="G2" fmla="+- 21600 0 0"/>
                        <a:gd name="T0" fmla="*/ 0 w 32723"/>
                        <a:gd name="T1" fmla="*/ 21424 h 21600"/>
                        <a:gd name="T2" fmla="*/ 32723 w 32723"/>
                        <a:gd name="T3" fmla="*/ 3084 h 21600"/>
                        <a:gd name="T4" fmla="*/ 21599 w 32723"/>
                        <a:gd name="T5" fmla="*/ 21600 h 21600"/>
                      </a:gdLst>
                      <a:ahLst/>
                      <a:cxnLst>
                        <a:cxn ang="0">
                          <a:pos x="T0" y="T1"/>
                        </a:cxn>
                        <a:cxn ang="0">
                          <a:pos x="T2" y="T3"/>
                        </a:cxn>
                        <a:cxn ang="0">
                          <a:pos x="T4" y="T5"/>
                        </a:cxn>
                      </a:cxnLst>
                      <a:rect l="0" t="0" r="r" b="b"/>
                      <a:pathLst>
                        <a:path w="32723" h="21600" fill="none" extrusionOk="0">
                          <a:moveTo>
                            <a:pt x="-1" y="21423"/>
                          </a:moveTo>
                          <a:cubicBezTo>
                            <a:pt x="96" y="9563"/>
                            <a:pt x="9738" y="-1"/>
                            <a:pt x="21599" y="-1"/>
                          </a:cubicBezTo>
                          <a:cubicBezTo>
                            <a:pt x="25518" y="-1"/>
                            <a:pt x="29363" y="1066"/>
                            <a:pt x="32722" y="3084"/>
                          </a:cubicBezTo>
                        </a:path>
                        <a:path w="32723" h="21600" stroke="0" extrusionOk="0">
                          <a:moveTo>
                            <a:pt x="-1" y="21423"/>
                          </a:moveTo>
                          <a:cubicBezTo>
                            <a:pt x="96" y="9563"/>
                            <a:pt x="9738" y="-1"/>
                            <a:pt x="21599" y="-1"/>
                          </a:cubicBezTo>
                          <a:cubicBezTo>
                            <a:pt x="25518" y="-1"/>
                            <a:pt x="29363" y="1066"/>
                            <a:pt x="32722" y="3084"/>
                          </a:cubicBezTo>
                          <a:lnTo>
                            <a:pt x="21599" y="21600"/>
                          </a:lnTo>
                          <a:close/>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103513" name="Bogen 89"/>
                    <p:cNvSpPr>
                      <a:spLocks/>
                    </p:cNvSpPr>
                    <p:nvPr/>
                  </p:nvSpPr>
                  <p:spPr bwMode="auto">
                    <a:xfrm flipH="1">
                      <a:off x="696" y="1497"/>
                      <a:ext cx="668" cy="562"/>
                    </a:xfrm>
                    <a:custGeom>
                      <a:avLst/>
                      <a:gdLst>
                        <a:gd name="G0" fmla="+- 0 0 0"/>
                        <a:gd name="G1" fmla="+- 16813 0 0"/>
                        <a:gd name="G2" fmla="+- 21600 0 0"/>
                        <a:gd name="T0" fmla="*/ 13560 w 21600"/>
                        <a:gd name="T1" fmla="*/ 0 h 16813"/>
                        <a:gd name="T2" fmla="*/ 21600 w 21600"/>
                        <a:gd name="T3" fmla="*/ 16813 h 16813"/>
                        <a:gd name="T4" fmla="*/ 0 w 21600"/>
                        <a:gd name="T5" fmla="*/ 16813 h 16813"/>
                      </a:gdLst>
                      <a:ahLst/>
                      <a:cxnLst>
                        <a:cxn ang="0">
                          <a:pos x="T0" y="T1"/>
                        </a:cxn>
                        <a:cxn ang="0">
                          <a:pos x="T2" y="T3"/>
                        </a:cxn>
                        <a:cxn ang="0">
                          <a:pos x="T4" y="T5"/>
                        </a:cxn>
                      </a:cxnLst>
                      <a:rect l="0" t="0" r="r" b="b"/>
                      <a:pathLst>
                        <a:path w="21600" h="16813" fill="none" extrusionOk="0">
                          <a:moveTo>
                            <a:pt x="13560" y="-1"/>
                          </a:moveTo>
                          <a:cubicBezTo>
                            <a:pt x="18644" y="4100"/>
                            <a:pt x="21600" y="10281"/>
                            <a:pt x="21600" y="16813"/>
                          </a:cubicBezTo>
                        </a:path>
                        <a:path w="21600" h="16813" stroke="0" extrusionOk="0">
                          <a:moveTo>
                            <a:pt x="13560" y="-1"/>
                          </a:moveTo>
                          <a:cubicBezTo>
                            <a:pt x="18644" y="4100"/>
                            <a:pt x="21600" y="10281"/>
                            <a:pt x="21600" y="16813"/>
                          </a:cubicBezTo>
                          <a:lnTo>
                            <a:pt x="0" y="16813"/>
                          </a:lnTo>
                          <a:close/>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grpSp>
              <p:sp>
                <p:nvSpPr>
                  <p:cNvPr id="103514" name="Bogen 90"/>
                  <p:cNvSpPr>
                    <a:spLocks/>
                  </p:cNvSpPr>
                  <p:nvPr/>
                </p:nvSpPr>
                <p:spPr bwMode="auto">
                  <a:xfrm flipH="1">
                    <a:off x="3961" y="2583"/>
                    <a:ext cx="664" cy="645"/>
                  </a:xfrm>
                  <a:custGeom>
                    <a:avLst/>
                    <a:gdLst>
                      <a:gd name="G0" fmla="+- 12413 0 0"/>
                      <a:gd name="G1" fmla="+- 21600 0 0"/>
                      <a:gd name="G2" fmla="+- 21600 0 0"/>
                      <a:gd name="T0" fmla="*/ 0 w 23537"/>
                      <a:gd name="T1" fmla="*/ 3923 h 21600"/>
                      <a:gd name="T2" fmla="*/ 23537 w 23537"/>
                      <a:gd name="T3" fmla="*/ 3084 h 21600"/>
                      <a:gd name="T4" fmla="*/ 12413 w 23537"/>
                      <a:gd name="T5" fmla="*/ 21600 h 21600"/>
                    </a:gdLst>
                    <a:ahLst/>
                    <a:cxnLst>
                      <a:cxn ang="0">
                        <a:pos x="T0" y="T1"/>
                      </a:cxn>
                      <a:cxn ang="0">
                        <a:pos x="T2" y="T3"/>
                      </a:cxn>
                      <a:cxn ang="0">
                        <a:pos x="T4" y="T5"/>
                      </a:cxn>
                    </a:cxnLst>
                    <a:rect l="0" t="0" r="r" b="b"/>
                    <a:pathLst>
                      <a:path w="23537" h="21600" fill="none" extrusionOk="0">
                        <a:moveTo>
                          <a:pt x="-1" y="3922"/>
                        </a:moveTo>
                        <a:cubicBezTo>
                          <a:pt x="3635" y="1369"/>
                          <a:pt x="7970" y="-1"/>
                          <a:pt x="12413" y="-1"/>
                        </a:cubicBezTo>
                        <a:cubicBezTo>
                          <a:pt x="16332" y="-1"/>
                          <a:pt x="20177" y="1066"/>
                          <a:pt x="23536" y="3084"/>
                        </a:cubicBezTo>
                      </a:path>
                      <a:path w="23537" h="21600" stroke="0" extrusionOk="0">
                        <a:moveTo>
                          <a:pt x="-1" y="3922"/>
                        </a:moveTo>
                        <a:cubicBezTo>
                          <a:pt x="3635" y="1369"/>
                          <a:pt x="7970" y="-1"/>
                          <a:pt x="12413" y="-1"/>
                        </a:cubicBezTo>
                        <a:cubicBezTo>
                          <a:pt x="16332" y="-1"/>
                          <a:pt x="20177" y="1066"/>
                          <a:pt x="23536" y="3084"/>
                        </a:cubicBezTo>
                        <a:lnTo>
                          <a:pt x="12413" y="21600"/>
                        </a:lnTo>
                        <a:close/>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103515" name="Bogen 91"/>
                  <p:cNvSpPr>
                    <a:spLocks/>
                  </p:cNvSpPr>
                  <p:nvPr/>
                </p:nvSpPr>
                <p:spPr bwMode="auto">
                  <a:xfrm flipH="1">
                    <a:off x="3666" y="2728"/>
                    <a:ext cx="618" cy="500"/>
                  </a:xfrm>
                  <a:custGeom>
                    <a:avLst/>
                    <a:gdLst>
                      <a:gd name="G0" fmla="+- 0 0 0"/>
                      <a:gd name="G1" fmla="+- 16813 0 0"/>
                      <a:gd name="G2" fmla="+- 21600 0 0"/>
                      <a:gd name="T0" fmla="*/ 13560 w 21600"/>
                      <a:gd name="T1" fmla="*/ 0 h 16813"/>
                      <a:gd name="T2" fmla="*/ 21600 w 21600"/>
                      <a:gd name="T3" fmla="*/ 16813 h 16813"/>
                      <a:gd name="T4" fmla="*/ 0 w 21600"/>
                      <a:gd name="T5" fmla="*/ 16813 h 16813"/>
                    </a:gdLst>
                    <a:ahLst/>
                    <a:cxnLst>
                      <a:cxn ang="0">
                        <a:pos x="T0" y="T1"/>
                      </a:cxn>
                      <a:cxn ang="0">
                        <a:pos x="T2" y="T3"/>
                      </a:cxn>
                      <a:cxn ang="0">
                        <a:pos x="T4" y="T5"/>
                      </a:cxn>
                    </a:cxnLst>
                    <a:rect l="0" t="0" r="r" b="b"/>
                    <a:pathLst>
                      <a:path w="21600" h="16813" fill="none" extrusionOk="0">
                        <a:moveTo>
                          <a:pt x="13560" y="-1"/>
                        </a:moveTo>
                        <a:cubicBezTo>
                          <a:pt x="18644" y="4100"/>
                          <a:pt x="21600" y="10281"/>
                          <a:pt x="21600" y="16813"/>
                        </a:cubicBezTo>
                      </a:path>
                      <a:path w="21600" h="16813" stroke="0" extrusionOk="0">
                        <a:moveTo>
                          <a:pt x="13560" y="-1"/>
                        </a:moveTo>
                        <a:cubicBezTo>
                          <a:pt x="18644" y="4100"/>
                          <a:pt x="21600" y="10281"/>
                          <a:pt x="21600" y="16813"/>
                        </a:cubicBezTo>
                        <a:lnTo>
                          <a:pt x="0" y="16813"/>
                        </a:lnTo>
                        <a:close/>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103516" name="Line 92"/>
                  <p:cNvSpPr>
                    <a:spLocks noChangeShapeType="1"/>
                  </p:cNvSpPr>
                  <p:nvPr/>
                </p:nvSpPr>
                <p:spPr bwMode="auto">
                  <a:xfrm>
                    <a:off x="3666" y="3173"/>
                    <a:ext cx="0" cy="163"/>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3517" name="Line 93"/>
                  <p:cNvSpPr>
                    <a:spLocks noChangeShapeType="1"/>
                  </p:cNvSpPr>
                  <p:nvPr/>
                </p:nvSpPr>
                <p:spPr bwMode="auto">
                  <a:xfrm flipH="1">
                    <a:off x="2974" y="3200"/>
                    <a:ext cx="9" cy="1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3518" name="Line 94"/>
                  <p:cNvSpPr>
                    <a:spLocks noChangeShapeType="1"/>
                  </p:cNvSpPr>
                  <p:nvPr/>
                </p:nvSpPr>
                <p:spPr bwMode="auto">
                  <a:xfrm>
                    <a:off x="2254" y="3191"/>
                    <a:ext cx="0" cy="109"/>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grpSp>
          </p:grpSp>
          <p:grpSp>
            <p:nvGrpSpPr>
              <p:cNvPr id="21530" name="Group 97"/>
              <p:cNvGrpSpPr>
                <a:grpSpLocks/>
              </p:cNvGrpSpPr>
              <p:nvPr/>
            </p:nvGrpSpPr>
            <p:grpSpPr bwMode="auto">
              <a:xfrm rot="-5400000">
                <a:off x="1629" y="968"/>
                <a:ext cx="340" cy="143"/>
                <a:chOff x="1248" y="2592"/>
                <a:chExt cx="3360" cy="1296"/>
              </a:xfrm>
            </p:grpSpPr>
            <p:sp>
              <p:nvSpPr>
                <p:cNvPr id="103522" name="Bogen 98"/>
                <p:cNvSpPr>
                  <a:spLocks/>
                </p:cNvSpPr>
                <p:nvPr/>
              </p:nvSpPr>
              <p:spPr bwMode="auto">
                <a:xfrm flipH="1" flipV="1">
                  <a:off x="1548" y="3213"/>
                  <a:ext cx="526" cy="653"/>
                </a:xfrm>
                <a:custGeom>
                  <a:avLst/>
                  <a:gdLst>
                    <a:gd name="G0" fmla="+- 21600 0 0"/>
                    <a:gd name="G1" fmla="+- 21600 0 0"/>
                    <a:gd name="G2" fmla="+- 21600 0 0"/>
                    <a:gd name="T0" fmla="*/ 7 w 43200"/>
                    <a:gd name="T1" fmla="*/ 22154 h 22154"/>
                    <a:gd name="T2" fmla="*/ 43200 w 43200"/>
                    <a:gd name="T3" fmla="*/ 21600 h 22154"/>
                    <a:gd name="T4" fmla="*/ 21600 w 43200"/>
                    <a:gd name="T5" fmla="*/ 21600 h 22154"/>
                  </a:gdLst>
                  <a:ahLst/>
                  <a:cxnLst>
                    <a:cxn ang="0">
                      <a:pos x="T0" y="T1"/>
                    </a:cxn>
                    <a:cxn ang="0">
                      <a:pos x="T2" y="T3"/>
                    </a:cxn>
                    <a:cxn ang="0">
                      <a:pos x="T4" y="T5"/>
                    </a:cxn>
                  </a:cxnLst>
                  <a:rect l="0" t="0" r="r" b="b"/>
                  <a:pathLst>
                    <a:path w="43200" h="22154" fill="none" extrusionOk="0">
                      <a:moveTo>
                        <a:pt x="7" y="22153"/>
                      </a:moveTo>
                      <a:cubicBezTo>
                        <a:pt x="2" y="21969"/>
                        <a:pt x="0" y="21784"/>
                        <a:pt x="0" y="21600"/>
                      </a:cubicBezTo>
                      <a:cubicBezTo>
                        <a:pt x="0" y="9670"/>
                        <a:pt x="9670" y="0"/>
                        <a:pt x="21600" y="0"/>
                      </a:cubicBezTo>
                      <a:cubicBezTo>
                        <a:pt x="33529" y="0"/>
                        <a:pt x="43199" y="9670"/>
                        <a:pt x="43199" y="21599"/>
                      </a:cubicBezTo>
                    </a:path>
                    <a:path w="43200" h="22154" stroke="0" extrusionOk="0">
                      <a:moveTo>
                        <a:pt x="7" y="22153"/>
                      </a:moveTo>
                      <a:cubicBezTo>
                        <a:pt x="2" y="21969"/>
                        <a:pt x="0" y="21784"/>
                        <a:pt x="0" y="21600"/>
                      </a:cubicBezTo>
                      <a:cubicBezTo>
                        <a:pt x="0" y="9670"/>
                        <a:pt x="9670" y="0"/>
                        <a:pt x="21600" y="0"/>
                      </a:cubicBezTo>
                      <a:cubicBezTo>
                        <a:pt x="33529" y="0"/>
                        <a:pt x="43199" y="9670"/>
                        <a:pt x="43199" y="21599"/>
                      </a:cubicBezTo>
                      <a:lnTo>
                        <a:pt x="21600" y="21600"/>
                      </a:lnTo>
                      <a:close/>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103523" name="Bogen 99"/>
                <p:cNvSpPr>
                  <a:spLocks/>
                </p:cNvSpPr>
                <p:nvPr/>
              </p:nvSpPr>
              <p:spPr bwMode="auto">
                <a:xfrm flipH="1">
                  <a:off x="1252" y="2578"/>
                  <a:ext cx="822" cy="643"/>
                </a:xfrm>
                <a:custGeom>
                  <a:avLst/>
                  <a:gdLst>
                    <a:gd name="G0" fmla="+- 21599 0 0"/>
                    <a:gd name="G1" fmla="+- 21600 0 0"/>
                    <a:gd name="G2" fmla="+- 21600 0 0"/>
                    <a:gd name="T0" fmla="*/ 0 w 28932"/>
                    <a:gd name="T1" fmla="*/ 21424 h 21600"/>
                    <a:gd name="T2" fmla="*/ 28932 w 28932"/>
                    <a:gd name="T3" fmla="*/ 1283 h 21600"/>
                    <a:gd name="T4" fmla="*/ 21599 w 28932"/>
                    <a:gd name="T5" fmla="*/ 21600 h 21600"/>
                  </a:gdLst>
                  <a:ahLst/>
                  <a:cxnLst>
                    <a:cxn ang="0">
                      <a:pos x="T0" y="T1"/>
                    </a:cxn>
                    <a:cxn ang="0">
                      <a:pos x="T2" y="T3"/>
                    </a:cxn>
                    <a:cxn ang="0">
                      <a:pos x="T4" y="T5"/>
                    </a:cxn>
                  </a:cxnLst>
                  <a:rect l="0" t="0" r="r" b="b"/>
                  <a:pathLst>
                    <a:path w="28932" h="21600" fill="none" extrusionOk="0">
                      <a:moveTo>
                        <a:pt x="-1" y="21423"/>
                      </a:moveTo>
                      <a:cubicBezTo>
                        <a:pt x="96" y="9563"/>
                        <a:pt x="9738" y="-1"/>
                        <a:pt x="21599" y="-1"/>
                      </a:cubicBezTo>
                      <a:cubicBezTo>
                        <a:pt x="24099" y="-1"/>
                        <a:pt x="26580" y="434"/>
                        <a:pt x="28932" y="1282"/>
                      </a:cubicBezTo>
                    </a:path>
                    <a:path w="28932" h="21600" stroke="0" extrusionOk="0">
                      <a:moveTo>
                        <a:pt x="-1" y="21423"/>
                      </a:moveTo>
                      <a:cubicBezTo>
                        <a:pt x="96" y="9563"/>
                        <a:pt x="9738" y="-1"/>
                        <a:pt x="21599" y="-1"/>
                      </a:cubicBezTo>
                      <a:cubicBezTo>
                        <a:pt x="24099" y="-1"/>
                        <a:pt x="26580" y="434"/>
                        <a:pt x="28932" y="1282"/>
                      </a:cubicBezTo>
                      <a:lnTo>
                        <a:pt x="21599" y="21600"/>
                      </a:lnTo>
                      <a:close/>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103524" name="Bogen 100"/>
                <p:cNvSpPr>
                  <a:spLocks/>
                </p:cNvSpPr>
                <p:nvPr/>
              </p:nvSpPr>
              <p:spPr bwMode="auto">
                <a:xfrm flipH="1" flipV="1">
                  <a:off x="2249" y="3213"/>
                  <a:ext cx="526" cy="653"/>
                </a:xfrm>
                <a:custGeom>
                  <a:avLst/>
                  <a:gdLst>
                    <a:gd name="G0" fmla="+- 21600 0 0"/>
                    <a:gd name="G1" fmla="+- 21600 0 0"/>
                    <a:gd name="G2" fmla="+- 21600 0 0"/>
                    <a:gd name="T0" fmla="*/ 7 w 43200"/>
                    <a:gd name="T1" fmla="*/ 22154 h 22154"/>
                    <a:gd name="T2" fmla="*/ 43200 w 43200"/>
                    <a:gd name="T3" fmla="*/ 21600 h 22154"/>
                    <a:gd name="T4" fmla="*/ 21600 w 43200"/>
                    <a:gd name="T5" fmla="*/ 21600 h 22154"/>
                  </a:gdLst>
                  <a:ahLst/>
                  <a:cxnLst>
                    <a:cxn ang="0">
                      <a:pos x="T0" y="T1"/>
                    </a:cxn>
                    <a:cxn ang="0">
                      <a:pos x="T2" y="T3"/>
                    </a:cxn>
                    <a:cxn ang="0">
                      <a:pos x="T4" y="T5"/>
                    </a:cxn>
                  </a:cxnLst>
                  <a:rect l="0" t="0" r="r" b="b"/>
                  <a:pathLst>
                    <a:path w="43200" h="22154" fill="none" extrusionOk="0">
                      <a:moveTo>
                        <a:pt x="7" y="22153"/>
                      </a:moveTo>
                      <a:cubicBezTo>
                        <a:pt x="2" y="21969"/>
                        <a:pt x="0" y="21784"/>
                        <a:pt x="0" y="21600"/>
                      </a:cubicBezTo>
                      <a:cubicBezTo>
                        <a:pt x="0" y="9670"/>
                        <a:pt x="9670" y="0"/>
                        <a:pt x="21600" y="0"/>
                      </a:cubicBezTo>
                      <a:cubicBezTo>
                        <a:pt x="33529" y="0"/>
                        <a:pt x="43199" y="9670"/>
                        <a:pt x="43199" y="21599"/>
                      </a:cubicBezTo>
                    </a:path>
                    <a:path w="43200" h="22154" stroke="0" extrusionOk="0">
                      <a:moveTo>
                        <a:pt x="7" y="22153"/>
                      </a:moveTo>
                      <a:cubicBezTo>
                        <a:pt x="2" y="21969"/>
                        <a:pt x="0" y="21784"/>
                        <a:pt x="0" y="21600"/>
                      </a:cubicBezTo>
                      <a:cubicBezTo>
                        <a:pt x="0" y="9670"/>
                        <a:pt x="9670" y="0"/>
                        <a:pt x="21600" y="0"/>
                      </a:cubicBezTo>
                      <a:cubicBezTo>
                        <a:pt x="33529" y="0"/>
                        <a:pt x="43199" y="9670"/>
                        <a:pt x="43199" y="21599"/>
                      </a:cubicBezTo>
                      <a:lnTo>
                        <a:pt x="21600" y="21600"/>
                      </a:lnTo>
                      <a:close/>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grpSp>
              <p:nvGrpSpPr>
                <p:cNvPr id="21534" name="Group 101"/>
                <p:cNvGrpSpPr>
                  <a:grpSpLocks/>
                </p:cNvGrpSpPr>
                <p:nvPr/>
              </p:nvGrpSpPr>
              <p:grpSpPr bwMode="auto">
                <a:xfrm>
                  <a:off x="1543" y="2592"/>
                  <a:ext cx="1225" cy="640"/>
                  <a:chOff x="672" y="1344"/>
                  <a:chExt cx="1344" cy="720"/>
                </a:xfrm>
              </p:grpSpPr>
              <p:sp>
                <p:nvSpPr>
                  <p:cNvPr id="103526" name="Bogen 102"/>
                  <p:cNvSpPr>
                    <a:spLocks/>
                  </p:cNvSpPr>
                  <p:nvPr/>
                </p:nvSpPr>
                <p:spPr bwMode="auto">
                  <a:xfrm flipH="1">
                    <a:off x="1011" y="1329"/>
                    <a:ext cx="1023" cy="724"/>
                  </a:xfrm>
                  <a:custGeom>
                    <a:avLst/>
                    <a:gdLst>
                      <a:gd name="G0" fmla="+- 21599 0 0"/>
                      <a:gd name="G1" fmla="+- 21600 0 0"/>
                      <a:gd name="G2" fmla="+- 21600 0 0"/>
                      <a:gd name="T0" fmla="*/ 0 w 32723"/>
                      <a:gd name="T1" fmla="*/ 21424 h 21600"/>
                      <a:gd name="T2" fmla="*/ 32723 w 32723"/>
                      <a:gd name="T3" fmla="*/ 3084 h 21600"/>
                      <a:gd name="T4" fmla="*/ 21599 w 32723"/>
                      <a:gd name="T5" fmla="*/ 21600 h 21600"/>
                    </a:gdLst>
                    <a:ahLst/>
                    <a:cxnLst>
                      <a:cxn ang="0">
                        <a:pos x="T0" y="T1"/>
                      </a:cxn>
                      <a:cxn ang="0">
                        <a:pos x="T2" y="T3"/>
                      </a:cxn>
                      <a:cxn ang="0">
                        <a:pos x="T4" y="T5"/>
                      </a:cxn>
                    </a:cxnLst>
                    <a:rect l="0" t="0" r="r" b="b"/>
                    <a:pathLst>
                      <a:path w="32723" h="21600" fill="none" extrusionOk="0">
                        <a:moveTo>
                          <a:pt x="-1" y="21423"/>
                        </a:moveTo>
                        <a:cubicBezTo>
                          <a:pt x="96" y="9563"/>
                          <a:pt x="9738" y="-1"/>
                          <a:pt x="21599" y="-1"/>
                        </a:cubicBezTo>
                        <a:cubicBezTo>
                          <a:pt x="25518" y="-1"/>
                          <a:pt x="29363" y="1066"/>
                          <a:pt x="32722" y="3084"/>
                        </a:cubicBezTo>
                      </a:path>
                      <a:path w="32723" h="21600" stroke="0" extrusionOk="0">
                        <a:moveTo>
                          <a:pt x="-1" y="21423"/>
                        </a:moveTo>
                        <a:cubicBezTo>
                          <a:pt x="96" y="9563"/>
                          <a:pt x="9738" y="-1"/>
                          <a:pt x="21599" y="-1"/>
                        </a:cubicBezTo>
                        <a:cubicBezTo>
                          <a:pt x="25518" y="-1"/>
                          <a:pt x="29363" y="1066"/>
                          <a:pt x="32722" y="3084"/>
                        </a:cubicBezTo>
                        <a:lnTo>
                          <a:pt x="21599" y="21600"/>
                        </a:lnTo>
                        <a:close/>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103527" name="Bogen 103"/>
                  <p:cNvSpPr>
                    <a:spLocks/>
                  </p:cNvSpPr>
                  <p:nvPr/>
                </p:nvSpPr>
                <p:spPr bwMode="auto">
                  <a:xfrm flipH="1">
                    <a:off x="677" y="1492"/>
                    <a:ext cx="679" cy="561"/>
                  </a:xfrm>
                  <a:custGeom>
                    <a:avLst/>
                    <a:gdLst>
                      <a:gd name="G0" fmla="+- 0 0 0"/>
                      <a:gd name="G1" fmla="+- 16813 0 0"/>
                      <a:gd name="G2" fmla="+- 21600 0 0"/>
                      <a:gd name="T0" fmla="*/ 13560 w 21600"/>
                      <a:gd name="T1" fmla="*/ 0 h 16813"/>
                      <a:gd name="T2" fmla="*/ 21600 w 21600"/>
                      <a:gd name="T3" fmla="*/ 16813 h 16813"/>
                      <a:gd name="T4" fmla="*/ 0 w 21600"/>
                      <a:gd name="T5" fmla="*/ 16813 h 16813"/>
                    </a:gdLst>
                    <a:ahLst/>
                    <a:cxnLst>
                      <a:cxn ang="0">
                        <a:pos x="T0" y="T1"/>
                      </a:cxn>
                      <a:cxn ang="0">
                        <a:pos x="T2" y="T3"/>
                      </a:cxn>
                      <a:cxn ang="0">
                        <a:pos x="T4" y="T5"/>
                      </a:cxn>
                    </a:cxnLst>
                    <a:rect l="0" t="0" r="r" b="b"/>
                    <a:pathLst>
                      <a:path w="21600" h="16813" fill="none" extrusionOk="0">
                        <a:moveTo>
                          <a:pt x="13560" y="-1"/>
                        </a:moveTo>
                        <a:cubicBezTo>
                          <a:pt x="18644" y="4100"/>
                          <a:pt x="21600" y="10281"/>
                          <a:pt x="21600" y="16813"/>
                        </a:cubicBezTo>
                      </a:path>
                      <a:path w="21600" h="16813" stroke="0" extrusionOk="0">
                        <a:moveTo>
                          <a:pt x="13560" y="-1"/>
                        </a:moveTo>
                        <a:cubicBezTo>
                          <a:pt x="18644" y="4100"/>
                          <a:pt x="21600" y="10281"/>
                          <a:pt x="21600" y="16813"/>
                        </a:cubicBezTo>
                        <a:lnTo>
                          <a:pt x="0" y="16813"/>
                        </a:lnTo>
                        <a:close/>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grpSp>
            <p:sp>
              <p:nvSpPr>
                <p:cNvPr id="103528" name="Bogen 104"/>
                <p:cNvSpPr>
                  <a:spLocks/>
                </p:cNvSpPr>
                <p:nvPr/>
              </p:nvSpPr>
              <p:spPr bwMode="auto">
                <a:xfrm flipH="1" flipV="1">
                  <a:off x="2960" y="3213"/>
                  <a:ext cx="526" cy="671"/>
                </a:xfrm>
                <a:custGeom>
                  <a:avLst/>
                  <a:gdLst>
                    <a:gd name="G0" fmla="+- 21600 0 0"/>
                    <a:gd name="G1" fmla="+- 21600 0 0"/>
                    <a:gd name="G2" fmla="+- 21600 0 0"/>
                    <a:gd name="T0" fmla="*/ 28 w 43200"/>
                    <a:gd name="T1" fmla="*/ 22693 h 22693"/>
                    <a:gd name="T2" fmla="*/ 43200 w 43200"/>
                    <a:gd name="T3" fmla="*/ 21600 h 22693"/>
                    <a:gd name="T4" fmla="*/ 21600 w 43200"/>
                    <a:gd name="T5" fmla="*/ 21600 h 22693"/>
                  </a:gdLst>
                  <a:ahLst/>
                  <a:cxnLst>
                    <a:cxn ang="0">
                      <a:pos x="T0" y="T1"/>
                    </a:cxn>
                    <a:cxn ang="0">
                      <a:pos x="T2" y="T3"/>
                    </a:cxn>
                    <a:cxn ang="0">
                      <a:pos x="T4" y="T5"/>
                    </a:cxn>
                  </a:cxnLst>
                  <a:rect l="0" t="0" r="r" b="b"/>
                  <a:pathLst>
                    <a:path w="43200" h="22693" fill="none" extrusionOk="0">
                      <a:moveTo>
                        <a:pt x="27" y="22693"/>
                      </a:moveTo>
                      <a:cubicBezTo>
                        <a:pt x="9" y="22328"/>
                        <a:pt x="0" y="21964"/>
                        <a:pt x="0" y="21600"/>
                      </a:cubicBezTo>
                      <a:cubicBezTo>
                        <a:pt x="0" y="9670"/>
                        <a:pt x="9670" y="0"/>
                        <a:pt x="21600" y="0"/>
                      </a:cubicBezTo>
                      <a:cubicBezTo>
                        <a:pt x="33529" y="0"/>
                        <a:pt x="43199" y="9670"/>
                        <a:pt x="43199" y="21599"/>
                      </a:cubicBezTo>
                    </a:path>
                    <a:path w="43200" h="22693" stroke="0" extrusionOk="0">
                      <a:moveTo>
                        <a:pt x="27" y="22693"/>
                      </a:moveTo>
                      <a:cubicBezTo>
                        <a:pt x="9" y="22328"/>
                        <a:pt x="0" y="21964"/>
                        <a:pt x="0" y="21600"/>
                      </a:cubicBezTo>
                      <a:cubicBezTo>
                        <a:pt x="0" y="9670"/>
                        <a:pt x="9670" y="0"/>
                        <a:pt x="21600" y="0"/>
                      </a:cubicBezTo>
                      <a:cubicBezTo>
                        <a:pt x="33529" y="0"/>
                        <a:pt x="43199" y="9670"/>
                        <a:pt x="43199" y="21599"/>
                      </a:cubicBezTo>
                      <a:lnTo>
                        <a:pt x="21600" y="21600"/>
                      </a:lnTo>
                      <a:close/>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103529" name="Bogen 105"/>
                <p:cNvSpPr>
                  <a:spLocks/>
                </p:cNvSpPr>
                <p:nvPr/>
              </p:nvSpPr>
              <p:spPr bwMode="auto">
                <a:xfrm flipH="1" flipV="1">
                  <a:off x="3652" y="3195"/>
                  <a:ext cx="526" cy="689"/>
                </a:xfrm>
                <a:custGeom>
                  <a:avLst/>
                  <a:gdLst>
                    <a:gd name="G0" fmla="+- 21600 0 0"/>
                    <a:gd name="G1" fmla="+- 21600 0 0"/>
                    <a:gd name="G2" fmla="+- 21600 0 0"/>
                    <a:gd name="T0" fmla="*/ 62 w 43200"/>
                    <a:gd name="T1" fmla="*/ 23229 h 23229"/>
                    <a:gd name="T2" fmla="*/ 43200 w 43200"/>
                    <a:gd name="T3" fmla="*/ 21600 h 23229"/>
                    <a:gd name="T4" fmla="*/ 21600 w 43200"/>
                    <a:gd name="T5" fmla="*/ 21600 h 23229"/>
                  </a:gdLst>
                  <a:ahLst/>
                  <a:cxnLst>
                    <a:cxn ang="0">
                      <a:pos x="T0" y="T1"/>
                    </a:cxn>
                    <a:cxn ang="0">
                      <a:pos x="T2" y="T3"/>
                    </a:cxn>
                    <a:cxn ang="0">
                      <a:pos x="T4" y="T5"/>
                    </a:cxn>
                  </a:cxnLst>
                  <a:rect l="0" t="0" r="r" b="b"/>
                  <a:pathLst>
                    <a:path w="43200" h="23229" fill="none" extrusionOk="0">
                      <a:moveTo>
                        <a:pt x="61" y="23229"/>
                      </a:moveTo>
                      <a:cubicBezTo>
                        <a:pt x="20" y="22686"/>
                        <a:pt x="0" y="22143"/>
                        <a:pt x="0" y="21600"/>
                      </a:cubicBezTo>
                      <a:cubicBezTo>
                        <a:pt x="0" y="9670"/>
                        <a:pt x="9670" y="0"/>
                        <a:pt x="21600" y="0"/>
                      </a:cubicBezTo>
                      <a:cubicBezTo>
                        <a:pt x="33529" y="0"/>
                        <a:pt x="43199" y="9670"/>
                        <a:pt x="43199" y="21599"/>
                      </a:cubicBezTo>
                    </a:path>
                    <a:path w="43200" h="23229" stroke="0" extrusionOk="0">
                      <a:moveTo>
                        <a:pt x="61" y="23229"/>
                      </a:moveTo>
                      <a:cubicBezTo>
                        <a:pt x="20" y="22686"/>
                        <a:pt x="0" y="22143"/>
                        <a:pt x="0" y="21600"/>
                      </a:cubicBezTo>
                      <a:cubicBezTo>
                        <a:pt x="0" y="9670"/>
                        <a:pt x="9670" y="0"/>
                        <a:pt x="21600" y="0"/>
                      </a:cubicBezTo>
                      <a:cubicBezTo>
                        <a:pt x="33529" y="0"/>
                        <a:pt x="43199" y="9670"/>
                        <a:pt x="43199" y="21599"/>
                      </a:cubicBezTo>
                      <a:lnTo>
                        <a:pt x="21600" y="21600"/>
                      </a:lnTo>
                      <a:close/>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grpSp>
              <p:nvGrpSpPr>
                <p:cNvPr id="21537" name="Group 106"/>
                <p:cNvGrpSpPr>
                  <a:grpSpLocks/>
                </p:cNvGrpSpPr>
                <p:nvPr/>
              </p:nvGrpSpPr>
              <p:grpSpPr bwMode="auto">
                <a:xfrm>
                  <a:off x="2243" y="2592"/>
                  <a:ext cx="1225" cy="640"/>
                  <a:chOff x="672" y="1344"/>
                  <a:chExt cx="1344" cy="720"/>
                </a:xfrm>
              </p:grpSpPr>
              <p:sp>
                <p:nvSpPr>
                  <p:cNvPr id="103531" name="Bogen 107"/>
                  <p:cNvSpPr>
                    <a:spLocks/>
                  </p:cNvSpPr>
                  <p:nvPr/>
                </p:nvSpPr>
                <p:spPr bwMode="auto">
                  <a:xfrm flipH="1">
                    <a:off x="1013" y="1329"/>
                    <a:ext cx="1023" cy="724"/>
                  </a:xfrm>
                  <a:custGeom>
                    <a:avLst/>
                    <a:gdLst>
                      <a:gd name="G0" fmla="+- 21599 0 0"/>
                      <a:gd name="G1" fmla="+- 21600 0 0"/>
                      <a:gd name="G2" fmla="+- 21600 0 0"/>
                      <a:gd name="T0" fmla="*/ 0 w 32723"/>
                      <a:gd name="T1" fmla="*/ 21424 h 21600"/>
                      <a:gd name="T2" fmla="*/ 32723 w 32723"/>
                      <a:gd name="T3" fmla="*/ 3084 h 21600"/>
                      <a:gd name="T4" fmla="*/ 21599 w 32723"/>
                      <a:gd name="T5" fmla="*/ 21600 h 21600"/>
                    </a:gdLst>
                    <a:ahLst/>
                    <a:cxnLst>
                      <a:cxn ang="0">
                        <a:pos x="T0" y="T1"/>
                      </a:cxn>
                      <a:cxn ang="0">
                        <a:pos x="T2" y="T3"/>
                      </a:cxn>
                      <a:cxn ang="0">
                        <a:pos x="T4" y="T5"/>
                      </a:cxn>
                    </a:cxnLst>
                    <a:rect l="0" t="0" r="r" b="b"/>
                    <a:pathLst>
                      <a:path w="32723" h="21600" fill="none" extrusionOk="0">
                        <a:moveTo>
                          <a:pt x="-1" y="21423"/>
                        </a:moveTo>
                        <a:cubicBezTo>
                          <a:pt x="96" y="9563"/>
                          <a:pt x="9738" y="-1"/>
                          <a:pt x="21599" y="-1"/>
                        </a:cubicBezTo>
                        <a:cubicBezTo>
                          <a:pt x="25518" y="-1"/>
                          <a:pt x="29363" y="1066"/>
                          <a:pt x="32722" y="3084"/>
                        </a:cubicBezTo>
                      </a:path>
                      <a:path w="32723" h="21600" stroke="0" extrusionOk="0">
                        <a:moveTo>
                          <a:pt x="-1" y="21423"/>
                        </a:moveTo>
                        <a:cubicBezTo>
                          <a:pt x="96" y="9563"/>
                          <a:pt x="9738" y="-1"/>
                          <a:pt x="21599" y="-1"/>
                        </a:cubicBezTo>
                        <a:cubicBezTo>
                          <a:pt x="25518" y="-1"/>
                          <a:pt x="29363" y="1066"/>
                          <a:pt x="32722" y="3084"/>
                        </a:cubicBezTo>
                        <a:lnTo>
                          <a:pt x="21599" y="21600"/>
                        </a:lnTo>
                        <a:close/>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103532" name="Bogen 108"/>
                  <p:cNvSpPr>
                    <a:spLocks/>
                  </p:cNvSpPr>
                  <p:nvPr/>
                </p:nvSpPr>
                <p:spPr bwMode="auto">
                  <a:xfrm flipH="1">
                    <a:off x="679" y="1492"/>
                    <a:ext cx="679" cy="561"/>
                  </a:xfrm>
                  <a:custGeom>
                    <a:avLst/>
                    <a:gdLst>
                      <a:gd name="G0" fmla="+- 0 0 0"/>
                      <a:gd name="G1" fmla="+- 16813 0 0"/>
                      <a:gd name="G2" fmla="+- 21600 0 0"/>
                      <a:gd name="T0" fmla="*/ 13560 w 21600"/>
                      <a:gd name="T1" fmla="*/ 0 h 16813"/>
                      <a:gd name="T2" fmla="*/ 21600 w 21600"/>
                      <a:gd name="T3" fmla="*/ 16813 h 16813"/>
                      <a:gd name="T4" fmla="*/ 0 w 21600"/>
                      <a:gd name="T5" fmla="*/ 16813 h 16813"/>
                    </a:gdLst>
                    <a:ahLst/>
                    <a:cxnLst>
                      <a:cxn ang="0">
                        <a:pos x="T0" y="T1"/>
                      </a:cxn>
                      <a:cxn ang="0">
                        <a:pos x="T2" y="T3"/>
                      </a:cxn>
                      <a:cxn ang="0">
                        <a:pos x="T4" y="T5"/>
                      </a:cxn>
                    </a:cxnLst>
                    <a:rect l="0" t="0" r="r" b="b"/>
                    <a:pathLst>
                      <a:path w="21600" h="16813" fill="none" extrusionOk="0">
                        <a:moveTo>
                          <a:pt x="13560" y="-1"/>
                        </a:moveTo>
                        <a:cubicBezTo>
                          <a:pt x="18644" y="4100"/>
                          <a:pt x="21600" y="10281"/>
                          <a:pt x="21600" y="16813"/>
                        </a:cubicBezTo>
                      </a:path>
                      <a:path w="21600" h="16813" stroke="0" extrusionOk="0">
                        <a:moveTo>
                          <a:pt x="13560" y="-1"/>
                        </a:moveTo>
                        <a:cubicBezTo>
                          <a:pt x="18644" y="4100"/>
                          <a:pt x="21600" y="10281"/>
                          <a:pt x="21600" y="16813"/>
                        </a:cubicBezTo>
                        <a:lnTo>
                          <a:pt x="0" y="16813"/>
                        </a:lnTo>
                        <a:close/>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grpSp>
            <p:grpSp>
              <p:nvGrpSpPr>
                <p:cNvPr id="21538" name="Group 109"/>
                <p:cNvGrpSpPr>
                  <a:grpSpLocks/>
                </p:cNvGrpSpPr>
                <p:nvPr/>
              </p:nvGrpSpPr>
              <p:grpSpPr bwMode="auto">
                <a:xfrm>
                  <a:off x="2943" y="2592"/>
                  <a:ext cx="1225" cy="640"/>
                  <a:chOff x="672" y="1344"/>
                  <a:chExt cx="1344" cy="720"/>
                </a:xfrm>
              </p:grpSpPr>
              <p:sp>
                <p:nvSpPr>
                  <p:cNvPr id="103534" name="Bogen 110"/>
                  <p:cNvSpPr>
                    <a:spLocks/>
                  </p:cNvSpPr>
                  <p:nvPr/>
                </p:nvSpPr>
                <p:spPr bwMode="auto">
                  <a:xfrm flipH="1">
                    <a:off x="1015" y="1329"/>
                    <a:ext cx="1013" cy="724"/>
                  </a:xfrm>
                  <a:custGeom>
                    <a:avLst/>
                    <a:gdLst>
                      <a:gd name="G0" fmla="+- 21599 0 0"/>
                      <a:gd name="G1" fmla="+- 21600 0 0"/>
                      <a:gd name="G2" fmla="+- 21600 0 0"/>
                      <a:gd name="T0" fmla="*/ 0 w 32723"/>
                      <a:gd name="T1" fmla="*/ 21424 h 21600"/>
                      <a:gd name="T2" fmla="*/ 32723 w 32723"/>
                      <a:gd name="T3" fmla="*/ 3084 h 21600"/>
                      <a:gd name="T4" fmla="*/ 21599 w 32723"/>
                      <a:gd name="T5" fmla="*/ 21600 h 21600"/>
                    </a:gdLst>
                    <a:ahLst/>
                    <a:cxnLst>
                      <a:cxn ang="0">
                        <a:pos x="T0" y="T1"/>
                      </a:cxn>
                      <a:cxn ang="0">
                        <a:pos x="T2" y="T3"/>
                      </a:cxn>
                      <a:cxn ang="0">
                        <a:pos x="T4" y="T5"/>
                      </a:cxn>
                    </a:cxnLst>
                    <a:rect l="0" t="0" r="r" b="b"/>
                    <a:pathLst>
                      <a:path w="32723" h="21600" fill="none" extrusionOk="0">
                        <a:moveTo>
                          <a:pt x="-1" y="21423"/>
                        </a:moveTo>
                        <a:cubicBezTo>
                          <a:pt x="96" y="9563"/>
                          <a:pt x="9738" y="-1"/>
                          <a:pt x="21599" y="-1"/>
                        </a:cubicBezTo>
                        <a:cubicBezTo>
                          <a:pt x="25518" y="-1"/>
                          <a:pt x="29363" y="1066"/>
                          <a:pt x="32722" y="3084"/>
                        </a:cubicBezTo>
                      </a:path>
                      <a:path w="32723" h="21600" stroke="0" extrusionOk="0">
                        <a:moveTo>
                          <a:pt x="-1" y="21423"/>
                        </a:moveTo>
                        <a:cubicBezTo>
                          <a:pt x="96" y="9563"/>
                          <a:pt x="9738" y="-1"/>
                          <a:pt x="21599" y="-1"/>
                        </a:cubicBezTo>
                        <a:cubicBezTo>
                          <a:pt x="25518" y="-1"/>
                          <a:pt x="29363" y="1066"/>
                          <a:pt x="32722" y="3084"/>
                        </a:cubicBezTo>
                        <a:lnTo>
                          <a:pt x="21599" y="21600"/>
                        </a:lnTo>
                        <a:close/>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103535" name="Bogen 111"/>
                  <p:cNvSpPr>
                    <a:spLocks/>
                  </p:cNvSpPr>
                  <p:nvPr/>
                </p:nvSpPr>
                <p:spPr bwMode="auto">
                  <a:xfrm flipH="1">
                    <a:off x="681" y="1492"/>
                    <a:ext cx="668" cy="561"/>
                  </a:xfrm>
                  <a:custGeom>
                    <a:avLst/>
                    <a:gdLst>
                      <a:gd name="G0" fmla="+- 0 0 0"/>
                      <a:gd name="G1" fmla="+- 16813 0 0"/>
                      <a:gd name="G2" fmla="+- 21600 0 0"/>
                      <a:gd name="T0" fmla="*/ 13560 w 21600"/>
                      <a:gd name="T1" fmla="*/ 0 h 16813"/>
                      <a:gd name="T2" fmla="*/ 21600 w 21600"/>
                      <a:gd name="T3" fmla="*/ 16813 h 16813"/>
                      <a:gd name="T4" fmla="*/ 0 w 21600"/>
                      <a:gd name="T5" fmla="*/ 16813 h 16813"/>
                    </a:gdLst>
                    <a:ahLst/>
                    <a:cxnLst>
                      <a:cxn ang="0">
                        <a:pos x="T0" y="T1"/>
                      </a:cxn>
                      <a:cxn ang="0">
                        <a:pos x="T2" y="T3"/>
                      </a:cxn>
                      <a:cxn ang="0">
                        <a:pos x="T4" y="T5"/>
                      </a:cxn>
                    </a:cxnLst>
                    <a:rect l="0" t="0" r="r" b="b"/>
                    <a:pathLst>
                      <a:path w="21600" h="16813" fill="none" extrusionOk="0">
                        <a:moveTo>
                          <a:pt x="13560" y="-1"/>
                        </a:moveTo>
                        <a:cubicBezTo>
                          <a:pt x="18644" y="4100"/>
                          <a:pt x="21600" y="10281"/>
                          <a:pt x="21600" y="16813"/>
                        </a:cubicBezTo>
                      </a:path>
                      <a:path w="21600" h="16813" stroke="0" extrusionOk="0">
                        <a:moveTo>
                          <a:pt x="13560" y="-1"/>
                        </a:moveTo>
                        <a:cubicBezTo>
                          <a:pt x="18644" y="4100"/>
                          <a:pt x="21600" y="10281"/>
                          <a:pt x="21600" y="16813"/>
                        </a:cubicBezTo>
                        <a:lnTo>
                          <a:pt x="0" y="16813"/>
                        </a:lnTo>
                        <a:close/>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grpSp>
            <p:sp>
              <p:nvSpPr>
                <p:cNvPr id="103536" name="Bogen 112"/>
                <p:cNvSpPr>
                  <a:spLocks/>
                </p:cNvSpPr>
                <p:nvPr/>
              </p:nvSpPr>
              <p:spPr bwMode="auto">
                <a:xfrm flipH="1">
                  <a:off x="3948" y="2578"/>
                  <a:ext cx="665" cy="643"/>
                </a:xfrm>
                <a:custGeom>
                  <a:avLst/>
                  <a:gdLst>
                    <a:gd name="G0" fmla="+- 12413 0 0"/>
                    <a:gd name="G1" fmla="+- 21600 0 0"/>
                    <a:gd name="G2" fmla="+- 21600 0 0"/>
                    <a:gd name="T0" fmla="*/ 0 w 23537"/>
                    <a:gd name="T1" fmla="*/ 3923 h 21600"/>
                    <a:gd name="T2" fmla="*/ 23537 w 23537"/>
                    <a:gd name="T3" fmla="*/ 3084 h 21600"/>
                    <a:gd name="T4" fmla="*/ 12413 w 23537"/>
                    <a:gd name="T5" fmla="*/ 21600 h 21600"/>
                  </a:gdLst>
                  <a:ahLst/>
                  <a:cxnLst>
                    <a:cxn ang="0">
                      <a:pos x="T0" y="T1"/>
                    </a:cxn>
                    <a:cxn ang="0">
                      <a:pos x="T2" y="T3"/>
                    </a:cxn>
                    <a:cxn ang="0">
                      <a:pos x="T4" y="T5"/>
                    </a:cxn>
                  </a:cxnLst>
                  <a:rect l="0" t="0" r="r" b="b"/>
                  <a:pathLst>
                    <a:path w="23537" h="21600" fill="none" extrusionOk="0">
                      <a:moveTo>
                        <a:pt x="-1" y="3922"/>
                      </a:moveTo>
                      <a:cubicBezTo>
                        <a:pt x="3635" y="1369"/>
                        <a:pt x="7970" y="-1"/>
                        <a:pt x="12413" y="-1"/>
                      </a:cubicBezTo>
                      <a:cubicBezTo>
                        <a:pt x="16332" y="-1"/>
                        <a:pt x="20177" y="1066"/>
                        <a:pt x="23536" y="3084"/>
                      </a:cubicBezTo>
                    </a:path>
                    <a:path w="23537" h="21600" stroke="0" extrusionOk="0">
                      <a:moveTo>
                        <a:pt x="-1" y="3922"/>
                      </a:moveTo>
                      <a:cubicBezTo>
                        <a:pt x="3635" y="1369"/>
                        <a:pt x="7970" y="-1"/>
                        <a:pt x="12413" y="-1"/>
                      </a:cubicBezTo>
                      <a:cubicBezTo>
                        <a:pt x="16332" y="-1"/>
                        <a:pt x="20177" y="1066"/>
                        <a:pt x="23536" y="3084"/>
                      </a:cubicBezTo>
                      <a:lnTo>
                        <a:pt x="12413" y="21600"/>
                      </a:lnTo>
                      <a:close/>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103537" name="Bogen 113"/>
                <p:cNvSpPr>
                  <a:spLocks/>
                </p:cNvSpPr>
                <p:nvPr/>
              </p:nvSpPr>
              <p:spPr bwMode="auto">
                <a:xfrm flipH="1">
                  <a:off x="3652" y="2723"/>
                  <a:ext cx="618" cy="498"/>
                </a:xfrm>
                <a:custGeom>
                  <a:avLst/>
                  <a:gdLst>
                    <a:gd name="G0" fmla="+- 0 0 0"/>
                    <a:gd name="G1" fmla="+- 16813 0 0"/>
                    <a:gd name="G2" fmla="+- 21600 0 0"/>
                    <a:gd name="T0" fmla="*/ 13560 w 21600"/>
                    <a:gd name="T1" fmla="*/ 0 h 16813"/>
                    <a:gd name="T2" fmla="*/ 21600 w 21600"/>
                    <a:gd name="T3" fmla="*/ 16813 h 16813"/>
                    <a:gd name="T4" fmla="*/ 0 w 21600"/>
                    <a:gd name="T5" fmla="*/ 16813 h 16813"/>
                  </a:gdLst>
                  <a:ahLst/>
                  <a:cxnLst>
                    <a:cxn ang="0">
                      <a:pos x="T0" y="T1"/>
                    </a:cxn>
                    <a:cxn ang="0">
                      <a:pos x="T2" y="T3"/>
                    </a:cxn>
                    <a:cxn ang="0">
                      <a:pos x="T4" y="T5"/>
                    </a:cxn>
                  </a:cxnLst>
                  <a:rect l="0" t="0" r="r" b="b"/>
                  <a:pathLst>
                    <a:path w="21600" h="16813" fill="none" extrusionOk="0">
                      <a:moveTo>
                        <a:pt x="13560" y="-1"/>
                      </a:moveTo>
                      <a:cubicBezTo>
                        <a:pt x="18644" y="4100"/>
                        <a:pt x="21600" y="10281"/>
                        <a:pt x="21600" y="16813"/>
                      </a:cubicBezTo>
                    </a:path>
                    <a:path w="21600" h="16813" stroke="0" extrusionOk="0">
                      <a:moveTo>
                        <a:pt x="13560" y="-1"/>
                      </a:moveTo>
                      <a:cubicBezTo>
                        <a:pt x="18644" y="4100"/>
                        <a:pt x="21600" y="10281"/>
                        <a:pt x="21600" y="16813"/>
                      </a:cubicBezTo>
                      <a:lnTo>
                        <a:pt x="0" y="16813"/>
                      </a:lnTo>
                      <a:close/>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103538" name="Line 114"/>
                <p:cNvSpPr>
                  <a:spLocks noChangeShapeType="1"/>
                </p:cNvSpPr>
                <p:nvPr/>
              </p:nvSpPr>
              <p:spPr bwMode="auto">
                <a:xfrm>
                  <a:off x="3652" y="3167"/>
                  <a:ext cx="0" cy="163"/>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3539" name="Line 115"/>
                <p:cNvSpPr>
                  <a:spLocks noChangeShapeType="1"/>
                </p:cNvSpPr>
                <p:nvPr/>
              </p:nvSpPr>
              <p:spPr bwMode="auto">
                <a:xfrm flipH="1">
                  <a:off x="2960" y="3195"/>
                  <a:ext cx="9" cy="1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3540" name="Line 116"/>
                <p:cNvSpPr>
                  <a:spLocks noChangeShapeType="1"/>
                </p:cNvSpPr>
                <p:nvPr/>
              </p:nvSpPr>
              <p:spPr bwMode="auto">
                <a:xfrm>
                  <a:off x="2240" y="3186"/>
                  <a:ext cx="0" cy="109"/>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grpSp>
        </p:grpSp>
        <p:sp>
          <p:nvSpPr>
            <p:cNvPr id="103562" name="Line 138"/>
            <p:cNvSpPr>
              <a:spLocks noChangeShapeType="1"/>
            </p:cNvSpPr>
            <p:nvPr/>
          </p:nvSpPr>
          <p:spPr bwMode="auto">
            <a:xfrm flipH="1">
              <a:off x="2880" y="840"/>
              <a:ext cx="496"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3563" name="Line 139"/>
            <p:cNvSpPr>
              <a:spLocks noChangeShapeType="1"/>
            </p:cNvSpPr>
            <p:nvPr/>
          </p:nvSpPr>
          <p:spPr bwMode="auto">
            <a:xfrm flipH="1">
              <a:off x="2864" y="1800"/>
              <a:ext cx="496"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grpSp>
      <p:sp>
        <p:nvSpPr>
          <p:cNvPr id="103565" name="AutoShape 141"/>
          <p:cNvSpPr>
            <a:spLocks/>
          </p:cNvSpPr>
          <p:nvPr/>
        </p:nvSpPr>
        <p:spPr bwMode="auto">
          <a:xfrm rot="5400000">
            <a:off x="2209800" y="4098925"/>
            <a:ext cx="228600" cy="685800"/>
          </a:xfrm>
          <a:prstGeom prst="rightBrace">
            <a:avLst>
              <a:gd name="adj1" fmla="val 25000"/>
              <a:gd name="adj2" fmla="val 50000"/>
            </a:avLst>
          </a:prstGeom>
          <a:noFill/>
          <a:ln w="2857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3566" name="Text Box 142"/>
          <p:cNvSpPr txBox="1">
            <a:spLocks noChangeArrowheads="1"/>
          </p:cNvSpPr>
          <p:nvPr/>
        </p:nvSpPr>
        <p:spPr bwMode="auto">
          <a:xfrm>
            <a:off x="1371600" y="4479925"/>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a:solidFill>
                  <a:schemeClr val="tx1"/>
                </a:solidFill>
              </a:rPr>
              <a:t>Glühkathode</a:t>
            </a:r>
          </a:p>
        </p:txBody>
      </p:sp>
      <p:grpSp>
        <p:nvGrpSpPr>
          <p:cNvPr id="21510" name="Group 143"/>
          <p:cNvGrpSpPr>
            <a:grpSpLocks/>
          </p:cNvGrpSpPr>
          <p:nvPr/>
        </p:nvGrpSpPr>
        <p:grpSpPr bwMode="auto">
          <a:xfrm>
            <a:off x="2616200" y="2232025"/>
            <a:ext cx="863600" cy="1003300"/>
            <a:chOff x="2456" y="1008"/>
            <a:chExt cx="544" cy="632"/>
          </a:xfrm>
        </p:grpSpPr>
        <p:sp>
          <p:nvSpPr>
            <p:cNvPr id="103441" name="Line 17"/>
            <p:cNvSpPr>
              <a:spLocks noChangeShapeType="1"/>
            </p:cNvSpPr>
            <p:nvPr/>
          </p:nvSpPr>
          <p:spPr bwMode="auto">
            <a:xfrm>
              <a:off x="2688" y="1344"/>
              <a:ext cx="312" cy="0"/>
            </a:xfrm>
            <a:prstGeom prst="line">
              <a:avLst/>
            </a:prstGeom>
            <a:noFill/>
            <a:ln w="76200">
              <a:solidFill>
                <a:schemeClr val="tx1">
                  <a:alpha val="50000"/>
                </a:schemeClr>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3442" name="Oval 18"/>
            <p:cNvSpPr>
              <a:spLocks noChangeArrowheads="1"/>
            </p:cNvSpPr>
            <p:nvPr/>
          </p:nvSpPr>
          <p:spPr bwMode="auto">
            <a:xfrm>
              <a:off x="2568" y="1272"/>
              <a:ext cx="144" cy="144"/>
            </a:xfrm>
            <a:prstGeom prst="ellipse">
              <a:avLst/>
            </a:prstGeom>
            <a:gradFill rotWithShape="0">
              <a:gsLst>
                <a:gs pos="0">
                  <a:srgbClr val="FF0000"/>
                </a:gs>
                <a:gs pos="100000">
                  <a:srgbClr val="FF0000">
                    <a:gamma/>
                    <a:shade val="66667"/>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3443" name="Text Box 19"/>
            <p:cNvSpPr txBox="1">
              <a:spLocks noChangeArrowheads="1"/>
            </p:cNvSpPr>
            <p:nvPr/>
          </p:nvSpPr>
          <p:spPr bwMode="auto">
            <a:xfrm>
              <a:off x="2480" y="1352"/>
              <a:ext cx="360"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dirty="0" err="1">
                  <a:solidFill>
                    <a:srgbClr val="FF0000"/>
                  </a:solidFill>
                  <a:sym typeface="Symbol" charset="2"/>
                </a:rPr>
                <a:t>e</a:t>
              </a:r>
              <a:r>
                <a:rPr lang="de-DE" altLang="de-DE" sz="2400" baseline="30000" dirty="0" smtClean="0">
                  <a:solidFill>
                    <a:srgbClr val="FF0000"/>
                  </a:solidFill>
                  <a:sym typeface="Symbol" charset="2"/>
                </a:rPr>
                <a:t>−</a:t>
              </a:r>
              <a:endParaRPr lang="de-DE" altLang="de-DE" sz="2400" dirty="0">
                <a:solidFill>
                  <a:srgbClr val="FF0000"/>
                </a:solidFill>
              </a:endParaRPr>
            </a:p>
          </p:txBody>
        </p:sp>
        <p:sp>
          <p:nvSpPr>
            <p:cNvPr id="103451" name="Text Box 27"/>
            <p:cNvSpPr txBox="1">
              <a:spLocks noChangeArrowheads="1"/>
            </p:cNvSpPr>
            <p:nvPr/>
          </p:nvSpPr>
          <p:spPr bwMode="auto">
            <a:xfrm>
              <a:off x="2456" y="1008"/>
              <a:ext cx="38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i="1" dirty="0" err="1">
                  <a:solidFill>
                    <a:srgbClr val="FF0000"/>
                  </a:solidFill>
                </a:rPr>
                <a:t>m</a:t>
              </a:r>
              <a:r>
                <a:rPr lang="de-DE" altLang="de-DE" sz="2400" baseline="-25000" dirty="0" err="1">
                  <a:solidFill>
                    <a:srgbClr val="FF0000"/>
                  </a:solidFill>
                </a:rPr>
                <a:t>e</a:t>
              </a:r>
              <a:endParaRPr lang="de-DE" altLang="de-DE" sz="2400" dirty="0">
                <a:solidFill>
                  <a:srgbClr val="FF0000"/>
                </a:solidFill>
              </a:endParaRPr>
            </a:p>
          </p:txBody>
        </p:sp>
      </p:grpSp>
      <p:sp>
        <p:nvSpPr>
          <p:cNvPr id="103568" name="Line 144"/>
          <p:cNvSpPr>
            <a:spLocks noChangeShapeType="1"/>
          </p:cNvSpPr>
          <p:nvPr/>
        </p:nvSpPr>
        <p:spPr bwMode="auto">
          <a:xfrm flipH="1">
            <a:off x="2209800" y="1143000"/>
            <a:ext cx="2057400" cy="0"/>
          </a:xfrm>
          <a:prstGeom prst="line">
            <a:avLst/>
          </a:prstGeom>
          <a:noFill/>
          <a:ln w="57150">
            <a:solidFill>
              <a:srgbClr val="00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3569" name="Text Box 145"/>
          <p:cNvSpPr txBox="1">
            <a:spLocks noChangeArrowheads="1"/>
          </p:cNvSpPr>
          <p:nvPr/>
        </p:nvSpPr>
        <p:spPr bwMode="auto">
          <a:xfrm>
            <a:off x="2895600" y="609600"/>
            <a:ext cx="6858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i="1" dirty="0"/>
              <a:t>U</a:t>
            </a:r>
          </a:p>
        </p:txBody>
      </p:sp>
      <p:grpSp>
        <p:nvGrpSpPr>
          <p:cNvPr id="103576" name="Group 152"/>
          <p:cNvGrpSpPr>
            <a:grpSpLocks/>
          </p:cNvGrpSpPr>
          <p:nvPr/>
        </p:nvGrpSpPr>
        <p:grpSpPr bwMode="auto">
          <a:xfrm>
            <a:off x="4394200" y="2232025"/>
            <a:ext cx="2286000" cy="1003300"/>
            <a:chOff x="2576" y="1694"/>
            <a:chExt cx="1440" cy="632"/>
          </a:xfrm>
        </p:grpSpPr>
        <p:sp>
          <p:nvSpPr>
            <p:cNvPr id="103572" name="Line 148"/>
            <p:cNvSpPr>
              <a:spLocks noChangeShapeType="1"/>
            </p:cNvSpPr>
            <p:nvPr/>
          </p:nvSpPr>
          <p:spPr bwMode="auto">
            <a:xfrm>
              <a:off x="2808" y="2030"/>
              <a:ext cx="1208" cy="0"/>
            </a:xfrm>
            <a:prstGeom prst="line">
              <a:avLst/>
            </a:prstGeom>
            <a:noFill/>
            <a:ln w="76200">
              <a:solidFill>
                <a:schemeClr val="tx1">
                  <a:alpha val="50000"/>
                </a:schemeClr>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03573" name="Oval 149"/>
            <p:cNvSpPr>
              <a:spLocks noChangeArrowheads="1"/>
            </p:cNvSpPr>
            <p:nvPr/>
          </p:nvSpPr>
          <p:spPr bwMode="auto">
            <a:xfrm>
              <a:off x="2688" y="1958"/>
              <a:ext cx="144" cy="144"/>
            </a:xfrm>
            <a:prstGeom prst="ellipse">
              <a:avLst/>
            </a:prstGeom>
            <a:gradFill rotWithShape="0">
              <a:gsLst>
                <a:gs pos="0">
                  <a:srgbClr val="FF0000"/>
                </a:gs>
                <a:gs pos="100000">
                  <a:srgbClr val="FF0000">
                    <a:gamma/>
                    <a:shade val="66667"/>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3574" name="Text Box 150"/>
            <p:cNvSpPr txBox="1">
              <a:spLocks noChangeArrowheads="1"/>
            </p:cNvSpPr>
            <p:nvPr/>
          </p:nvSpPr>
          <p:spPr bwMode="auto">
            <a:xfrm>
              <a:off x="2600" y="2038"/>
              <a:ext cx="360"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dirty="0" err="1" smtClean="0">
                  <a:solidFill>
                    <a:srgbClr val="FF0000"/>
                  </a:solidFill>
                  <a:sym typeface="Symbol" charset="2"/>
                </a:rPr>
                <a:t>e</a:t>
              </a:r>
              <a:r>
                <a:rPr lang="de-DE" altLang="de-DE" sz="2400" baseline="30000" dirty="0">
                  <a:solidFill>
                    <a:srgbClr val="FF0000"/>
                  </a:solidFill>
                  <a:sym typeface="Symbol" charset="2"/>
                </a:rPr>
                <a:t>−</a:t>
              </a:r>
              <a:endParaRPr lang="de-DE" altLang="de-DE" sz="2400" dirty="0">
                <a:solidFill>
                  <a:srgbClr val="FF0000"/>
                </a:solidFill>
              </a:endParaRPr>
            </a:p>
          </p:txBody>
        </p:sp>
        <p:sp>
          <p:nvSpPr>
            <p:cNvPr id="103575" name="Text Box 151"/>
            <p:cNvSpPr txBox="1">
              <a:spLocks noChangeArrowheads="1"/>
            </p:cNvSpPr>
            <p:nvPr/>
          </p:nvSpPr>
          <p:spPr bwMode="auto">
            <a:xfrm>
              <a:off x="2576" y="1694"/>
              <a:ext cx="38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i="1" dirty="0" err="1">
                  <a:solidFill>
                    <a:srgbClr val="FF0000"/>
                  </a:solidFill>
                </a:rPr>
                <a:t>m</a:t>
              </a:r>
              <a:r>
                <a:rPr lang="de-DE" altLang="de-DE" sz="2400" baseline="-25000" dirty="0" err="1">
                  <a:solidFill>
                    <a:srgbClr val="FF0000"/>
                  </a:solidFill>
                </a:rPr>
                <a:t>e</a:t>
              </a:r>
              <a:endParaRPr lang="de-DE" altLang="de-DE" sz="2400" dirty="0">
                <a:solidFill>
                  <a:srgbClr val="FF0000"/>
                </a:solidFill>
              </a:endParaRPr>
            </a:p>
          </p:txBody>
        </p:sp>
      </p:grpSp>
      <p:pic>
        <p:nvPicPr>
          <p:cNvPr id="2" name="Bild 1"/>
          <p:cNvPicPr>
            <a:picLocks noChangeAspect="1"/>
          </p:cNvPicPr>
          <p:nvPr/>
        </p:nvPicPr>
        <p:blipFill>
          <a:blip r:embed="rId2"/>
          <a:stretch>
            <a:fillRect/>
          </a:stretch>
        </p:blipFill>
        <p:spPr>
          <a:xfrm>
            <a:off x="3048000" y="1295400"/>
            <a:ext cx="342900" cy="457200"/>
          </a:xfrm>
          <a:prstGeom prst="rect">
            <a:avLst/>
          </a:prstGeom>
        </p:spPr>
      </p:pic>
      <p:grpSp>
        <p:nvGrpSpPr>
          <p:cNvPr id="4" name="Gruppierung 3"/>
          <p:cNvGrpSpPr/>
          <p:nvPr/>
        </p:nvGrpSpPr>
        <p:grpSpPr>
          <a:xfrm>
            <a:off x="5283198" y="1752600"/>
            <a:ext cx="2400302" cy="673091"/>
            <a:chOff x="4597398" y="2133600"/>
            <a:chExt cx="2400302" cy="673091"/>
          </a:xfrm>
        </p:grpSpPr>
        <p:sp>
          <p:nvSpPr>
            <p:cNvPr id="103" name="Rectangle 9"/>
            <p:cNvSpPr>
              <a:spLocks noChangeArrowheads="1"/>
            </p:cNvSpPr>
            <p:nvPr/>
          </p:nvSpPr>
          <p:spPr bwMode="auto">
            <a:xfrm>
              <a:off x="4597398" y="2133600"/>
              <a:ext cx="2400302" cy="673091"/>
            </a:xfrm>
            <a:prstGeom prst="rect">
              <a:avLst/>
            </a:prstGeom>
            <a:solidFill>
              <a:srgbClr val="FFFF99"/>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1" hangingPunct="1">
                <a:spcBef>
                  <a:spcPct val="50000"/>
                </a:spcBef>
                <a:defRPr/>
              </a:pPr>
              <a:endParaRPr lang="de-DE"/>
            </a:p>
          </p:txBody>
        </p:sp>
        <p:pic>
          <p:nvPicPr>
            <p:cNvPr id="3" name="Bild 2"/>
            <p:cNvPicPr>
              <a:picLocks noChangeAspect="1"/>
            </p:cNvPicPr>
            <p:nvPr/>
          </p:nvPicPr>
          <p:blipFill>
            <a:blip r:embed="rId3"/>
            <a:stretch>
              <a:fillRect/>
            </a:stretch>
          </p:blipFill>
          <p:spPr>
            <a:xfrm>
              <a:off x="4648200" y="2286000"/>
              <a:ext cx="2349500" cy="393700"/>
            </a:xfrm>
            <a:prstGeom prst="rect">
              <a:avLst/>
            </a:prstGeom>
          </p:spPr>
        </p:pic>
      </p:grpSp>
      <p:grpSp>
        <p:nvGrpSpPr>
          <p:cNvPr id="6" name="Gruppierung 5"/>
          <p:cNvGrpSpPr/>
          <p:nvPr/>
        </p:nvGrpSpPr>
        <p:grpSpPr>
          <a:xfrm>
            <a:off x="228600" y="4948535"/>
            <a:ext cx="8153400" cy="1757065"/>
            <a:chOff x="228600" y="4948535"/>
            <a:chExt cx="8153400" cy="1757065"/>
          </a:xfrm>
        </p:grpSpPr>
        <p:sp>
          <p:nvSpPr>
            <p:cNvPr id="103577" name="Text Box 153"/>
            <p:cNvSpPr txBox="1">
              <a:spLocks noChangeArrowheads="1"/>
            </p:cNvSpPr>
            <p:nvPr/>
          </p:nvSpPr>
          <p:spPr bwMode="auto">
            <a:xfrm>
              <a:off x="228600" y="4948535"/>
              <a:ext cx="59436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spcBef>
                  <a:spcPct val="50000"/>
                </a:spcBef>
                <a:defRPr/>
              </a:pPr>
              <a:r>
                <a:rPr lang="de-DE" altLang="de-DE" u="sng" dirty="0" err="1" smtClean="0">
                  <a:solidFill>
                    <a:srgbClr val="FF0000"/>
                  </a:solidFill>
                </a:rPr>
                <a:t>Erinnerung:Einheit</a:t>
              </a:r>
              <a:r>
                <a:rPr lang="de-DE" altLang="de-DE" u="sng" dirty="0" smtClean="0">
                  <a:solidFill>
                    <a:srgbClr val="FF0000"/>
                  </a:solidFill>
                </a:rPr>
                <a:t> </a:t>
              </a:r>
              <a:r>
                <a:rPr lang="de-DE" altLang="de-DE" u="sng" dirty="0">
                  <a:solidFill>
                    <a:srgbClr val="FF0000"/>
                  </a:solidFill>
                </a:rPr>
                <a:t>„Elektronenvolt“:</a:t>
              </a:r>
            </a:p>
          </p:txBody>
        </p:sp>
        <p:pic>
          <p:nvPicPr>
            <p:cNvPr id="5" name="Bild 4"/>
            <p:cNvPicPr>
              <a:picLocks noChangeAspect="1"/>
            </p:cNvPicPr>
            <p:nvPr/>
          </p:nvPicPr>
          <p:blipFill>
            <a:blip r:embed="rId4"/>
            <a:stretch>
              <a:fillRect/>
            </a:stretch>
          </p:blipFill>
          <p:spPr>
            <a:xfrm>
              <a:off x="1295400" y="5562600"/>
              <a:ext cx="7086600" cy="114300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3576"/>
                                        </p:tgtEl>
                                        <p:attrNameLst>
                                          <p:attrName>style.visibility</p:attrName>
                                        </p:attrNameLst>
                                      </p:cBhvr>
                                      <p:to>
                                        <p:strVal val="visible"/>
                                      </p:to>
                                    </p:set>
                                    <p:animEffect transition="in" filter="wipe(left)">
                                      <p:cBhvr>
                                        <p:cTn id="7" dur="500"/>
                                        <p:tgtEl>
                                          <p:spTgt spid="103576"/>
                                        </p:tgtEl>
                                      </p:cBhvr>
                                    </p:animEffect>
                                  </p:childTnLst>
                                </p:cTn>
                              </p:par>
                            </p:childTnLst>
                          </p:cTn>
                        </p:par>
                        <p:par>
                          <p:cTn id="8" fill="hold" nodeType="with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29" name="Group 132"/>
          <p:cNvGrpSpPr>
            <a:grpSpLocks/>
          </p:cNvGrpSpPr>
          <p:nvPr/>
        </p:nvGrpSpPr>
        <p:grpSpPr bwMode="auto">
          <a:xfrm>
            <a:off x="2628900" y="2908300"/>
            <a:ext cx="1524000" cy="1663700"/>
            <a:chOff x="1656" y="1832"/>
            <a:chExt cx="960" cy="1048"/>
          </a:xfrm>
        </p:grpSpPr>
        <p:sp>
          <p:nvSpPr>
            <p:cNvPr id="105602" name="Text Box 130"/>
            <p:cNvSpPr txBox="1">
              <a:spLocks noChangeArrowheads="1"/>
            </p:cNvSpPr>
            <p:nvPr/>
          </p:nvSpPr>
          <p:spPr bwMode="auto">
            <a:xfrm>
              <a:off x="1656" y="2592"/>
              <a:ext cx="960"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dirty="0">
                  <a:solidFill>
                    <a:schemeClr val="tx1"/>
                  </a:solidFill>
                </a:rPr>
                <a:t>Radius </a:t>
              </a:r>
              <a:r>
                <a:rPr lang="de-DE" altLang="de-DE" sz="2400" i="1" dirty="0" err="1">
                  <a:solidFill>
                    <a:schemeClr val="tx1"/>
                  </a:solidFill>
                </a:rPr>
                <a:t>r</a:t>
              </a:r>
              <a:endParaRPr lang="de-DE" altLang="de-DE" sz="2400" i="1" dirty="0">
                <a:solidFill>
                  <a:schemeClr val="tx1"/>
                </a:solidFill>
              </a:endParaRPr>
            </a:p>
          </p:txBody>
        </p:sp>
        <p:sp>
          <p:nvSpPr>
            <p:cNvPr id="105603" name="Line 131"/>
            <p:cNvSpPr>
              <a:spLocks noChangeShapeType="1"/>
            </p:cNvSpPr>
            <p:nvPr/>
          </p:nvSpPr>
          <p:spPr bwMode="auto">
            <a:xfrm flipV="1">
              <a:off x="2032" y="1832"/>
              <a:ext cx="32" cy="784"/>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grpSp>
      <p:grpSp>
        <p:nvGrpSpPr>
          <p:cNvPr id="22530" name="Group 121"/>
          <p:cNvGrpSpPr>
            <a:grpSpLocks/>
          </p:cNvGrpSpPr>
          <p:nvPr/>
        </p:nvGrpSpPr>
        <p:grpSpPr bwMode="auto">
          <a:xfrm>
            <a:off x="2197100" y="1346200"/>
            <a:ext cx="2235200" cy="2705100"/>
            <a:chOff x="1384" y="848"/>
            <a:chExt cx="1408" cy="1704"/>
          </a:xfrm>
        </p:grpSpPr>
        <p:sp>
          <p:nvSpPr>
            <p:cNvPr id="105580" name="Line 108"/>
            <p:cNvSpPr>
              <a:spLocks noChangeShapeType="1"/>
            </p:cNvSpPr>
            <p:nvPr/>
          </p:nvSpPr>
          <p:spPr bwMode="auto">
            <a:xfrm>
              <a:off x="2120" y="1712"/>
              <a:ext cx="672" cy="0"/>
            </a:xfrm>
            <a:prstGeom prst="line">
              <a:avLst/>
            </a:prstGeom>
            <a:noFill/>
            <a:ln w="38100">
              <a:solidFill>
                <a:srgbClr val="0099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5581" name="Freeform 109"/>
            <p:cNvSpPr>
              <a:spLocks/>
            </p:cNvSpPr>
            <p:nvPr/>
          </p:nvSpPr>
          <p:spPr bwMode="auto">
            <a:xfrm>
              <a:off x="2104" y="1560"/>
              <a:ext cx="672" cy="104"/>
            </a:xfrm>
            <a:custGeom>
              <a:avLst/>
              <a:gdLst>
                <a:gd name="T0" fmla="*/ 0 w 672"/>
                <a:gd name="T1" fmla="*/ 104 h 104"/>
                <a:gd name="T2" fmla="*/ 304 w 672"/>
                <a:gd name="T3" fmla="*/ 40 h 104"/>
                <a:gd name="T4" fmla="*/ 672 w 672"/>
                <a:gd name="T5" fmla="*/ 0 h 104"/>
              </a:gdLst>
              <a:ahLst/>
              <a:cxnLst>
                <a:cxn ang="0">
                  <a:pos x="T0" y="T1"/>
                </a:cxn>
                <a:cxn ang="0">
                  <a:pos x="T2" y="T3"/>
                </a:cxn>
                <a:cxn ang="0">
                  <a:pos x="T4" y="T5"/>
                </a:cxn>
              </a:cxnLst>
              <a:rect l="0" t="0" r="r" b="b"/>
              <a:pathLst>
                <a:path w="672" h="104">
                  <a:moveTo>
                    <a:pt x="0" y="104"/>
                  </a:moveTo>
                  <a:cubicBezTo>
                    <a:pt x="51" y="93"/>
                    <a:pt x="192" y="57"/>
                    <a:pt x="304" y="40"/>
                  </a:cubicBezTo>
                  <a:cubicBezTo>
                    <a:pt x="416" y="23"/>
                    <a:pt x="595" y="8"/>
                    <a:pt x="672" y="0"/>
                  </a:cubicBezTo>
                </a:path>
              </a:pathLst>
            </a:custGeom>
            <a:noFill/>
            <a:ln w="38100" cap="flat" cmpd="sng">
              <a:solidFill>
                <a:srgbClr val="009900"/>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spcBef>
                  <a:spcPct val="50000"/>
                </a:spcBef>
                <a:defRPr/>
              </a:pPr>
              <a:endParaRPr lang="de-DE"/>
            </a:p>
          </p:txBody>
        </p:sp>
        <p:sp>
          <p:nvSpPr>
            <p:cNvPr id="105583" name="Freeform 111"/>
            <p:cNvSpPr>
              <a:spLocks/>
            </p:cNvSpPr>
            <p:nvPr/>
          </p:nvSpPr>
          <p:spPr bwMode="auto">
            <a:xfrm>
              <a:off x="2064" y="1328"/>
              <a:ext cx="624" cy="312"/>
            </a:xfrm>
            <a:custGeom>
              <a:avLst/>
              <a:gdLst>
                <a:gd name="T0" fmla="*/ 624 w 624"/>
                <a:gd name="T1" fmla="*/ 0 h 312"/>
                <a:gd name="T2" fmla="*/ 280 w 624"/>
                <a:gd name="T3" fmla="*/ 120 h 312"/>
                <a:gd name="T4" fmla="*/ 0 w 624"/>
                <a:gd name="T5" fmla="*/ 312 h 312"/>
              </a:gdLst>
              <a:ahLst/>
              <a:cxnLst>
                <a:cxn ang="0">
                  <a:pos x="T0" y="T1"/>
                </a:cxn>
                <a:cxn ang="0">
                  <a:pos x="T2" y="T3"/>
                </a:cxn>
                <a:cxn ang="0">
                  <a:pos x="T4" y="T5"/>
                </a:cxn>
              </a:cxnLst>
              <a:rect l="0" t="0" r="r" b="b"/>
              <a:pathLst>
                <a:path w="624" h="312">
                  <a:moveTo>
                    <a:pt x="624" y="0"/>
                  </a:moveTo>
                  <a:cubicBezTo>
                    <a:pt x="567" y="20"/>
                    <a:pt x="384" y="68"/>
                    <a:pt x="280" y="120"/>
                  </a:cubicBezTo>
                  <a:cubicBezTo>
                    <a:pt x="176" y="172"/>
                    <a:pt x="58" y="272"/>
                    <a:pt x="0" y="312"/>
                  </a:cubicBezTo>
                </a:path>
              </a:pathLst>
            </a:custGeom>
            <a:noFill/>
            <a:ln w="38100" cap="flat" cmpd="sng">
              <a:solidFill>
                <a:srgbClr val="009900"/>
              </a:solidFill>
              <a:prstDash val="solid"/>
              <a:round/>
              <a:headEnd type="arrow"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pPr algn="ctr" eaLnBrk="1" hangingPunct="1">
                <a:spcBef>
                  <a:spcPct val="50000"/>
                </a:spcBef>
                <a:defRPr/>
              </a:pPr>
              <a:endParaRPr lang="de-DE"/>
            </a:p>
          </p:txBody>
        </p:sp>
        <p:sp>
          <p:nvSpPr>
            <p:cNvPr id="105584" name="Freeform 112"/>
            <p:cNvSpPr>
              <a:spLocks/>
            </p:cNvSpPr>
            <p:nvPr/>
          </p:nvSpPr>
          <p:spPr bwMode="auto">
            <a:xfrm flipV="1">
              <a:off x="2104" y="1760"/>
              <a:ext cx="672" cy="104"/>
            </a:xfrm>
            <a:custGeom>
              <a:avLst/>
              <a:gdLst>
                <a:gd name="T0" fmla="*/ 0 w 672"/>
                <a:gd name="T1" fmla="*/ 104 h 104"/>
                <a:gd name="T2" fmla="*/ 304 w 672"/>
                <a:gd name="T3" fmla="*/ 40 h 104"/>
                <a:gd name="T4" fmla="*/ 672 w 672"/>
                <a:gd name="T5" fmla="*/ 0 h 104"/>
              </a:gdLst>
              <a:ahLst/>
              <a:cxnLst>
                <a:cxn ang="0">
                  <a:pos x="T0" y="T1"/>
                </a:cxn>
                <a:cxn ang="0">
                  <a:pos x="T2" y="T3"/>
                </a:cxn>
                <a:cxn ang="0">
                  <a:pos x="T4" y="T5"/>
                </a:cxn>
              </a:cxnLst>
              <a:rect l="0" t="0" r="r" b="b"/>
              <a:pathLst>
                <a:path w="672" h="104">
                  <a:moveTo>
                    <a:pt x="0" y="104"/>
                  </a:moveTo>
                  <a:cubicBezTo>
                    <a:pt x="51" y="93"/>
                    <a:pt x="192" y="57"/>
                    <a:pt x="304" y="40"/>
                  </a:cubicBezTo>
                  <a:cubicBezTo>
                    <a:pt x="416" y="23"/>
                    <a:pt x="595" y="8"/>
                    <a:pt x="672" y="0"/>
                  </a:cubicBezTo>
                </a:path>
              </a:pathLst>
            </a:custGeom>
            <a:noFill/>
            <a:ln w="38100" cap="flat" cmpd="sng">
              <a:solidFill>
                <a:srgbClr val="009900"/>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spcBef>
                  <a:spcPct val="50000"/>
                </a:spcBef>
                <a:defRPr/>
              </a:pPr>
              <a:endParaRPr lang="de-DE"/>
            </a:p>
          </p:txBody>
        </p:sp>
        <p:sp>
          <p:nvSpPr>
            <p:cNvPr id="105585" name="Freeform 113"/>
            <p:cNvSpPr>
              <a:spLocks/>
            </p:cNvSpPr>
            <p:nvPr/>
          </p:nvSpPr>
          <p:spPr bwMode="auto">
            <a:xfrm flipV="1">
              <a:off x="2056" y="1784"/>
              <a:ext cx="624" cy="312"/>
            </a:xfrm>
            <a:custGeom>
              <a:avLst/>
              <a:gdLst>
                <a:gd name="T0" fmla="*/ 624 w 624"/>
                <a:gd name="T1" fmla="*/ 0 h 312"/>
                <a:gd name="T2" fmla="*/ 280 w 624"/>
                <a:gd name="T3" fmla="*/ 120 h 312"/>
                <a:gd name="T4" fmla="*/ 0 w 624"/>
                <a:gd name="T5" fmla="*/ 312 h 312"/>
              </a:gdLst>
              <a:ahLst/>
              <a:cxnLst>
                <a:cxn ang="0">
                  <a:pos x="T0" y="T1"/>
                </a:cxn>
                <a:cxn ang="0">
                  <a:pos x="T2" y="T3"/>
                </a:cxn>
                <a:cxn ang="0">
                  <a:pos x="T4" y="T5"/>
                </a:cxn>
              </a:cxnLst>
              <a:rect l="0" t="0" r="r" b="b"/>
              <a:pathLst>
                <a:path w="624" h="312">
                  <a:moveTo>
                    <a:pt x="624" y="0"/>
                  </a:moveTo>
                  <a:cubicBezTo>
                    <a:pt x="567" y="20"/>
                    <a:pt x="384" y="68"/>
                    <a:pt x="280" y="120"/>
                  </a:cubicBezTo>
                  <a:cubicBezTo>
                    <a:pt x="176" y="172"/>
                    <a:pt x="58" y="272"/>
                    <a:pt x="0" y="312"/>
                  </a:cubicBezTo>
                </a:path>
              </a:pathLst>
            </a:custGeom>
            <a:noFill/>
            <a:ln w="38100" cap="flat" cmpd="sng">
              <a:solidFill>
                <a:srgbClr val="009900"/>
              </a:solidFill>
              <a:prstDash val="solid"/>
              <a:round/>
              <a:headEnd type="arrow"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pPr algn="ctr" eaLnBrk="1" hangingPunct="1">
                <a:spcBef>
                  <a:spcPct val="50000"/>
                </a:spcBef>
                <a:defRPr/>
              </a:pPr>
              <a:endParaRPr lang="de-DE"/>
            </a:p>
          </p:txBody>
        </p:sp>
        <p:sp>
          <p:nvSpPr>
            <p:cNvPr id="105586" name="Freeform 114"/>
            <p:cNvSpPr>
              <a:spLocks/>
            </p:cNvSpPr>
            <p:nvPr/>
          </p:nvSpPr>
          <p:spPr bwMode="auto">
            <a:xfrm>
              <a:off x="2016" y="984"/>
              <a:ext cx="488" cy="600"/>
            </a:xfrm>
            <a:custGeom>
              <a:avLst/>
              <a:gdLst>
                <a:gd name="T0" fmla="*/ 0 w 488"/>
                <a:gd name="T1" fmla="*/ 600 h 600"/>
                <a:gd name="T2" fmla="*/ 200 w 488"/>
                <a:gd name="T3" fmla="*/ 272 h 600"/>
                <a:gd name="T4" fmla="*/ 488 w 488"/>
                <a:gd name="T5" fmla="*/ 0 h 600"/>
              </a:gdLst>
              <a:ahLst/>
              <a:cxnLst>
                <a:cxn ang="0">
                  <a:pos x="T0" y="T1"/>
                </a:cxn>
                <a:cxn ang="0">
                  <a:pos x="T2" y="T3"/>
                </a:cxn>
                <a:cxn ang="0">
                  <a:pos x="T4" y="T5"/>
                </a:cxn>
              </a:cxnLst>
              <a:rect l="0" t="0" r="r" b="b"/>
              <a:pathLst>
                <a:path w="488" h="600">
                  <a:moveTo>
                    <a:pt x="0" y="600"/>
                  </a:moveTo>
                  <a:cubicBezTo>
                    <a:pt x="33" y="545"/>
                    <a:pt x="119" y="372"/>
                    <a:pt x="200" y="272"/>
                  </a:cubicBezTo>
                  <a:cubicBezTo>
                    <a:pt x="281" y="172"/>
                    <a:pt x="428" y="57"/>
                    <a:pt x="488" y="0"/>
                  </a:cubicBezTo>
                </a:path>
              </a:pathLst>
            </a:custGeom>
            <a:noFill/>
            <a:ln w="38100" cap="flat" cmpd="sng">
              <a:solidFill>
                <a:srgbClr val="009900"/>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spcBef>
                  <a:spcPct val="50000"/>
                </a:spcBef>
                <a:defRPr/>
              </a:pPr>
              <a:endParaRPr lang="de-DE"/>
            </a:p>
          </p:txBody>
        </p:sp>
        <p:sp>
          <p:nvSpPr>
            <p:cNvPr id="105588" name="Freeform 116"/>
            <p:cNvSpPr>
              <a:spLocks/>
            </p:cNvSpPr>
            <p:nvPr/>
          </p:nvSpPr>
          <p:spPr bwMode="auto">
            <a:xfrm flipV="1">
              <a:off x="2008" y="1816"/>
              <a:ext cx="488" cy="600"/>
            </a:xfrm>
            <a:custGeom>
              <a:avLst/>
              <a:gdLst>
                <a:gd name="T0" fmla="*/ 0 w 488"/>
                <a:gd name="T1" fmla="*/ 600 h 600"/>
                <a:gd name="T2" fmla="*/ 200 w 488"/>
                <a:gd name="T3" fmla="*/ 272 h 600"/>
                <a:gd name="T4" fmla="*/ 488 w 488"/>
                <a:gd name="T5" fmla="*/ 0 h 600"/>
              </a:gdLst>
              <a:ahLst/>
              <a:cxnLst>
                <a:cxn ang="0">
                  <a:pos x="T0" y="T1"/>
                </a:cxn>
                <a:cxn ang="0">
                  <a:pos x="T2" y="T3"/>
                </a:cxn>
                <a:cxn ang="0">
                  <a:pos x="T4" y="T5"/>
                </a:cxn>
              </a:cxnLst>
              <a:rect l="0" t="0" r="r" b="b"/>
              <a:pathLst>
                <a:path w="488" h="600">
                  <a:moveTo>
                    <a:pt x="0" y="600"/>
                  </a:moveTo>
                  <a:cubicBezTo>
                    <a:pt x="33" y="545"/>
                    <a:pt x="119" y="372"/>
                    <a:pt x="200" y="272"/>
                  </a:cubicBezTo>
                  <a:cubicBezTo>
                    <a:pt x="281" y="172"/>
                    <a:pt x="428" y="57"/>
                    <a:pt x="488" y="0"/>
                  </a:cubicBezTo>
                </a:path>
              </a:pathLst>
            </a:custGeom>
            <a:noFill/>
            <a:ln w="38100" cap="flat" cmpd="sng">
              <a:solidFill>
                <a:srgbClr val="009900"/>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spcBef>
                  <a:spcPct val="50000"/>
                </a:spcBef>
                <a:defRPr/>
              </a:pPr>
              <a:endParaRPr lang="de-DE"/>
            </a:p>
          </p:txBody>
        </p:sp>
        <p:sp>
          <p:nvSpPr>
            <p:cNvPr id="105589" name="Freeform 117"/>
            <p:cNvSpPr>
              <a:spLocks/>
            </p:cNvSpPr>
            <p:nvPr/>
          </p:nvSpPr>
          <p:spPr bwMode="auto">
            <a:xfrm>
              <a:off x="1805" y="856"/>
              <a:ext cx="115" cy="728"/>
            </a:xfrm>
            <a:custGeom>
              <a:avLst/>
              <a:gdLst>
                <a:gd name="T0" fmla="*/ 3 w 115"/>
                <a:gd name="T1" fmla="*/ 728 h 728"/>
                <a:gd name="T2" fmla="*/ 19 w 115"/>
                <a:gd name="T3" fmla="*/ 504 h 728"/>
                <a:gd name="T4" fmla="*/ 115 w 115"/>
                <a:gd name="T5" fmla="*/ 0 h 728"/>
              </a:gdLst>
              <a:ahLst/>
              <a:cxnLst>
                <a:cxn ang="0">
                  <a:pos x="T0" y="T1"/>
                </a:cxn>
                <a:cxn ang="0">
                  <a:pos x="T2" y="T3"/>
                </a:cxn>
                <a:cxn ang="0">
                  <a:pos x="T4" y="T5"/>
                </a:cxn>
              </a:cxnLst>
              <a:rect l="0" t="0" r="r" b="b"/>
              <a:pathLst>
                <a:path w="115" h="728">
                  <a:moveTo>
                    <a:pt x="3" y="728"/>
                  </a:moveTo>
                  <a:cubicBezTo>
                    <a:pt x="3" y="691"/>
                    <a:pt x="0" y="625"/>
                    <a:pt x="19" y="504"/>
                  </a:cubicBezTo>
                  <a:cubicBezTo>
                    <a:pt x="38" y="383"/>
                    <a:pt x="95" y="105"/>
                    <a:pt x="115" y="0"/>
                  </a:cubicBezTo>
                </a:path>
              </a:pathLst>
            </a:custGeom>
            <a:noFill/>
            <a:ln w="38100" cap="flat" cmpd="sng">
              <a:solidFill>
                <a:srgbClr val="009900"/>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spcBef>
                  <a:spcPct val="50000"/>
                </a:spcBef>
                <a:defRPr/>
              </a:pPr>
              <a:endParaRPr lang="de-DE"/>
            </a:p>
          </p:txBody>
        </p:sp>
        <p:sp>
          <p:nvSpPr>
            <p:cNvPr id="105590" name="Freeform 118"/>
            <p:cNvSpPr>
              <a:spLocks/>
            </p:cNvSpPr>
            <p:nvPr/>
          </p:nvSpPr>
          <p:spPr bwMode="auto">
            <a:xfrm flipV="1">
              <a:off x="1805" y="1816"/>
              <a:ext cx="115" cy="728"/>
            </a:xfrm>
            <a:custGeom>
              <a:avLst/>
              <a:gdLst>
                <a:gd name="T0" fmla="*/ 3 w 115"/>
                <a:gd name="T1" fmla="*/ 728 h 728"/>
                <a:gd name="T2" fmla="*/ 19 w 115"/>
                <a:gd name="T3" fmla="*/ 504 h 728"/>
                <a:gd name="T4" fmla="*/ 115 w 115"/>
                <a:gd name="T5" fmla="*/ 0 h 728"/>
              </a:gdLst>
              <a:ahLst/>
              <a:cxnLst>
                <a:cxn ang="0">
                  <a:pos x="T0" y="T1"/>
                </a:cxn>
                <a:cxn ang="0">
                  <a:pos x="T2" y="T3"/>
                </a:cxn>
                <a:cxn ang="0">
                  <a:pos x="T4" y="T5"/>
                </a:cxn>
              </a:cxnLst>
              <a:rect l="0" t="0" r="r" b="b"/>
              <a:pathLst>
                <a:path w="115" h="728">
                  <a:moveTo>
                    <a:pt x="3" y="728"/>
                  </a:moveTo>
                  <a:cubicBezTo>
                    <a:pt x="3" y="691"/>
                    <a:pt x="0" y="625"/>
                    <a:pt x="19" y="504"/>
                  </a:cubicBezTo>
                  <a:cubicBezTo>
                    <a:pt x="38" y="383"/>
                    <a:pt x="95" y="105"/>
                    <a:pt x="115" y="0"/>
                  </a:cubicBezTo>
                </a:path>
              </a:pathLst>
            </a:custGeom>
            <a:noFill/>
            <a:ln w="38100" cap="flat" cmpd="sng">
              <a:solidFill>
                <a:srgbClr val="009900"/>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spcBef>
                  <a:spcPct val="50000"/>
                </a:spcBef>
                <a:defRPr/>
              </a:pPr>
              <a:endParaRPr lang="de-DE"/>
            </a:p>
          </p:txBody>
        </p:sp>
        <p:sp>
          <p:nvSpPr>
            <p:cNvPr id="105591" name="Line 119"/>
            <p:cNvSpPr>
              <a:spLocks noChangeShapeType="1"/>
            </p:cNvSpPr>
            <p:nvPr/>
          </p:nvSpPr>
          <p:spPr bwMode="auto">
            <a:xfrm flipV="1">
              <a:off x="1384" y="848"/>
              <a:ext cx="0" cy="736"/>
            </a:xfrm>
            <a:prstGeom prst="line">
              <a:avLst/>
            </a:prstGeom>
            <a:noFill/>
            <a:ln w="38100">
              <a:solidFill>
                <a:srgbClr val="0099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5592" name="Line 120"/>
            <p:cNvSpPr>
              <a:spLocks noChangeShapeType="1"/>
            </p:cNvSpPr>
            <p:nvPr/>
          </p:nvSpPr>
          <p:spPr bwMode="auto">
            <a:xfrm flipV="1">
              <a:off x="1384" y="1816"/>
              <a:ext cx="0" cy="736"/>
            </a:xfrm>
            <a:prstGeom prst="line">
              <a:avLst/>
            </a:prstGeom>
            <a:noFill/>
            <a:ln w="38100">
              <a:solidFill>
                <a:srgbClr val="0099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grpSp>
      <p:sp>
        <p:nvSpPr>
          <p:cNvPr id="105474" name="Text Box 2"/>
          <p:cNvSpPr txBox="1">
            <a:spLocks noChangeArrowheads="1"/>
          </p:cNvSpPr>
          <p:nvPr/>
        </p:nvSpPr>
        <p:spPr bwMode="auto">
          <a:xfrm>
            <a:off x="228600" y="152400"/>
            <a:ext cx="487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a:solidFill>
                  <a:schemeClr val="tx1"/>
                </a:solidFill>
              </a:rPr>
              <a:t>c) Zentralfeld, Spitzeneffekt:</a:t>
            </a:r>
          </a:p>
        </p:txBody>
      </p:sp>
      <p:grpSp>
        <p:nvGrpSpPr>
          <p:cNvPr id="22532" name="Group 105"/>
          <p:cNvGrpSpPr>
            <a:grpSpLocks/>
          </p:cNvGrpSpPr>
          <p:nvPr/>
        </p:nvGrpSpPr>
        <p:grpSpPr bwMode="auto">
          <a:xfrm>
            <a:off x="990600" y="2514600"/>
            <a:ext cx="2374900" cy="381000"/>
            <a:chOff x="1776" y="1584"/>
            <a:chExt cx="1496" cy="240"/>
          </a:xfrm>
        </p:grpSpPr>
        <p:sp>
          <p:nvSpPr>
            <p:cNvPr id="105573" name="Rectangle 101"/>
            <p:cNvSpPr>
              <a:spLocks noChangeArrowheads="1"/>
            </p:cNvSpPr>
            <p:nvPr/>
          </p:nvSpPr>
          <p:spPr bwMode="auto">
            <a:xfrm>
              <a:off x="1776" y="1584"/>
              <a:ext cx="1376" cy="240"/>
            </a:xfrm>
            <a:prstGeom prst="rect">
              <a:avLst/>
            </a:prstGeom>
            <a:solidFill>
              <a:srgbClr val="0070C0"/>
            </a:solidFill>
            <a:ln w="28575">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05574" name="Oval 102"/>
            <p:cNvSpPr>
              <a:spLocks noChangeArrowheads="1"/>
            </p:cNvSpPr>
            <p:nvPr/>
          </p:nvSpPr>
          <p:spPr bwMode="auto">
            <a:xfrm>
              <a:off x="3032" y="1584"/>
              <a:ext cx="240" cy="240"/>
            </a:xfrm>
            <a:prstGeom prst="ellipse">
              <a:avLst/>
            </a:prstGeom>
            <a:solidFill>
              <a:srgbClr val="0070C0"/>
            </a:solidFill>
            <a:ln w="28575">
              <a:no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grpSp>
      <p:sp>
        <p:nvSpPr>
          <p:cNvPr id="105579" name="Text Box 107"/>
          <p:cNvSpPr txBox="1">
            <a:spLocks noChangeArrowheads="1"/>
          </p:cNvSpPr>
          <p:nvPr/>
        </p:nvSpPr>
        <p:spPr bwMode="auto">
          <a:xfrm>
            <a:off x="914400" y="2895600"/>
            <a:ext cx="1295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a:solidFill>
                  <a:schemeClr val="tx1"/>
                </a:solidFill>
              </a:rPr>
              <a:t>Spitze</a:t>
            </a:r>
          </a:p>
        </p:txBody>
      </p:sp>
      <p:grpSp>
        <p:nvGrpSpPr>
          <p:cNvPr id="22534" name="Group 123"/>
          <p:cNvGrpSpPr>
            <a:grpSpLocks/>
          </p:cNvGrpSpPr>
          <p:nvPr/>
        </p:nvGrpSpPr>
        <p:grpSpPr bwMode="auto">
          <a:xfrm>
            <a:off x="304800" y="2354263"/>
            <a:ext cx="685800" cy="701675"/>
            <a:chOff x="192" y="1371"/>
            <a:chExt cx="432" cy="442"/>
          </a:xfrm>
        </p:grpSpPr>
        <p:sp>
          <p:nvSpPr>
            <p:cNvPr id="105578" name="Text Box 106"/>
            <p:cNvSpPr txBox="1">
              <a:spLocks noChangeArrowheads="1"/>
            </p:cNvSpPr>
            <p:nvPr/>
          </p:nvSpPr>
          <p:spPr bwMode="auto">
            <a:xfrm>
              <a:off x="192" y="1371"/>
              <a:ext cx="432" cy="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4000" b="1">
                  <a:solidFill>
                    <a:srgbClr val="FF0000"/>
                  </a:solidFill>
                  <a:ea typeface="Times New Roman" charset="0"/>
                  <a:cs typeface="Times New Roman" charset="0"/>
                  <a:sym typeface="Symbol" charset="2"/>
                </a:rPr>
                <a:t>−</a:t>
              </a:r>
              <a:endParaRPr lang="de-DE" altLang="de-DE" sz="4000" b="1">
                <a:solidFill>
                  <a:srgbClr val="FF0000"/>
                </a:solidFill>
              </a:endParaRPr>
            </a:p>
          </p:txBody>
        </p:sp>
        <p:sp>
          <p:nvSpPr>
            <p:cNvPr id="105594" name="Oval 122"/>
            <p:cNvSpPr>
              <a:spLocks noChangeArrowheads="1"/>
            </p:cNvSpPr>
            <p:nvPr/>
          </p:nvSpPr>
          <p:spPr bwMode="auto">
            <a:xfrm>
              <a:off x="256" y="1448"/>
              <a:ext cx="288" cy="296"/>
            </a:xfrm>
            <a:prstGeom prst="ellipse">
              <a:avLst/>
            </a:prstGeom>
            <a:noFill/>
            <a:ln w="5715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grpSp>
      <p:sp>
        <p:nvSpPr>
          <p:cNvPr id="105597" name="Line 125"/>
          <p:cNvSpPr>
            <a:spLocks noChangeShapeType="1"/>
          </p:cNvSpPr>
          <p:nvPr/>
        </p:nvSpPr>
        <p:spPr bwMode="auto">
          <a:xfrm flipH="1">
            <a:off x="4495800" y="1981200"/>
            <a:ext cx="762000" cy="53340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5599" name="AutoShape 127"/>
          <p:cNvSpPr>
            <a:spLocks noChangeArrowheads="1"/>
          </p:cNvSpPr>
          <p:nvPr/>
        </p:nvSpPr>
        <p:spPr bwMode="auto">
          <a:xfrm>
            <a:off x="6324600" y="2514600"/>
            <a:ext cx="381000" cy="838200"/>
          </a:xfrm>
          <a:prstGeom prst="downArrow">
            <a:avLst>
              <a:gd name="adj1" fmla="val 50000"/>
              <a:gd name="adj2" fmla="val 55000"/>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5600" name="Text Box 128"/>
          <p:cNvSpPr txBox="1">
            <a:spLocks noChangeArrowheads="1"/>
          </p:cNvSpPr>
          <p:nvPr/>
        </p:nvSpPr>
        <p:spPr bwMode="auto">
          <a:xfrm>
            <a:off x="4495800" y="3505200"/>
            <a:ext cx="4114800" cy="1384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a:t>Ladungsemission an Spitzen in metallischen Oberflächen</a:t>
            </a:r>
          </a:p>
        </p:txBody>
      </p:sp>
      <p:pic>
        <p:nvPicPr>
          <p:cNvPr id="2" name="Bild 1"/>
          <p:cNvPicPr>
            <a:picLocks noChangeAspect="1"/>
          </p:cNvPicPr>
          <p:nvPr/>
        </p:nvPicPr>
        <p:blipFill>
          <a:blip r:embed="rId2"/>
          <a:stretch>
            <a:fillRect/>
          </a:stretch>
        </p:blipFill>
        <p:spPr>
          <a:xfrm>
            <a:off x="5334000" y="1346200"/>
            <a:ext cx="2921000" cy="939800"/>
          </a:xfrm>
          <a:prstGeom prst="rect">
            <a:avLst/>
          </a:prstGeom>
        </p:spPr>
      </p:pic>
      <p:pic>
        <p:nvPicPr>
          <p:cNvPr id="3" name="Bild 2"/>
          <p:cNvPicPr>
            <a:picLocks noChangeAspect="1"/>
          </p:cNvPicPr>
          <p:nvPr/>
        </p:nvPicPr>
        <p:blipFill>
          <a:blip r:embed="rId3"/>
          <a:stretch>
            <a:fillRect/>
          </a:stretch>
        </p:blipFill>
        <p:spPr>
          <a:xfrm>
            <a:off x="6934200" y="1503680"/>
            <a:ext cx="685800" cy="1981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13" name="Text Box 17"/>
          <p:cNvSpPr txBox="1">
            <a:spLocks noChangeArrowheads="1"/>
          </p:cNvSpPr>
          <p:nvPr/>
        </p:nvSpPr>
        <p:spPr bwMode="auto">
          <a:xfrm>
            <a:off x="228600" y="152400"/>
            <a:ext cx="487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a:solidFill>
                  <a:schemeClr val="tx1"/>
                </a:solidFill>
              </a:rPr>
              <a:t>d) Dipol im homogenen Feld:</a:t>
            </a:r>
          </a:p>
        </p:txBody>
      </p:sp>
      <p:grpSp>
        <p:nvGrpSpPr>
          <p:cNvPr id="11" name="Gruppierung 10"/>
          <p:cNvGrpSpPr/>
          <p:nvPr/>
        </p:nvGrpSpPr>
        <p:grpSpPr>
          <a:xfrm>
            <a:off x="228600" y="762000"/>
            <a:ext cx="4152900" cy="3291980"/>
            <a:chOff x="228600" y="762000"/>
            <a:chExt cx="4152900" cy="3291980"/>
          </a:xfrm>
        </p:grpSpPr>
        <p:sp>
          <p:nvSpPr>
            <p:cNvPr id="63" name="Rectangle 9"/>
            <p:cNvSpPr>
              <a:spLocks noChangeArrowheads="1"/>
            </p:cNvSpPr>
            <p:nvPr/>
          </p:nvSpPr>
          <p:spPr bwMode="auto">
            <a:xfrm>
              <a:off x="457199" y="3162300"/>
              <a:ext cx="3581401" cy="891680"/>
            </a:xfrm>
            <a:prstGeom prst="rect">
              <a:avLst/>
            </a:prstGeom>
            <a:solidFill>
              <a:srgbClr val="FFFF99"/>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1" hangingPunct="1">
                <a:spcBef>
                  <a:spcPct val="50000"/>
                </a:spcBef>
                <a:defRPr/>
              </a:pPr>
              <a:endParaRPr lang="de-DE"/>
            </a:p>
          </p:txBody>
        </p:sp>
        <p:sp>
          <p:nvSpPr>
            <p:cNvPr id="106547" name="Line 51"/>
            <p:cNvSpPr>
              <a:spLocks noChangeShapeType="1"/>
            </p:cNvSpPr>
            <p:nvPr/>
          </p:nvSpPr>
          <p:spPr bwMode="auto">
            <a:xfrm>
              <a:off x="955675" y="1866900"/>
              <a:ext cx="850900" cy="0"/>
            </a:xfrm>
            <a:prstGeom prst="line">
              <a:avLst/>
            </a:prstGeom>
            <a:noFill/>
            <a:ln w="76200">
              <a:solidFill>
                <a:schemeClr val="tx1">
                  <a:alpha val="50000"/>
                </a:schemeClr>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6546" name="Line 50"/>
            <p:cNvSpPr>
              <a:spLocks noChangeShapeType="1"/>
            </p:cNvSpPr>
            <p:nvPr/>
          </p:nvSpPr>
          <p:spPr bwMode="auto">
            <a:xfrm>
              <a:off x="3127375" y="1866900"/>
              <a:ext cx="850900" cy="0"/>
            </a:xfrm>
            <a:prstGeom prst="line">
              <a:avLst/>
            </a:prstGeom>
            <a:noFill/>
            <a:ln w="76200">
              <a:solidFill>
                <a:schemeClr val="tx1">
                  <a:alpha val="50000"/>
                </a:schemeClr>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grpSp>
          <p:nvGrpSpPr>
            <p:cNvPr id="23556" name="Group 49"/>
            <p:cNvGrpSpPr>
              <a:grpSpLocks/>
            </p:cNvGrpSpPr>
            <p:nvPr/>
          </p:nvGrpSpPr>
          <p:grpSpPr bwMode="auto">
            <a:xfrm>
              <a:off x="1719263" y="1562101"/>
              <a:ext cx="1522413" cy="584201"/>
              <a:chOff x="913" y="984"/>
              <a:chExt cx="959" cy="368"/>
            </a:xfrm>
          </p:grpSpPr>
          <p:sp>
            <p:nvSpPr>
              <p:cNvPr id="106538" name="Rectangle 42"/>
              <p:cNvSpPr>
                <a:spLocks noChangeArrowheads="1"/>
              </p:cNvSpPr>
              <p:nvPr/>
            </p:nvSpPr>
            <p:spPr bwMode="auto">
              <a:xfrm>
                <a:off x="1057" y="1081"/>
                <a:ext cx="672" cy="187"/>
              </a:xfrm>
              <a:prstGeom prst="rect">
                <a:avLst/>
              </a:prstGeom>
              <a:gradFill rotWithShape="0">
                <a:gsLst>
                  <a:gs pos="0">
                    <a:srgbClr val="3399FF"/>
                  </a:gs>
                  <a:gs pos="100000">
                    <a:srgbClr val="FF9966"/>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grpSp>
            <p:nvGrpSpPr>
              <p:cNvPr id="23601" name="Group 32"/>
              <p:cNvGrpSpPr>
                <a:grpSpLocks/>
              </p:cNvGrpSpPr>
              <p:nvPr/>
            </p:nvGrpSpPr>
            <p:grpSpPr bwMode="auto">
              <a:xfrm flipH="1">
                <a:off x="1584" y="984"/>
                <a:ext cx="288" cy="365"/>
                <a:chOff x="721" y="1008"/>
                <a:chExt cx="288" cy="365"/>
              </a:xfrm>
            </p:grpSpPr>
            <p:sp>
              <p:nvSpPr>
                <p:cNvPr id="106526" name="Oval 30"/>
                <p:cNvSpPr>
                  <a:spLocks noChangeArrowheads="1"/>
                </p:cNvSpPr>
                <p:nvPr/>
              </p:nvSpPr>
              <p:spPr bwMode="auto">
                <a:xfrm>
                  <a:off x="768" y="1104"/>
                  <a:ext cx="192" cy="192"/>
                </a:xfrm>
                <a:prstGeom prst="ellipse">
                  <a:avLst/>
                </a:prstGeom>
                <a:gradFill rotWithShape="0">
                  <a:gsLst>
                    <a:gs pos="0">
                      <a:srgbClr val="FF0000"/>
                    </a:gs>
                    <a:gs pos="100000">
                      <a:srgbClr val="FF0000">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6527" name="Text Box 31"/>
                <p:cNvSpPr txBox="1">
                  <a:spLocks noChangeArrowheads="1"/>
                </p:cNvSpPr>
                <p:nvPr/>
              </p:nvSpPr>
              <p:spPr bwMode="auto">
                <a:xfrm>
                  <a:off x="721" y="1008"/>
                  <a:ext cx="288"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a:solidFill>
                        <a:srgbClr val="FFFF99"/>
                      </a:solidFill>
                      <a:sym typeface="Symbol" charset="2"/>
                    </a:rPr>
                    <a:t>+</a:t>
                  </a:r>
                  <a:endParaRPr lang="de-DE" altLang="de-DE" sz="3200">
                    <a:solidFill>
                      <a:srgbClr val="FFFF99"/>
                    </a:solidFill>
                  </a:endParaRPr>
                </a:p>
              </p:txBody>
            </p:sp>
          </p:grpSp>
          <p:grpSp>
            <p:nvGrpSpPr>
              <p:cNvPr id="23602" name="Group 36"/>
              <p:cNvGrpSpPr>
                <a:grpSpLocks/>
              </p:cNvGrpSpPr>
              <p:nvPr/>
            </p:nvGrpSpPr>
            <p:grpSpPr bwMode="auto">
              <a:xfrm flipH="1">
                <a:off x="913" y="984"/>
                <a:ext cx="288" cy="368"/>
                <a:chOff x="1536" y="995"/>
                <a:chExt cx="288" cy="368"/>
              </a:xfrm>
            </p:grpSpPr>
            <p:sp>
              <p:nvSpPr>
                <p:cNvPr id="106530" name="Oval 34"/>
                <p:cNvSpPr>
                  <a:spLocks noChangeArrowheads="1"/>
                </p:cNvSpPr>
                <p:nvPr/>
              </p:nvSpPr>
              <p:spPr bwMode="auto">
                <a:xfrm>
                  <a:off x="1584" y="1091"/>
                  <a:ext cx="192" cy="192"/>
                </a:xfrm>
                <a:prstGeom prst="ellipse">
                  <a:avLst/>
                </a:prstGeom>
                <a:gradFill rotWithShape="0">
                  <a:gsLst>
                    <a:gs pos="0">
                      <a:srgbClr val="0000CC"/>
                    </a:gs>
                    <a:gs pos="100000">
                      <a:srgbClr val="0000CC">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6531" name="Text Box 35"/>
                <p:cNvSpPr txBox="1">
                  <a:spLocks noChangeArrowheads="1"/>
                </p:cNvSpPr>
                <p:nvPr/>
              </p:nvSpPr>
              <p:spPr bwMode="auto">
                <a:xfrm>
                  <a:off x="1536" y="995"/>
                  <a:ext cx="288" cy="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1" hangingPunct="1">
                    <a:spcBef>
                      <a:spcPct val="50000"/>
                    </a:spcBef>
                    <a:defRPr/>
                  </a:pPr>
                  <a:r>
                    <a:rPr lang="de-DE" altLang="de-DE" sz="3200">
                      <a:solidFill>
                        <a:srgbClr val="FFFF99"/>
                      </a:solidFill>
                      <a:sym typeface="Symbol" charset="2"/>
                    </a:rPr>
                    <a:t>−</a:t>
                  </a:r>
                  <a:endParaRPr lang="de-DE" altLang="de-DE" sz="3200">
                    <a:solidFill>
                      <a:srgbClr val="FFFF99"/>
                    </a:solidFill>
                  </a:endParaRPr>
                </a:p>
              </p:txBody>
            </p:sp>
          </p:grpSp>
        </p:grpSp>
        <p:grpSp>
          <p:nvGrpSpPr>
            <p:cNvPr id="23594" name="Group 41"/>
            <p:cNvGrpSpPr>
              <a:grpSpLocks/>
            </p:cNvGrpSpPr>
            <p:nvPr/>
          </p:nvGrpSpPr>
          <p:grpSpPr bwMode="auto">
            <a:xfrm>
              <a:off x="1260475" y="1295400"/>
              <a:ext cx="2590800" cy="1143000"/>
              <a:chOff x="624" y="720"/>
              <a:chExt cx="1632" cy="720"/>
            </a:xfrm>
          </p:grpSpPr>
          <p:sp>
            <p:nvSpPr>
              <p:cNvPr id="106533" name="Line 37"/>
              <p:cNvSpPr>
                <a:spLocks noChangeShapeType="1"/>
              </p:cNvSpPr>
              <p:nvPr/>
            </p:nvSpPr>
            <p:spPr bwMode="auto">
              <a:xfrm>
                <a:off x="624" y="720"/>
                <a:ext cx="1632" cy="0"/>
              </a:xfrm>
              <a:prstGeom prst="line">
                <a:avLst/>
              </a:prstGeom>
              <a:noFill/>
              <a:ln w="38100">
                <a:solidFill>
                  <a:srgbClr val="33CC33"/>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6534" name="Line 38"/>
              <p:cNvSpPr>
                <a:spLocks noChangeShapeType="1"/>
              </p:cNvSpPr>
              <p:nvPr/>
            </p:nvSpPr>
            <p:spPr bwMode="auto">
              <a:xfrm>
                <a:off x="624" y="960"/>
                <a:ext cx="1632" cy="0"/>
              </a:xfrm>
              <a:prstGeom prst="line">
                <a:avLst/>
              </a:prstGeom>
              <a:noFill/>
              <a:ln w="38100">
                <a:solidFill>
                  <a:srgbClr val="33CC33"/>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6535" name="Line 39"/>
              <p:cNvSpPr>
                <a:spLocks noChangeShapeType="1"/>
              </p:cNvSpPr>
              <p:nvPr/>
            </p:nvSpPr>
            <p:spPr bwMode="auto">
              <a:xfrm>
                <a:off x="624" y="1200"/>
                <a:ext cx="1632" cy="0"/>
              </a:xfrm>
              <a:prstGeom prst="line">
                <a:avLst/>
              </a:prstGeom>
              <a:noFill/>
              <a:ln w="38100">
                <a:solidFill>
                  <a:srgbClr val="33CC33"/>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6536" name="Line 40"/>
              <p:cNvSpPr>
                <a:spLocks noChangeShapeType="1"/>
              </p:cNvSpPr>
              <p:nvPr/>
            </p:nvSpPr>
            <p:spPr bwMode="auto">
              <a:xfrm>
                <a:off x="624" y="1440"/>
                <a:ext cx="1632" cy="0"/>
              </a:xfrm>
              <a:prstGeom prst="line">
                <a:avLst/>
              </a:prstGeom>
              <a:noFill/>
              <a:ln w="38100">
                <a:solidFill>
                  <a:srgbClr val="33CC33"/>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grpSp>
        <p:sp>
          <p:nvSpPr>
            <p:cNvPr id="106543" name="Text Box 47"/>
            <p:cNvSpPr txBox="1">
              <a:spLocks noChangeArrowheads="1"/>
            </p:cNvSpPr>
            <p:nvPr/>
          </p:nvSpPr>
          <p:spPr bwMode="auto">
            <a:xfrm>
              <a:off x="879475" y="2590800"/>
              <a:ext cx="2286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a:t>Dipolmoment:</a:t>
              </a:r>
            </a:p>
          </p:txBody>
        </p:sp>
        <p:graphicFrame>
          <p:nvGraphicFramePr>
            <p:cNvPr id="23559" name="Object 48"/>
            <p:cNvGraphicFramePr>
              <a:graphicFrameLocks noChangeAspect="1"/>
            </p:cNvGraphicFramePr>
            <p:nvPr>
              <p:extLst>
                <p:ext uri="{D42A27DB-BD31-4B8C-83A1-F6EECF244321}">
                  <p14:modId xmlns:p14="http://schemas.microsoft.com/office/powerpoint/2010/main" val="1974600832"/>
                </p:ext>
              </p:extLst>
            </p:nvPr>
          </p:nvGraphicFramePr>
          <p:xfrm>
            <a:off x="2955925" y="2514600"/>
            <a:ext cx="473075" cy="609600"/>
          </p:xfrm>
          <a:graphic>
            <a:graphicData uri="http://schemas.openxmlformats.org/presentationml/2006/ole">
              <mc:AlternateContent xmlns:mc="http://schemas.openxmlformats.org/markup-compatibility/2006">
                <mc:Choice xmlns:v="urn:schemas-microsoft-com:vml" Requires="v">
                  <p:oleObj spid="_x0000_s1221" name="Equation" r:id="rId3" imgW="177646" imgH="228402" progId="Equation.3">
                    <p:embed/>
                  </p:oleObj>
                </mc:Choice>
                <mc:Fallback>
                  <p:oleObj name="Equation" r:id="rId3" imgW="177646" imgH="228402" progId="Equation.3">
                    <p:embed/>
                    <p:pic>
                      <p:nvPicPr>
                        <p:cNvPr id="0" name="Object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5925" y="2514600"/>
                          <a:ext cx="473075"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pic>
          <p:nvPicPr>
            <p:cNvPr id="2" name="Bild 1"/>
            <p:cNvPicPr>
              <a:picLocks noChangeAspect="1"/>
            </p:cNvPicPr>
            <p:nvPr/>
          </p:nvPicPr>
          <p:blipFill>
            <a:blip r:embed="rId5"/>
            <a:stretch>
              <a:fillRect/>
            </a:stretch>
          </p:blipFill>
          <p:spPr>
            <a:xfrm>
              <a:off x="1752600" y="762000"/>
              <a:ext cx="342900" cy="457200"/>
            </a:xfrm>
            <a:prstGeom prst="rect">
              <a:avLst/>
            </a:prstGeom>
          </p:spPr>
        </p:pic>
        <p:pic>
          <p:nvPicPr>
            <p:cNvPr id="4" name="Bild 3"/>
            <p:cNvPicPr>
              <a:picLocks noChangeAspect="1"/>
            </p:cNvPicPr>
            <p:nvPr/>
          </p:nvPicPr>
          <p:blipFill>
            <a:blip r:embed="rId6"/>
            <a:stretch>
              <a:fillRect/>
            </a:stretch>
          </p:blipFill>
          <p:spPr>
            <a:xfrm>
              <a:off x="4038600" y="1600200"/>
              <a:ext cx="342900" cy="457200"/>
            </a:xfrm>
            <a:prstGeom prst="rect">
              <a:avLst/>
            </a:prstGeom>
          </p:spPr>
        </p:pic>
        <p:pic>
          <p:nvPicPr>
            <p:cNvPr id="6" name="Bild 5"/>
            <p:cNvPicPr>
              <a:picLocks noChangeAspect="1"/>
            </p:cNvPicPr>
            <p:nvPr/>
          </p:nvPicPr>
          <p:blipFill>
            <a:blip r:embed="rId7"/>
            <a:stretch>
              <a:fillRect/>
            </a:stretch>
          </p:blipFill>
          <p:spPr>
            <a:xfrm>
              <a:off x="228600" y="1600200"/>
              <a:ext cx="685800" cy="457200"/>
            </a:xfrm>
            <a:prstGeom prst="rect">
              <a:avLst/>
            </a:prstGeom>
          </p:spPr>
        </p:pic>
        <p:pic>
          <p:nvPicPr>
            <p:cNvPr id="8" name="Bild 7"/>
            <p:cNvPicPr>
              <a:picLocks noChangeAspect="1"/>
            </p:cNvPicPr>
            <p:nvPr/>
          </p:nvPicPr>
          <p:blipFill>
            <a:blip r:embed="rId8"/>
            <a:stretch>
              <a:fillRect/>
            </a:stretch>
          </p:blipFill>
          <p:spPr>
            <a:xfrm>
              <a:off x="609600" y="3332906"/>
              <a:ext cx="3362325" cy="553294"/>
            </a:xfrm>
            <a:prstGeom prst="rect">
              <a:avLst/>
            </a:prstGeom>
          </p:spPr>
        </p:pic>
      </p:grpSp>
      <p:grpSp>
        <p:nvGrpSpPr>
          <p:cNvPr id="12" name="Gruppierung 11"/>
          <p:cNvGrpSpPr/>
          <p:nvPr/>
        </p:nvGrpSpPr>
        <p:grpSpPr>
          <a:xfrm>
            <a:off x="4495801" y="762000"/>
            <a:ext cx="4495800" cy="3276600"/>
            <a:chOff x="4495801" y="762000"/>
            <a:chExt cx="4495800" cy="3276600"/>
          </a:xfrm>
        </p:grpSpPr>
        <p:sp>
          <p:nvSpPr>
            <p:cNvPr id="66" name="Rectangle 9"/>
            <p:cNvSpPr>
              <a:spLocks noChangeArrowheads="1"/>
            </p:cNvSpPr>
            <p:nvPr/>
          </p:nvSpPr>
          <p:spPr bwMode="auto">
            <a:xfrm>
              <a:off x="4495801" y="3146920"/>
              <a:ext cx="4495800" cy="891680"/>
            </a:xfrm>
            <a:prstGeom prst="rect">
              <a:avLst/>
            </a:prstGeom>
            <a:solidFill>
              <a:srgbClr val="FFFF99"/>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1" hangingPunct="1">
                <a:spcBef>
                  <a:spcPct val="50000"/>
                </a:spcBef>
                <a:defRPr/>
              </a:pPr>
              <a:endParaRPr lang="de-DE"/>
            </a:p>
          </p:txBody>
        </p:sp>
        <p:grpSp>
          <p:nvGrpSpPr>
            <p:cNvPr id="23568" name="Group 59"/>
            <p:cNvGrpSpPr>
              <a:grpSpLocks/>
            </p:cNvGrpSpPr>
            <p:nvPr/>
          </p:nvGrpSpPr>
          <p:grpSpPr bwMode="auto">
            <a:xfrm rot="18918010">
              <a:off x="5986464" y="1527175"/>
              <a:ext cx="1524000" cy="588963"/>
              <a:chOff x="913" y="962"/>
              <a:chExt cx="960" cy="371"/>
            </a:xfrm>
          </p:grpSpPr>
          <p:sp>
            <p:nvSpPr>
              <p:cNvPr id="106556" name="Rectangle 60"/>
              <p:cNvSpPr>
                <a:spLocks noChangeArrowheads="1"/>
              </p:cNvSpPr>
              <p:nvPr/>
            </p:nvSpPr>
            <p:spPr bwMode="auto">
              <a:xfrm>
                <a:off x="1056" y="1080"/>
                <a:ext cx="672" cy="187"/>
              </a:xfrm>
              <a:prstGeom prst="rect">
                <a:avLst/>
              </a:prstGeom>
              <a:gradFill rotWithShape="0">
                <a:gsLst>
                  <a:gs pos="0">
                    <a:srgbClr val="3399FF"/>
                  </a:gs>
                  <a:gs pos="100000">
                    <a:srgbClr val="FF9966"/>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grpSp>
            <p:nvGrpSpPr>
              <p:cNvPr id="23588" name="Group 61"/>
              <p:cNvGrpSpPr>
                <a:grpSpLocks/>
              </p:cNvGrpSpPr>
              <p:nvPr/>
            </p:nvGrpSpPr>
            <p:grpSpPr bwMode="auto">
              <a:xfrm flipH="1">
                <a:off x="1585" y="968"/>
                <a:ext cx="288" cy="365"/>
                <a:chOff x="720" y="992"/>
                <a:chExt cx="288" cy="365"/>
              </a:xfrm>
            </p:grpSpPr>
            <p:sp>
              <p:nvSpPr>
                <p:cNvPr id="106558" name="Oval 62"/>
                <p:cNvSpPr>
                  <a:spLocks noChangeArrowheads="1"/>
                </p:cNvSpPr>
                <p:nvPr/>
              </p:nvSpPr>
              <p:spPr bwMode="auto">
                <a:xfrm>
                  <a:off x="768" y="1102"/>
                  <a:ext cx="192" cy="192"/>
                </a:xfrm>
                <a:prstGeom prst="ellipse">
                  <a:avLst/>
                </a:prstGeom>
                <a:gradFill rotWithShape="0">
                  <a:gsLst>
                    <a:gs pos="0">
                      <a:srgbClr val="FF0000"/>
                    </a:gs>
                    <a:gs pos="100000">
                      <a:srgbClr val="FF0000">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6559" name="Text Box 63"/>
                <p:cNvSpPr txBox="1">
                  <a:spLocks noChangeArrowheads="1"/>
                </p:cNvSpPr>
                <p:nvPr/>
              </p:nvSpPr>
              <p:spPr bwMode="auto">
                <a:xfrm>
                  <a:off x="720" y="991"/>
                  <a:ext cx="288"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a:solidFill>
                        <a:srgbClr val="FFFF99"/>
                      </a:solidFill>
                      <a:sym typeface="Symbol" charset="2"/>
                    </a:rPr>
                    <a:t></a:t>
                  </a:r>
                  <a:endParaRPr lang="de-DE" altLang="de-DE" sz="3200">
                    <a:solidFill>
                      <a:srgbClr val="FFFF99"/>
                    </a:solidFill>
                  </a:endParaRPr>
                </a:p>
              </p:txBody>
            </p:sp>
          </p:grpSp>
          <p:grpSp>
            <p:nvGrpSpPr>
              <p:cNvPr id="23589" name="Group 64"/>
              <p:cNvGrpSpPr>
                <a:grpSpLocks/>
              </p:cNvGrpSpPr>
              <p:nvPr/>
            </p:nvGrpSpPr>
            <p:grpSpPr bwMode="auto">
              <a:xfrm flipH="1">
                <a:off x="913" y="962"/>
                <a:ext cx="288" cy="365"/>
                <a:chOff x="1536" y="973"/>
                <a:chExt cx="288" cy="365"/>
              </a:xfrm>
            </p:grpSpPr>
            <p:sp>
              <p:nvSpPr>
                <p:cNvPr id="106561" name="Oval 65"/>
                <p:cNvSpPr>
                  <a:spLocks noChangeArrowheads="1"/>
                </p:cNvSpPr>
                <p:nvPr/>
              </p:nvSpPr>
              <p:spPr bwMode="auto">
                <a:xfrm>
                  <a:off x="1585" y="1090"/>
                  <a:ext cx="192" cy="192"/>
                </a:xfrm>
                <a:prstGeom prst="ellipse">
                  <a:avLst/>
                </a:prstGeom>
                <a:gradFill rotWithShape="0">
                  <a:gsLst>
                    <a:gs pos="0">
                      <a:srgbClr val="0000CC"/>
                    </a:gs>
                    <a:gs pos="100000">
                      <a:srgbClr val="0000CC">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6562" name="Text Box 66"/>
                <p:cNvSpPr txBox="1">
                  <a:spLocks noChangeArrowheads="1"/>
                </p:cNvSpPr>
                <p:nvPr/>
              </p:nvSpPr>
              <p:spPr bwMode="auto">
                <a:xfrm>
                  <a:off x="1536" y="973"/>
                  <a:ext cx="288"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a:solidFill>
                        <a:srgbClr val="FFFF99"/>
                      </a:solidFill>
                      <a:sym typeface="Symbol" charset="2"/>
                    </a:rPr>
                    <a:t></a:t>
                  </a:r>
                  <a:endParaRPr lang="de-DE" altLang="de-DE" sz="3200">
                    <a:solidFill>
                      <a:srgbClr val="FFFF99"/>
                    </a:solidFill>
                  </a:endParaRPr>
                </a:p>
              </p:txBody>
            </p:sp>
          </p:grpSp>
        </p:grpSp>
        <p:grpSp>
          <p:nvGrpSpPr>
            <p:cNvPr id="23581" name="Group 68"/>
            <p:cNvGrpSpPr>
              <a:grpSpLocks/>
            </p:cNvGrpSpPr>
            <p:nvPr/>
          </p:nvGrpSpPr>
          <p:grpSpPr bwMode="auto">
            <a:xfrm>
              <a:off x="5527676" y="1295400"/>
              <a:ext cx="2590800" cy="1143000"/>
              <a:chOff x="624" y="720"/>
              <a:chExt cx="1632" cy="720"/>
            </a:xfrm>
          </p:grpSpPr>
          <p:sp>
            <p:nvSpPr>
              <p:cNvPr id="106565" name="Line 69"/>
              <p:cNvSpPr>
                <a:spLocks noChangeShapeType="1"/>
              </p:cNvSpPr>
              <p:nvPr/>
            </p:nvSpPr>
            <p:spPr bwMode="auto">
              <a:xfrm>
                <a:off x="624" y="720"/>
                <a:ext cx="1632" cy="0"/>
              </a:xfrm>
              <a:prstGeom prst="line">
                <a:avLst/>
              </a:prstGeom>
              <a:noFill/>
              <a:ln w="38100">
                <a:solidFill>
                  <a:srgbClr val="33CC33"/>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6566" name="Line 70"/>
              <p:cNvSpPr>
                <a:spLocks noChangeShapeType="1"/>
              </p:cNvSpPr>
              <p:nvPr/>
            </p:nvSpPr>
            <p:spPr bwMode="auto">
              <a:xfrm>
                <a:off x="624" y="960"/>
                <a:ext cx="1632" cy="0"/>
              </a:xfrm>
              <a:prstGeom prst="line">
                <a:avLst/>
              </a:prstGeom>
              <a:noFill/>
              <a:ln w="38100">
                <a:solidFill>
                  <a:srgbClr val="33CC33"/>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6567" name="Line 71"/>
              <p:cNvSpPr>
                <a:spLocks noChangeShapeType="1"/>
              </p:cNvSpPr>
              <p:nvPr/>
            </p:nvSpPr>
            <p:spPr bwMode="auto">
              <a:xfrm>
                <a:off x="624" y="1200"/>
                <a:ext cx="1632" cy="0"/>
              </a:xfrm>
              <a:prstGeom prst="line">
                <a:avLst/>
              </a:prstGeom>
              <a:noFill/>
              <a:ln w="38100">
                <a:solidFill>
                  <a:srgbClr val="33CC33"/>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6568" name="Line 72"/>
              <p:cNvSpPr>
                <a:spLocks noChangeShapeType="1"/>
              </p:cNvSpPr>
              <p:nvPr/>
            </p:nvSpPr>
            <p:spPr bwMode="auto">
              <a:xfrm>
                <a:off x="624" y="1440"/>
                <a:ext cx="1632" cy="0"/>
              </a:xfrm>
              <a:prstGeom prst="line">
                <a:avLst/>
              </a:prstGeom>
              <a:noFill/>
              <a:ln w="38100">
                <a:solidFill>
                  <a:srgbClr val="33CC33"/>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grpSp>
        <p:sp>
          <p:nvSpPr>
            <p:cNvPr id="106570" name="Text Box 74"/>
            <p:cNvSpPr txBox="1">
              <a:spLocks noChangeArrowheads="1"/>
            </p:cNvSpPr>
            <p:nvPr/>
          </p:nvSpPr>
          <p:spPr bwMode="auto">
            <a:xfrm>
              <a:off x="5146676" y="2590800"/>
              <a:ext cx="2286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a:t>Dipolmoment:</a:t>
              </a:r>
            </a:p>
          </p:txBody>
        </p:sp>
        <p:graphicFrame>
          <p:nvGraphicFramePr>
            <p:cNvPr id="23571" name="Object 75"/>
            <p:cNvGraphicFramePr>
              <a:graphicFrameLocks noChangeAspect="1"/>
            </p:cNvGraphicFramePr>
            <p:nvPr>
              <p:extLst>
                <p:ext uri="{D42A27DB-BD31-4B8C-83A1-F6EECF244321}">
                  <p14:modId xmlns:p14="http://schemas.microsoft.com/office/powerpoint/2010/main" val="1947629793"/>
                </p:ext>
              </p:extLst>
            </p:nvPr>
          </p:nvGraphicFramePr>
          <p:xfrm>
            <a:off x="7239001" y="2532063"/>
            <a:ext cx="473075" cy="609600"/>
          </p:xfrm>
          <a:graphic>
            <a:graphicData uri="http://schemas.openxmlformats.org/presentationml/2006/ole">
              <mc:AlternateContent xmlns:mc="http://schemas.openxmlformats.org/markup-compatibility/2006">
                <mc:Choice xmlns:v="urn:schemas-microsoft-com:vml" Requires="v">
                  <p:oleObj spid="_x0000_s1222" name="Equation" r:id="rId9" imgW="177646" imgH="228402" progId="Equation.3">
                    <p:embed/>
                  </p:oleObj>
                </mc:Choice>
                <mc:Fallback>
                  <p:oleObj name="Equation" r:id="rId9" imgW="177646" imgH="228402" progId="Equation.3">
                    <p:embed/>
                    <p:pic>
                      <p:nvPicPr>
                        <p:cNvPr id="0" name="Object 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1" y="2532063"/>
                          <a:ext cx="473075"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06554" name="Line 58"/>
            <p:cNvSpPr>
              <a:spLocks noChangeShapeType="1"/>
            </p:cNvSpPr>
            <p:nvPr/>
          </p:nvSpPr>
          <p:spPr bwMode="auto">
            <a:xfrm>
              <a:off x="7318376" y="1485900"/>
              <a:ext cx="850900" cy="0"/>
            </a:xfrm>
            <a:prstGeom prst="line">
              <a:avLst/>
            </a:prstGeom>
            <a:noFill/>
            <a:ln w="76200">
              <a:solidFill>
                <a:schemeClr val="tx1">
                  <a:alpha val="50000"/>
                </a:schemeClr>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6553" name="Line 57"/>
            <p:cNvSpPr>
              <a:spLocks noChangeShapeType="1"/>
            </p:cNvSpPr>
            <p:nvPr/>
          </p:nvSpPr>
          <p:spPr bwMode="auto">
            <a:xfrm>
              <a:off x="5426076" y="2247900"/>
              <a:ext cx="850900" cy="0"/>
            </a:xfrm>
            <a:prstGeom prst="line">
              <a:avLst/>
            </a:prstGeom>
            <a:noFill/>
            <a:ln w="76200">
              <a:solidFill>
                <a:schemeClr val="tx1">
                  <a:alpha val="50000"/>
                </a:schemeClr>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6577" name="Bogen 81"/>
            <p:cNvSpPr>
              <a:spLocks/>
            </p:cNvSpPr>
            <p:nvPr/>
          </p:nvSpPr>
          <p:spPr bwMode="auto">
            <a:xfrm flipH="1" flipV="1">
              <a:off x="6197601" y="1535113"/>
              <a:ext cx="552450" cy="587375"/>
            </a:xfrm>
            <a:custGeom>
              <a:avLst/>
              <a:gdLst>
                <a:gd name="G0" fmla="+- 0 0 0"/>
                <a:gd name="G1" fmla="+- 11778 0 0"/>
                <a:gd name="G2" fmla="+- 21600 0 0"/>
                <a:gd name="T0" fmla="*/ 18107 w 21600"/>
                <a:gd name="T1" fmla="*/ 0 h 22636"/>
                <a:gd name="T2" fmla="*/ 18672 w 21600"/>
                <a:gd name="T3" fmla="*/ 22636 h 22636"/>
                <a:gd name="T4" fmla="*/ 0 w 21600"/>
                <a:gd name="T5" fmla="*/ 11778 h 22636"/>
              </a:gdLst>
              <a:ahLst/>
              <a:cxnLst>
                <a:cxn ang="0">
                  <a:pos x="T0" y="T1"/>
                </a:cxn>
                <a:cxn ang="0">
                  <a:pos x="T2" y="T3"/>
                </a:cxn>
                <a:cxn ang="0">
                  <a:pos x="T4" y="T5"/>
                </a:cxn>
              </a:cxnLst>
              <a:rect l="0" t="0" r="r" b="b"/>
              <a:pathLst>
                <a:path w="21600" h="22636" fill="none" extrusionOk="0">
                  <a:moveTo>
                    <a:pt x="18106" y="0"/>
                  </a:moveTo>
                  <a:cubicBezTo>
                    <a:pt x="20386" y="3505"/>
                    <a:pt x="21600" y="7596"/>
                    <a:pt x="21600" y="11778"/>
                  </a:cubicBezTo>
                  <a:cubicBezTo>
                    <a:pt x="21600" y="15592"/>
                    <a:pt x="20589" y="19338"/>
                    <a:pt x="18672" y="22636"/>
                  </a:cubicBezTo>
                </a:path>
                <a:path w="21600" h="22636" stroke="0" extrusionOk="0">
                  <a:moveTo>
                    <a:pt x="18106" y="0"/>
                  </a:moveTo>
                  <a:cubicBezTo>
                    <a:pt x="20386" y="3505"/>
                    <a:pt x="21600" y="7596"/>
                    <a:pt x="21600" y="11778"/>
                  </a:cubicBezTo>
                  <a:cubicBezTo>
                    <a:pt x="21600" y="15592"/>
                    <a:pt x="20589" y="19338"/>
                    <a:pt x="18672" y="22636"/>
                  </a:cubicBezTo>
                  <a:lnTo>
                    <a:pt x="0" y="11778"/>
                  </a:lnTo>
                  <a:close/>
                </a:path>
              </a:pathLst>
            </a:custGeom>
            <a:noFill/>
            <a:ln w="76200">
              <a:solidFill>
                <a:srgbClr val="800080">
                  <a:alpha val="50000"/>
                </a:srgbClr>
              </a:solidFill>
              <a:round/>
              <a:headEn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06578" name="Bogen 82"/>
            <p:cNvSpPr>
              <a:spLocks/>
            </p:cNvSpPr>
            <p:nvPr/>
          </p:nvSpPr>
          <p:spPr bwMode="auto">
            <a:xfrm rot="10800000" flipH="1" flipV="1">
              <a:off x="6788151" y="1562100"/>
              <a:ext cx="552450" cy="587375"/>
            </a:xfrm>
            <a:custGeom>
              <a:avLst/>
              <a:gdLst>
                <a:gd name="G0" fmla="+- 0 0 0"/>
                <a:gd name="G1" fmla="+- 11778 0 0"/>
                <a:gd name="G2" fmla="+- 21600 0 0"/>
                <a:gd name="T0" fmla="*/ 18107 w 21600"/>
                <a:gd name="T1" fmla="*/ 0 h 22636"/>
                <a:gd name="T2" fmla="*/ 18672 w 21600"/>
                <a:gd name="T3" fmla="*/ 22636 h 22636"/>
                <a:gd name="T4" fmla="*/ 0 w 21600"/>
                <a:gd name="T5" fmla="*/ 11778 h 22636"/>
              </a:gdLst>
              <a:ahLst/>
              <a:cxnLst>
                <a:cxn ang="0">
                  <a:pos x="T0" y="T1"/>
                </a:cxn>
                <a:cxn ang="0">
                  <a:pos x="T2" y="T3"/>
                </a:cxn>
                <a:cxn ang="0">
                  <a:pos x="T4" y="T5"/>
                </a:cxn>
              </a:cxnLst>
              <a:rect l="0" t="0" r="r" b="b"/>
              <a:pathLst>
                <a:path w="21600" h="22636" fill="none" extrusionOk="0">
                  <a:moveTo>
                    <a:pt x="18106" y="0"/>
                  </a:moveTo>
                  <a:cubicBezTo>
                    <a:pt x="20386" y="3505"/>
                    <a:pt x="21600" y="7596"/>
                    <a:pt x="21600" y="11778"/>
                  </a:cubicBezTo>
                  <a:cubicBezTo>
                    <a:pt x="21600" y="15592"/>
                    <a:pt x="20589" y="19338"/>
                    <a:pt x="18672" y="22636"/>
                  </a:cubicBezTo>
                </a:path>
                <a:path w="21600" h="22636" stroke="0" extrusionOk="0">
                  <a:moveTo>
                    <a:pt x="18106" y="0"/>
                  </a:moveTo>
                  <a:cubicBezTo>
                    <a:pt x="20386" y="3505"/>
                    <a:pt x="21600" y="7596"/>
                    <a:pt x="21600" y="11778"/>
                  </a:cubicBezTo>
                  <a:cubicBezTo>
                    <a:pt x="21600" y="15592"/>
                    <a:pt x="20589" y="19338"/>
                    <a:pt x="18672" y="22636"/>
                  </a:cubicBezTo>
                  <a:lnTo>
                    <a:pt x="0" y="11778"/>
                  </a:lnTo>
                  <a:close/>
                </a:path>
              </a:pathLst>
            </a:custGeom>
            <a:noFill/>
            <a:ln w="76200">
              <a:solidFill>
                <a:srgbClr val="800080">
                  <a:alpha val="50000"/>
                </a:srgbClr>
              </a:solidFill>
              <a:round/>
              <a:headEn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pic>
          <p:nvPicPr>
            <p:cNvPr id="3" name="Bild 2"/>
            <p:cNvPicPr>
              <a:picLocks noChangeAspect="1"/>
            </p:cNvPicPr>
            <p:nvPr/>
          </p:nvPicPr>
          <p:blipFill>
            <a:blip r:embed="rId5"/>
            <a:stretch>
              <a:fillRect/>
            </a:stretch>
          </p:blipFill>
          <p:spPr>
            <a:xfrm>
              <a:off x="5981700" y="762000"/>
              <a:ext cx="342900" cy="457200"/>
            </a:xfrm>
            <a:prstGeom prst="rect">
              <a:avLst/>
            </a:prstGeom>
          </p:spPr>
        </p:pic>
        <p:pic>
          <p:nvPicPr>
            <p:cNvPr id="5" name="Bild 4"/>
            <p:cNvPicPr>
              <a:picLocks noChangeAspect="1"/>
            </p:cNvPicPr>
            <p:nvPr/>
          </p:nvPicPr>
          <p:blipFill>
            <a:blip r:embed="rId6"/>
            <a:stretch>
              <a:fillRect/>
            </a:stretch>
          </p:blipFill>
          <p:spPr>
            <a:xfrm>
              <a:off x="8229600" y="1219200"/>
              <a:ext cx="342900" cy="457200"/>
            </a:xfrm>
            <a:prstGeom prst="rect">
              <a:avLst/>
            </a:prstGeom>
          </p:spPr>
        </p:pic>
        <p:pic>
          <p:nvPicPr>
            <p:cNvPr id="7" name="Bild 6"/>
            <p:cNvPicPr>
              <a:picLocks noChangeAspect="1"/>
            </p:cNvPicPr>
            <p:nvPr/>
          </p:nvPicPr>
          <p:blipFill>
            <a:blip r:embed="rId7"/>
            <a:stretch>
              <a:fillRect/>
            </a:stretch>
          </p:blipFill>
          <p:spPr>
            <a:xfrm>
              <a:off x="4648200" y="1981200"/>
              <a:ext cx="685800" cy="457200"/>
            </a:xfrm>
            <a:prstGeom prst="rect">
              <a:avLst/>
            </a:prstGeom>
          </p:spPr>
        </p:pic>
        <p:pic>
          <p:nvPicPr>
            <p:cNvPr id="10" name="Bild 9"/>
            <p:cNvPicPr>
              <a:picLocks noChangeAspect="1"/>
            </p:cNvPicPr>
            <p:nvPr/>
          </p:nvPicPr>
          <p:blipFill>
            <a:blip r:embed="rId10"/>
            <a:stretch>
              <a:fillRect/>
            </a:stretch>
          </p:blipFill>
          <p:spPr>
            <a:xfrm>
              <a:off x="4648200" y="3332906"/>
              <a:ext cx="4266748" cy="553294"/>
            </a:xfrm>
            <a:prstGeom prst="rect">
              <a:avLst/>
            </a:prstGeom>
          </p:spPr>
        </p:pic>
      </p:grpSp>
      <p:grpSp>
        <p:nvGrpSpPr>
          <p:cNvPr id="17" name="Gruppierung 16"/>
          <p:cNvGrpSpPr/>
          <p:nvPr/>
        </p:nvGrpSpPr>
        <p:grpSpPr>
          <a:xfrm>
            <a:off x="152400" y="4479429"/>
            <a:ext cx="8610600" cy="2092881"/>
            <a:chOff x="152400" y="4479429"/>
            <a:chExt cx="8610600" cy="2092881"/>
          </a:xfrm>
        </p:grpSpPr>
        <p:sp>
          <p:nvSpPr>
            <p:cNvPr id="106582" name="Text Box 86"/>
            <p:cNvSpPr txBox="1">
              <a:spLocks noChangeArrowheads="1"/>
            </p:cNvSpPr>
            <p:nvPr/>
          </p:nvSpPr>
          <p:spPr bwMode="auto">
            <a:xfrm>
              <a:off x="152400" y="4479429"/>
              <a:ext cx="8610600" cy="20928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177800" indent="-177800" algn="l">
                <a:spcBef>
                  <a:spcPct val="0"/>
                </a:spcBef>
                <a:tabLst>
                  <a:tab pos="228600" algn="l"/>
                </a:tabLst>
                <a:defRPr sz="2400">
                  <a:solidFill>
                    <a:schemeClr val="tx1"/>
                  </a:solidFill>
                  <a:latin typeface="Times New Roman" charset="0"/>
                </a:defRPr>
              </a:lvl1pPr>
              <a:lvl2pPr algn="l">
                <a:spcBef>
                  <a:spcPct val="0"/>
                </a:spcBef>
                <a:tabLst>
                  <a:tab pos="228600" algn="l"/>
                </a:tabLst>
                <a:defRPr sz="2400">
                  <a:solidFill>
                    <a:schemeClr val="tx1"/>
                  </a:solidFill>
                  <a:latin typeface="Times New Roman" charset="0"/>
                </a:defRPr>
              </a:lvl2pPr>
              <a:lvl3pPr algn="l">
                <a:spcBef>
                  <a:spcPct val="0"/>
                </a:spcBef>
                <a:tabLst>
                  <a:tab pos="228600" algn="l"/>
                </a:tabLst>
                <a:defRPr sz="2400">
                  <a:solidFill>
                    <a:schemeClr val="tx1"/>
                  </a:solidFill>
                  <a:latin typeface="Times New Roman" charset="0"/>
                </a:defRPr>
              </a:lvl3pPr>
              <a:lvl4pPr algn="l">
                <a:spcBef>
                  <a:spcPct val="0"/>
                </a:spcBef>
                <a:tabLst>
                  <a:tab pos="228600" algn="l"/>
                </a:tabLst>
                <a:defRPr sz="2400">
                  <a:solidFill>
                    <a:schemeClr val="tx1"/>
                  </a:solidFill>
                  <a:latin typeface="Times New Roman" charset="0"/>
                </a:defRPr>
              </a:lvl4pPr>
              <a:lvl5pPr algn="l">
                <a:spcBef>
                  <a:spcPct val="0"/>
                </a:spcBef>
                <a:tabLst>
                  <a:tab pos="228600" algn="l"/>
                </a:tabLst>
                <a:defRPr sz="2400">
                  <a:solidFill>
                    <a:schemeClr val="tx1"/>
                  </a:solidFill>
                  <a:latin typeface="Times New Roman" charset="0"/>
                </a:defRPr>
              </a:lvl5pPr>
              <a:lvl6pPr fontAlgn="base">
                <a:spcBef>
                  <a:spcPct val="0"/>
                </a:spcBef>
                <a:spcAft>
                  <a:spcPct val="0"/>
                </a:spcAft>
                <a:tabLst>
                  <a:tab pos="228600" algn="l"/>
                </a:tabLst>
                <a:defRPr sz="2400">
                  <a:solidFill>
                    <a:schemeClr val="tx1"/>
                  </a:solidFill>
                  <a:latin typeface="Times New Roman" charset="0"/>
                </a:defRPr>
              </a:lvl6pPr>
              <a:lvl7pPr fontAlgn="base">
                <a:spcBef>
                  <a:spcPct val="0"/>
                </a:spcBef>
                <a:spcAft>
                  <a:spcPct val="0"/>
                </a:spcAft>
                <a:tabLst>
                  <a:tab pos="228600" algn="l"/>
                </a:tabLst>
                <a:defRPr sz="2400">
                  <a:solidFill>
                    <a:schemeClr val="tx1"/>
                  </a:solidFill>
                  <a:latin typeface="Times New Roman" charset="0"/>
                </a:defRPr>
              </a:lvl7pPr>
              <a:lvl8pPr fontAlgn="base">
                <a:spcBef>
                  <a:spcPct val="0"/>
                </a:spcBef>
                <a:spcAft>
                  <a:spcPct val="0"/>
                </a:spcAft>
                <a:tabLst>
                  <a:tab pos="228600" algn="l"/>
                </a:tabLst>
                <a:defRPr sz="2400">
                  <a:solidFill>
                    <a:schemeClr val="tx1"/>
                  </a:solidFill>
                  <a:latin typeface="Times New Roman" charset="0"/>
                </a:defRPr>
              </a:lvl8pPr>
              <a:lvl9pPr fontAlgn="base">
                <a:spcBef>
                  <a:spcPct val="0"/>
                </a:spcBef>
                <a:spcAft>
                  <a:spcPct val="0"/>
                </a:spcAft>
                <a:tabLst>
                  <a:tab pos="228600" algn="l"/>
                </a:tabLst>
                <a:defRPr sz="2400">
                  <a:solidFill>
                    <a:schemeClr val="tx1"/>
                  </a:solidFill>
                  <a:latin typeface="Times New Roman" charset="0"/>
                </a:defRPr>
              </a:lvl9pPr>
            </a:lstStyle>
            <a:p>
              <a:pPr eaLnBrk="1" hangingPunct="1">
                <a:spcBef>
                  <a:spcPct val="50000"/>
                </a:spcBef>
                <a:buFontTx/>
                <a:buChar char="•"/>
                <a:defRPr/>
              </a:pPr>
              <a:r>
                <a:rPr lang="de-DE" altLang="de-DE" sz="2600" dirty="0" smtClean="0">
                  <a:solidFill>
                    <a:srgbClr val="0000CC"/>
                  </a:solidFill>
                </a:rPr>
                <a:t>Drehschwingung des Dipols um Richtung des E-Feldes</a:t>
              </a:r>
            </a:p>
            <a:p>
              <a:pPr eaLnBrk="1" hangingPunct="1">
                <a:spcBef>
                  <a:spcPct val="50000"/>
                </a:spcBef>
                <a:buFontTx/>
                <a:buChar char="•"/>
                <a:defRPr/>
              </a:pPr>
              <a:r>
                <a:rPr lang="de-DE" altLang="de-DE" sz="2600" dirty="0" smtClean="0">
                  <a:solidFill>
                    <a:srgbClr val="0000CC"/>
                  </a:solidFill>
                </a:rPr>
                <a:t>Dämpfung  </a:t>
              </a:r>
              <a:r>
                <a:rPr lang="de-DE" altLang="de-DE" sz="2600" dirty="0" smtClean="0">
                  <a:solidFill>
                    <a:srgbClr val="0000CC"/>
                  </a:solidFill>
                  <a:sym typeface="Symbol" charset="2"/>
                </a:rPr>
                <a:t>⇒  Ausrichtung des Dipolmoments in E-Richtung</a:t>
              </a:r>
            </a:p>
            <a:p>
              <a:pPr eaLnBrk="1" hangingPunct="1">
                <a:spcBef>
                  <a:spcPct val="50000"/>
                </a:spcBef>
                <a:buFontTx/>
                <a:buChar char="•"/>
                <a:defRPr/>
              </a:pPr>
              <a:r>
                <a:rPr lang="de-DE" altLang="de-DE" sz="2600" dirty="0" smtClean="0">
                  <a:solidFill>
                    <a:srgbClr val="0000CC"/>
                  </a:solidFill>
                  <a:sym typeface="Symbol" charset="2"/>
                </a:rPr>
                <a:t>Molekulare Dipole mit Drehimpuls  </a:t>
              </a:r>
              <a:r>
                <a:rPr lang="de-DE" altLang="de-DE" sz="2600" dirty="0">
                  <a:solidFill>
                    <a:srgbClr val="0000CC"/>
                  </a:solidFill>
                  <a:sym typeface="Symbol" charset="2"/>
                </a:rPr>
                <a:t> </a:t>
              </a:r>
              <a:r>
                <a:rPr lang="de-DE" altLang="de-DE" sz="2600" dirty="0" smtClean="0">
                  <a:solidFill>
                    <a:srgbClr val="0000CC"/>
                  </a:solidFill>
                  <a:sym typeface="Symbol" charset="2"/>
                </a:rPr>
                <a:t>                                     						⇒  Präzession von     um</a:t>
              </a:r>
              <a:endParaRPr lang="de-DE" altLang="de-DE" sz="2600" dirty="0" smtClean="0">
                <a:solidFill>
                  <a:srgbClr val="0000CC"/>
                </a:solidFill>
              </a:endParaRPr>
            </a:p>
          </p:txBody>
        </p:sp>
        <p:pic>
          <p:nvPicPr>
            <p:cNvPr id="14" name="Bild 13"/>
            <p:cNvPicPr>
              <a:picLocks noChangeAspect="1"/>
            </p:cNvPicPr>
            <p:nvPr/>
          </p:nvPicPr>
          <p:blipFill>
            <a:blip r:embed="rId11"/>
            <a:stretch>
              <a:fillRect/>
            </a:stretch>
          </p:blipFill>
          <p:spPr>
            <a:xfrm>
              <a:off x="5182629" y="5677249"/>
              <a:ext cx="227571" cy="356198"/>
            </a:xfrm>
            <a:prstGeom prst="rect">
              <a:avLst/>
            </a:prstGeom>
          </p:spPr>
        </p:pic>
        <p:pic>
          <p:nvPicPr>
            <p:cNvPr id="71" name="Bild 70"/>
            <p:cNvPicPr>
              <a:picLocks noChangeAspect="1"/>
            </p:cNvPicPr>
            <p:nvPr/>
          </p:nvPicPr>
          <p:blipFill>
            <a:blip r:embed="rId11"/>
            <a:stretch>
              <a:fillRect/>
            </a:stretch>
          </p:blipFill>
          <p:spPr>
            <a:xfrm>
              <a:off x="6477000" y="6096000"/>
              <a:ext cx="227571" cy="356198"/>
            </a:xfrm>
            <a:prstGeom prst="rect">
              <a:avLst/>
            </a:prstGeom>
          </p:spPr>
        </p:pic>
        <p:pic>
          <p:nvPicPr>
            <p:cNvPr id="15" name="Bild 14"/>
            <p:cNvPicPr>
              <a:picLocks noChangeAspect="1"/>
            </p:cNvPicPr>
            <p:nvPr/>
          </p:nvPicPr>
          <p:blipFill>
            <a:blip r:embed="rId12"/>
            <a:stretch>
              <a:fillRect/>
            </a:stretch>
          </p:blipFill>
          <p:spPr>
            <a:xfrm>
              <a:off x="7315200" y="6096000"/>
              <a:ext cx="267149" cy="356198"/>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ChangeArrowheads="1"/>
          </p:cNvSpPr>
          <p:nvPr/>
        </p:nvSpPr>
        <p:spPr bwMode="auto">
          <a:xfrm>
            <a:off x="4203700" y="1828800"/>
            <a:ext cx="4787900" cy="685800"/>
          </a:xfrm>
          <a:prstGeom prst="rect">
            <a:avLst/>
          </a:prstGeom>
          <a:solidFill>
            <a:srgbClr val="FFFF99"/>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1" hangingPunct="1">
              <a:spcBef>
                <a:spcPct val="50000"/>
              </a:spcBef>
              <a:defRPr/>
            </a:pPr>
            <a:endParaRPr lang="de-DE"/>
          </a:p>
        </p:txBody>
      </p:sp>
      <p:sp>
        <p:nvSpPr>
          <p:cNvPr id="82947" name="Text Box 3"/>
          <p:cNvSpPr txBox="1">
            <a:spLocks noChangeArrowheads="1"/>
          </p:cNvSpPr>
          <p:nvPr/>
        </p:nvSpPr>
        <p:spPr bwMode="auto">
          <a:xfrm>
            <a:off x="76200" y="228600"/>
            <a:ext cx="6324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u="sng">
                <a:solidFill>
                  <a:schemeClr val="tx1"/>
                </a:solidFill>
              </a:rPr>
              <a:t>Empirische Tatsachen:</a:t>
            </a:r>
          </a:p>
        </p:txBody>
      </p:sp>
      <p:sp>
        <p:nvSpPr>
          <p:cNvPr id="82953" name="Text Box 9"/>
          <p:cNvSpPr txBox="1">
            <a:spLocks noChangeArrowheads="1"/>
          </p:cNvSpPr>
          <p:nvPr/>
        </p:nvSpPr>
        <p:spPr bwMode="auto">
          <a:xfrm>
            <a:off x="127000" y="762000"/>
            <a:ext cx="8788400"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spcBef>
                <a:spcPct val="20000"/>
              </a:spcBef>
              <a:buChar char="•"/>
              <a:tabLst>
                <a:tab pos="2743200" algn="l"/>
              </a:tabLst>
              <a:defRPr sz="3200">
                <a:solidFill>
                  <a:schemeClr val="tx1"/>
                </a:solidFill>
                <a:latin typeface="Times New Roman" charset="0"/>
              </a:defRPr>
            </a:lvl1pPr>
            <a:lvl2pPr marL="977900" indent="-457200">
              <a:spcBef>
                <a:spcPct val="20000"/>
              </a:spcBef>
              <a:buChar char="–"/>
              <a:tabLst>
                <a:tab pos="2743200" algn="l"/>
              </a:tabLst>
              <a:defRPr sz="2800">
                <a:solidFill>
                  <a:schemeClr val="tx1"/>
                </a:solidFill>
                <a:latin typeface="Times New Roman" charset="0"/>
              </a:defRPr>
            </a:lvl2pPr>
            <a:lvl3pPr marL="1549400" indent="-457200">
              <a:spcBef>
                <a:spcPct val="20000"/>
              </a:spcBef>
              <a:buChar char="•"/>
              <a:tabLst>
                <a:tab pos="2743200" algn="l"/>
              </a:tabLst>
              <a:defRPr sz="2400">
                <a:solidFill>
                  <a:schemeClr val="tx1"/>
                </a:solidFill>
                <a:latin typeface="Times New Roman" charset="0"/>
              </a:defRPr>
            </a:lvl3pPr>
            <a:lvl4pPr marL="2120900" indent="-457200">
              <a:spcBef>
                <a:spcPct val="20000"/>
              </a:spcBef>
              <a:buChar char="–"/>
              <a:tabLst>
                <a:tab pos="2743200" algn="l"/>
              </a:tabLst>
              <a:defRPr sz="2000">
                <a:solidFill>
                  <a:schemeClr val="tx1"/>
                </a:solidFill>
                <a:latin typeface="Times New Roman" charset="0"/>
              </a:defRPr>
            </a:lvl4pPr>
            <a:lvl5pPr marL="2692400" indent="-457200">
              <a:spcBef>
                <a:spcPct val="20000"/>
              </a:spcBef>
              <a:buChar char="»"/>
              <a:tabLst>
                <a:tab pos="2743200" algn="l"/>
              </a:tabLst>
              <a:defRPr sz="2000">
                <a:solidFill>
                  <a:schemeClr val="tx1"/>
                </a:solidFill>
                <a:latin typeface="Times New Roman" charset="0"/>
              </a:defRPr>
            </a:lvl5pPr>
            <a:lvl6pPr marL="3149600" indent="-457200" eaLnBrk="0" fontAlgn="base" hangingPunct="0">
              <a:spcBef>
                <a:spcPct val="20000"/>
              </a:spcBef>
              <a:spcAft>
                <a:spcPct val="0"/>
              </a:spcAft>
              <a:buChar char="»"/>
              <a:tabLst>
                <a:tab pos="2743200" algn="l"/>
              </a:tabLst>
              <a:defRPr sz="2000">
                <a:solidFill>
                  <a:schemeClr val="tx1"/>
                </a:solidFill>
                <a:latin typeface="Times New Roman" charset="0"/>
              </a:defRPr>
            </a:lvl6pPr>
            <a:lvl7pPr marL="3606800" indent="-457200" eaLnBrk="0" fontAlgn="base" hangingPunct="0">
              <a:spcBef>
                <a:spcPct val="20000"/>
              </a:spcBef>
              <a:spcAft>
                <a:spcPct val="0"/>
              </a:spcAft>
              <a:buChar char="»"/>
              <a:tabLst>
                <a:tab pos="2743200" algn="l"/>
              </a:tabLst>
              <a:defRPr sz="2000">
                <a:solidFill>
                  <a:schemeClr val="tx1"/>
                </a:solidFill>
                <a:latin typeface="Times New Roman" charset="0"/>
              </a:defRPr>
            </a:lvl7pPr>
            <a:lvl8pPr marL="4064000" indent="-457200" eaLnBrk="0" fontAlgn="base" hangingPunct="0">
              <a:spcBef>
                <a:spcPct val="20000"/>
              </a:spcBef>
              <a:spcAft>
                <a:spcPct val="0"/>
              </a:spcAft>
              <a:buChar char="»"/>
              <a:tabLst>
                <a:tab pos="2743200" algn="l"/>
              </a:tabLst>
              <a:defRPr sz="2000">
                <a:solidFill>
                  <a:schemeClr val="tx1"/>
                </a:solidFill>
                <a:latin typeface="Times New Roman" charset="0"/>
              </a:defRPr>
            </a:lvl8pPr>
            <a:lvl9pPr marL="4521200" indent="-457200" eaLnBrk="0" fontAlgn="base" hangingPunct="0">
              <a:spcBef>
                <a:spcPct val="20000"/>
              </a:spcBef>
              <a:spcAft>
                <a:spcPct val="0"/>
              </a:spcAft>
              <a:buChar char="»"/>
              <a:tabLst>
                <a:tab pos="2743200" algn="l"/>
              </a:tabLst>
              <a:defRPr sz="2000">
                <a:solidFill>
                  <a:schemeClr val="tx1"/>
                </a:solidFill>
                <a:latin typeface="Times New Roman" charset="0"/>
              </a:defRPr>
            </a:lvl9pPr>
          </a:lstStyle>
          <a:p>
            <a:pPr eaLnBrk="1" hangingPunct="1">
              <a:spcBef>
                <a:spcPct val="50000"/>
              </a:spcBef>
              <a:buFontTx/>
              <a:buAutoNum type="alphaLcParenR"/>
            </a:pPr>
            <a:r>
              <a:rPr lang="de-DE" altLang="de-DE" sz="2800" u="sng" dirty="0">
                <a:solidFill>
                  <a:srgbClr val="FF0000"/>
                </a:solidFill>
              </a:rPr>
              <a:t>Quantisierung:</a:t>
            </a:r>
            <a:r>
              <a:rPr lang="de-DE" altLang="de-DE" sz="2400" dirty="0">
                <a:solidFill>
                  <a:srgbClr val="FF0000"/>
                </a:solidFill>
              </a:rPr>
              <a:t> </a:t>
            </a:r>
            <a:r>
              <a:rPr lang="de-DE" altLang="de-DE" sz="2400" dirty="0">
                <a:solidFill>
                  <a:srgbClr val="0000CC"/>
                </a:solidFill>
              </a:rPr>
              <a:t> </a:t>
            </a:r>
          </a:p>
          <a:p>
            <a:pPr eaLnBrk="1" hangingPunct="1">
              <a:spcBef>
                <a:spcPct val="50000"/>
              </a:spcBef>
              <a:buFontTx/>
              <a:buNone/>
            </a:pPr>
            <a:r>
              <a:rPr lang="de-DE" altLang="de-DE" sz="2400" dirty="0">
                <a:solidFill>
                  <a:srgbClr val="FF0000"/>
                </a:solidFill>
              </a:rPr>
              <a:t>	</a:t>
            </a:r>
            <a:r>
              <a:rPr lang="de-DE" altLang="de-DE" sz="2400" dirty="0"/>
              <a:t>Millikan-Versuch (1907): statisch geladene </a:t>
            </a:r>
            <a:r>
              <a:rPr lang="de-DE" altLang="de-DE" sz="2400" dirty="0" err="1"/>
              <a:t>Öltröpfchen</a:t>
            </a:r>
            <a:r>
              <a:rPr lang="de-DE" altLang="de-DE" sz="2400" dirty="0"/>
              <a:t> im E-Feld</a:t>
            </a:r>
          </a:p>
          <a:p>
            <a:pPr eaLnBrk="1" hangingPunct="1">
              <a:spcBef>
                <a:spcPct val="50000"/>
              </a:spcBef>
              <a:buFontTx/>
              <a:buNone/>
            </a:pPr>
            <a:r>
              <a:rPr lang="de-DE" altLang="de-DE" sz="2400" dirty="0">
                <a:solidFill>
                  <a:srgbClr val="0000CC"/>
                </a:solidFill>
              </a:rPr>
              <a:t>	        </a:t>
            </a:r>
            <a:r>
              <a:rPr lang="de-DE" altLang="de-DE" sz="2400" dirty="0">
                <a:solidFill>
                  <a:srgbClr val="0000CC"/>
                </a:solidFill>
                <a:sym typeface="Symbol" charset="2"/>
              </a:rPr>
              <a:t>⇒</a:t>
            </a:r>
            <a:r>
              <a:rPr lang="de-DE" altLang="de-DE" sz="2400" dirty="0" smtClean="0">
                <a:solidFill>
                  <a:srgbClr val="0000CC"/>
                </a:solidFill>
                <a:sym typeface="Symbol" charset="2"/>
              </a:rPr>
              <a:t>  </a:t>
            </a:r>
            <a:r>
              <a:rPr lang="de-DE" altLang="de-DE" sz="2400" dirty="0">
                <a:solidFill>
                  <a:srgbClr val="0000CC"/>
                </a:solidFill>
              </a:rPr>
              <a:t>„Elementarladung“  </a:t>
            </a:r>
          </a:p>
          <a:p>
            <a:pPr eaLnBrk="1" hangingPunct="1">
              <a:spcBef>
                <a:spcPct val="50000"/>
              </a:spcBef>
              <a:buFontTx/>
              <a:buNone/>
            </a:pPr>
            <a:r>
              <a:rPr lang="de-DE" altLang="de-DE" sz="2400" dirty="0"/>
              <a:t>	</a:t>
            </a:r>
            <a:endParaRPr lang="de-DE" altLang="de-DE" sz="2400" dirty="0" smtClean="0"/>
          </a:p>
          <a:p>
            <a:pPr eaLnBrk="1" hangingPunct="1">
              <a:spcBef>
                <a:spcPct val="50000"/>
              </a:spcBef>
              <a:buFontTx/>
              <a:buNone/>
            </a:pPr>
            <a:r>
              <a:rPr lang="de-DE" altLang="de-DE" sz="2400" dirty="0">
                <a:solidFill>
                  <a:srgbClr val="800080"/>
                </a:solidFill>
              </a:rPr>
              <a:t>	</a:t>
            </a:r>
            <a:r>
              <a:rPr lang="de-DE" altLang="de-DE" sz="2400" dirty="0" smtClean="0">
                <a:solidFill>
                  <a:srgbClr val="800080"/>
                </a:solidFill>
              </a:rPr>
              <a:t>Elektron  </a:t>
            </a:r>
            <a:r>
              <a:rPr lang="de-DE" altLang="de-DE" sz="2400" dirty="0" err="1" smtClean="0">
                <a:solidFill>
                  <a:srgbClr val="800080"/>
                </a:solidFill>
              </a:rPr>
              <a:t>e</a:t>
            </a:r>
            <a:r>
              <a:rPr lang="de-DE" altLang="de-DE" sz="2400" baseline="30000" dirty="0" smtClean="0">
                <a:solidFill>
                  <a:srgbClr val="800080"/>
                </a:solidFill>
                <a:ea typeface="Times New Roman" charset="0"/>
                <a:cs typeface="Times New Roman" charset="0"/>
                <a:sym typeface="Symbol" charset="2"/>
              </a:rPr>
              <a:t>−</a:t>
            </a:r>
            <a:r>
              <a:rPr lang="de-DE" altLang="de-DE" sz="2400" dirty="0" smtClean="0">
                <a:solidFill>
                  <a:srgbClr val="CC00CC"/>
                </a:solidFill>
                <a:ea typeface="Times New Roman" charset="0"/>
                <a:cs typeface="Times New Roman" charset="0"/>
                <a:sym typeface="Symbol" charset="2"/>
              </a:rPr>
              <a:t>  </a:t>
            </a:r>
            <a:r>
              <a:rPr lang="de-DE" altLang="de-DE" sz="2400" dirty="0">
                <a:solidFill>
                  <a:srgbClr val="CC00CC"/>
                </a:solidFill>
                <a:ea typeface="Times New Roman" charset="0"/>
                <a:cs typeface="Times New Roman" charset="0"/>
                <a:sym typeface="Symbol" charset="2"/>
              </a:rPr>
              <a:t>	</a:t>
            </a:r>
            <a:r>
              <a:rPr lang="de-DE" altLang="de-DE" sz="2400" i="1" dirty="0" smtClean="0">
                <a:solidFill>
                  <a:srgbClr val="FF0000"/>
                </a:solidFill>
                <a:ea typeface="Times New Roman" charset="0"/>
                <a:cs typeface="Times New Roman" charset="0"/>
                <a:sym typeface="Symbol" charset="2"/>
              </a:rPr>
              <a:t>Q</a:t>
            </a:r>
            <a:r>
              <a:rPr lang="de-DE" altLang="de-DE" sz="2400" dirty="0" smtClean="0">
                <a:solidFill>
                  <a:srgbClr val="FF0000"/>
                </a:solidFill>
                <a:ea typeface="Times New Roman" charset="0"/>
                <a:cs typeface="Times New Roman" charset="0"/>
                <a:sym typeface="Symbol" charset="2"/>
              </a:rPr>
              <a:t>(</a:t>
            </a:r>
            <a:r>
              <a:rPr lang="de-DE" altLang="de-DE" sz="2400" dirty="0" err="1" smtClean="0">
                <a:solidFill>
                  <a:srgbClr val="FF0000"/>
                </a:solidFill>
                <a:ea typeface="Times New Roman" charset="0"/>
                <a:cs typeface="Times New Roman" charset="0"/>
                <a:sym typeface="Symbol" charset="2"/>
              </a:rPr>
              <a:t>e</a:t>
            </a:r>
            <a:r>
              <a:rPr lang="de-DE" altLang="de-DE" sz="2400" baseline="30000" dirty="0" smtClean="0">
                <a:solidFill>
                  <a:srgbClr val="FF0000"/>
                </a:solidFill>
                <a:ea typeface="Times New Roman" charset="0"/>
                <a:cs typeface="Times New Roman" charset="0"/>
                <a:sym typeface="Symbol" charset="2"/>
              </a:rPr>
              <a:t>−</a:t>
            </a:r>
            <a:r>
              <a:rPr lang="de-DE" altLang="de-DE" sz="2400" dirty="0" smtClean="0">
                <a:solidFill>
                  <a:srgbClr val="FF0000"/>
                </a:solidFill>
                <a:ea typeface="Times New Roman" charset="0"/>
                <a:cs typeface="Times New Roman" charset="0"/>
                <a:sym typeface="Symbol" charset="2"/>
              </a:rPr>
              <a:t>) </a:t>
            </a:r>
            <a:r>
              <a:rPr lang="de-DE" altLang="de-DE" sz="2400" dirty="0">
                <a:solidFill>
                  <a:srgbClr val="FF0000"/>
                </a:solidFill>
                <a:ea typeface="Times New Roman" charset="0"/>
                <a:cs typeface="Times New Roman" charset="0"/>
                <a:sym typeface="Symbol" charset="2"/>
              </a:rPr>
              <a:t>=</a:t>
            </a:r>
            <a:r>
              <a:rPr lang="de-DE" altLang="de-DE" sz="2400" dirty="0" smtClean="0">
                <a:solidFill>
                  <a:srgbClr val="FF0000"/>
                </a:solidFill>
                <a:ea typeface="Times New Roman" charset="0"/>
                <a:cs typeface="Times New Roman" charset="0"/>
                <a:sym typeface="Symbol" charset="2"/>
              </a:rPr>
              <a:t> −</a:t>
            </a:r>
            <a:r>
              <a:rPr lang="de-DE" altLang="de-DE" sz="2400" i="1" dirty="0" err="1" smtClean="0">
                <a:solidFill>
                  <a:srgbClr val="FF0000"/>
                </a:solidFill>
                <a:ea typeface="Times New Roman" charset="0"/>
                <a:cs typeface="Times New Roman" charset="0"/>
                <a:sym typeface="Symbol" charset="2"/>
              </a:rPr>
              <a:t>e</a:t>
            </a:r>
            <a:endParaRPr lang="de-DE" altLang="de-DE" sz="2400" i="1" dirty="0">
              <a:solidFill>
                <a:srgbClr val="FF0000"/>
              </a:solidFill>
              <a:ea typeface="Times New Roman" charset="0"/>
              <a:cs typeface="Times New Roman" charset="0"/>
              <a:sym typeface="Symbol" charset="2"/>
            </a:endParaRPr>
          </a:p>
          <a:p>
            <a:pPr eaLnBrk="1" hangingPunct="1">
              <a:spcBef>
                <a:spcPct val="50000"/>
              </a:spcBef>
              <a:buFontTx/>
              <a:buNone/>
            </a:pPr>
            <a:r>
              <a:rPr lang="de-DE" altLang="de-DE" sz="2400" dirty="0"/>
              <a:t>	</a:t>
            </a:r>
            <a:r>
              <a:rPr lang="de-DE" altLang="de-DE" sz="2400" dirty="0">
                <a:solidFill>
                  <a:srgbClr val="800080"/>
                </a:solidFill>
              </a:rPr>
              <a:t>Positron  </a:t>
            </a:r>
            <a:r>
              <a:rPr lang="de-DE" altLang="de-DE" sz="2400" dirty="0" err="1" smtClean="0">
                <a:solidFill>
                  <a:srgbClr val="800080"/>
                </a:solidFill>
              </a:rPr>
              <a:t>e</a:t>
            </a:r>
            <a:r>
              <a:rPr lang="de-DE" altLang="de-DE" sz="2400" baseline="30000" dirty="0" smtClean="0">
                <a:solidFill>
                  <a:srgbClr val="800080"/>
                </a:solidFill>
                <a:ea typeface="Times New Roman" charset="0"/>
                <a:cs typeface="Times New Roman" charset="0"/>
                <a:sym typeface="Symbol" charset="2"/>
              </a:rPr>
              <a:t>+</a:t>
            </a:r>
            <a:r>
              <a:rPr lang="de-DE" altLang="de-DE" sz="2400" dirty="0" smtClean="0">
                <a:solidFill>
                  <a:srgbClr val="CC00CC"/>
                </a:solidFill>
                <a:ea typeface="Times New Roman" charset="0"/>
                <a:cs typeface="Times New Roman" charset="0"/>
                <a:sym typeface="Symbol" charset="2"/>
              </a:rPr>
              <a:t>  </a:t>
            </a:r>
            <a:r>
              <a:rPr lang="de-DE" altLang="de-DE" sz="2400" dirty="0">
                <a:solidFill>
                  <a:srgbClr val="CC00CC"/>
                </a:solidFill>
                <a:ea typeface="Times New Roman" charset="0"/>
                <a:cs typeface="Times New Roman" charset="0"/>
                <a:sym typeface="Symbol" charset="2"/>
              </a:rPr>
              <a:t>	</a:t>
            </a:r>
            <a:r>
              <a:rPr lang="de-DE" altLang="de-DE" sz="2400" i="1" dirty="0" smtClean="0">
                <a:solidFill>
                  <a:srgbClr val="FF0000"/>
                </a:solidFill>
                <a:ea typeface="Times New Roman" charset="0"/>
                <a:cs typeface="Times New Roman" charset="0"/>
                <a:sym typeface="Symbol" charset="2"/>
              </a:rPr>
              <a:t>Q</a:t>
            </a:r>
            <a:r>
              <a:rPr lang="de-DE" altLang="de-DE" sz="2400" dirty="0" smtClean="0">
                <a:solidFill>
                  <a:srgbClr val="FF0000"/>
                </a:solidFill>
                <a:ea typeface="Times New Roman" charset="0"/>
                <a:cs typeface="Times New Roman" charset="0"/>
                <a:sym typeface="Symbol" charset="2"/>
              </a:rPr>
              <a:t>(</a:t>
            </a:r>
            <a:r>
              <a:rPr lang="de-DE" altLang="de-DE" sz="2400" dirty="0" err="1" smtClean="0">
                <a:solidFill>
                  <a:srgbClr val="FF0000"/>
                </a:solidFill>
                <a:ea typeface="Times New Roman" charset="0"/>
                <a:cs typeface="Times New Roman" charset="0"/>
                <a:sym typeface="Symbol" charset="2"/>
              </a:rPr>
              <a:t>e</a:t>
            </a:r>
            <a:r>
              <a:rPr lang="de-DE" altLang="de-DE" sz="2400" baseline="30000" dirty="0">
                <a:solidFill>
                  <a:srgbClr val="FF0000"/>
                </a:solidFill>
                <a:ea typeface="Times New Roman" charset="0"/>
                <a:cs typeface="Times New Roman" charset="0"/>
                <a:sym typeface="Symbol" charset="2"/>
              </a:rPr>
              <a:t>+</a:t>
            </a:r>
            <a:r>
              <a:rPr lang="de-DE" altLang="de-DE" sz="2400" dirty="0" smtClean="0">
                <a:solidFill>
                  <a:srgbClr val="FF0000"/>
                </a:solidFill>
                <a:ea typeface="Times New Roman" charset="0"/>
                <a:cs typeface="Times New Roman" charset="0"/>
                <a:sym typeface="Symbol" charset="2"/>
              </a:rPr>
              <a:t>) </a:t>
            </a:r>
            <a:r>
              <a:rPr lang="de-DE" altLang="de-DE" sz="2400" dirty="0">
                <a:solidFill>
                  <a:srgbClr val="FF0000"/>
                </a:solidFill>
                <a:ea typeface="Times New Roman" charset="0"/>
                <a:cs typeface="Times New Roman" charset="0"/>
                <a:sym typeface="Symbol" charset="2"/>
              </a:rPr>
              <a:t>=</a:t>
            </a:r>
            <a:r>
              <a:rPr lang="de-DE" altLang="de-DE" sz="2400" dirty="0" smtClean="0">
                <a:solidFill>
                  <a:srgbClr val="FF0000"/>
                </a:solidFill>
                <a:ea typeface="Times New Roman" charset="0"/>
                <a:cs typeface="Times New Roman" charset="0"/>
                <a:sym typeface="Symbol" charset="2"/>
              </a:rPr>
              <a:t> +</a:t>
            </a:r>
            <a:r>
              <a:rPr lang="de-DE" altLang="de-DE" sz="2400" i="1" dirty="0" err="1" smtClean="0">
                <a:solidFill>
                  <a:srgbClr val="FF0000"/>
                </a:solidFill>
                <a:ea typeface="Times New Roman" charset="0"/>
                <a:cs typeface="Times New Roman" charset="0"/>
                <a:sym typeface="Symbol" charset="2"/>
              </a:rPr>
              <a:t>e</a:t>
            </a:r>
            <a:endParaRPr lang="de-DE" altLang="de-DE" sz="2400" i="1" dirty="0">
              <a:solidFill>
                <a:srgbClr val="FF0000"/>
              </a:solidFill>
              <a:ea typeface="Times New Roman" charset="0"/>
              <a:cs typeface="Times New Roman" charset="0"/>
              <a:sym typeface="Symbol" charset="2"/>
            </a:endParaRPr>
          </a:p>
          <a:p>
            <a:pPr eaLnBrk="1" hangingPunct="1">
              <a:spcBef>
                <a:spcPct val="50000"/>
              </a:spcBef>
              <a:buFontTx/>
              <a:buNone/>
            </a:pPr>
            <a:r>
              <a:rPr lang="de-DE" altLang="de-DE" sz="2400" dirty="0">
                <a:solidFill>
                  <a:srgbClr val="800080"/>
                </a:solidFill>
              </a:rPr>
              <a:t>	Proton  p</a:t>
            </a:r>
            <a:r>
              <a:rPr lang="de-DE" altLang="de-DE" sz="2400" dirty="0">
                <a:solidFill>
                  <a:srgbClr val="CC00CC"/>
                </a:solidFill>
                <a:ea typeface="Times New Roman" charset="0"/>
                <a:cs typeface="Times New Roman" charset="0"/>
                <a:sym typeface="Symbol" charset="2"/>
              </a:rPr>
              <a:t>  	</a:t>
            </a:r>
            <a:r>
              <a:rPr lang="de-DE" altLang="de-DE" sz="2400" i="1" dirty="0">
                <a:solidFill>
                  <a:srgbClr val="CC00CC"/>
                </a:solidFill>
                <a:ea typeface="Times New Roman" charset="0"/>
                <a:cs typeface="Times New Roman" charset="0"/>
                <a:sym typeface="Symbol" charset="2"/>
              </a:rPr>
              <a:t> </a:t>
            </a:r>
            <a:r>
              <a:rPr lang="de-DE" altLang="de-DE" sz="800" i="1" dirty="0">
                <a:solidFill>
                  <a:srgbClr val="CC00CC"/>
                </a:solidFill>
                <a:ea typeface="Times New Roman" charset="0"/>
                <a:cs typeface="Times New Roman" charset="0"/>
                <a:sym typeface="Symbol" charset="2"/>
              </a:rPr>
              <a:t> </a:t>
            </a:r>
            <a:r>
              <a:rPr lang="de-DE" altLang="de-DE" sz="2400" i="1" dirty="0">
                <a:solidFill>
                  <a:srgbClr val="FF0000"/>
                </a:solidFill>
                <a:ea typeface="Times New Roman" charset="0"/>
                <a:cs typeface="Times New Roman" charset="0"/>
                <a:sym typeface="Symbol" charset="2"/>
              </a:rPr>
              <a:t>Q</a:t>
            </a:r>
            <a:r>
              <a:rPr lang="de-DE" altLang="de-DE" sz="2400" dirty="0">
                <a:solidFill>
                  <a:srgbClr val="FF0000"/>
                </a:solidFill>
                <a:ea typeface="Times New Roman" charset="0"/>
                <a:cs typeface="Times New Roman" charset="0"/>
                <a:sym typeface="Symbol" charset="2"/>
              </a:rPr>
              <a:t>(p) =</a:t>
            </a:r>
            <a:r>
              <a:rPr lang="de-DE" altLang="de-DE" sz="2400" dirty="0" smtClean="0">
                <a:solidFill>
                  <a:srgbClr val="FF0000"/>
                </a:solidFill>
                <a:ea typeface="Times New Roman" charset="0"/>
                <a:cs typeface="Times New Roman" charset="0"/>
                <a:sym typeface="Symbol" charset="2"/>
              </a:rPr>
              <a:t> +</a:t>
            </a:r>
            <a:r>
              <a:rPr lang="de-DE" altLang="de-DE" sz="2400" i="1" dirty="0" err="1" smtClean="0">
                <a:solidFill>
                  <a:srgbClr val="FF0000"/>
                </a:solidFill>
                <a:ea typeface="Times New Roman" charset="0"/>
                <a:cs typeface="Times New Roman" charset="0"/>
                <a:sym typeface="Symbol" charset="2"/>
              </a:rPr>
              <a:t>e</a:t>
            </a:r>
            <a:endParaRPr lang="de-DE" altLang="de-DE" sz="2400" i="1" dirty="0">
              <a:solidFill>
                <a:srgbClr val="FF0000"/>
              </a:solidFill>
              <a:ea typeface="Times New Roman" charset="0"/>
              <a:cs typeface="Times New Roman" charset="0"/>
              <a:sym typeface="Symbol" charset="2"/>
            </a:endParaRPr>
          </a:p>
        </p:txBody>
      </p:sp>
      <p:sp>
        <p:nvSpPr>
          <p:cNvPr id="82955" name="AutoShape 11"/>
          <p:cNvSpPr>
            <a:spLocks/>
          </p:cNvSpPr>
          <p:nvPr/>
        </p:nvSpPr>
        <p:spPr bwMode="auto">
          <a:xfrm>
            <a:off x="4495800" y="3124200"/>
            <a:ext cx="228600" cy="838200"/>
          </a:xfrm>
          <a:prstGeom prst="rightBrace">
            <a:avLst>
              <a:gd name="adj1" fmla="val 30556"/>
              <a:gd name="adj2" fmla="val 50000"/>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82956" name="Text Box 12"/>
          <p:cNvSpPr txBox="1">
            <a:spLocks noChangeArrowheads="1"/>
          </p:cNvSpPr>
          <p:nvPr/>
        </p:nvSpPr>
        <p:spPr bwMode="auto">
          <a:xfrm>
            <a:off x="4800600" y="3124200"/>
            <a:ext cx="3429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spcBef>
                <a:spcPct val="50000"/>
              </a:spcBef>
              <a:defRPr/>
            </a:pPr>
            <a:r>
              <a:rPr lang="de-DE" altLang="de-DE" sz="2400" dirty="0">
                <a:solidFill>
                  <a:schemeClr val="tx1"/>
                </a:solidFill>
              </a:rPr>
              <a:t> Teilchen </a:t>
            </a:r>
            <a:r>
              <a:rPr lang="de-DE" altLang="de-DE" sz="2400" dirty="0" smtClean="0">
                <a:solidFill>
                  <a:schemeClr val="tx1"/>
                </a:solidFill>
              </a:rPr>
              <a:t>und </a:t>
            </a:r>
            <a:r>
              <a:rPr lang="de-DE" altLang="de-DE" sz="2400" dirty="0">
                <a:solidFill>
                  <a:schemeClr val="tx1"/>
                </a:solidFill>
              </a:rPr>
              <a:t>Antiteilchen</a:t>
            </a:r>
          </a:p>
          <a:p>
            <a:pPr eaLnBrk="1" hangingPunct="1">
              <a:defRPr/>
            </a:pPr>
            <a:r>
              <a:rPr lang="de-DE" altLang="de-DE" sz="2400" dirty="0">
                <a:solidFill>
                  <a:schemeClr val="tx1"/>
                </a:solidFill>
              </a:rPr>
              <a:t>     </a:t>
            </a:r>
            <a:r>
              <a:rPr lang="de-DE" altLang="de-DE" sz="2400" i="1" dirty="0" smtClean="0">
                <a:solidFill>
                  <a:schemeClr val="tx1"/>
                </a:solidFill>
              </a:rPr>
              <a:t>m</a:t>
            </a:r>
            <a:r>
              <a:rPr lang="de-DE" altLang="de-DE" sz="2400" dirty="0" smtClean="0">
                <a:solidFill>
                  <a:schemeClr val="tx1"/>
                </a:solidFill>
              </a:rPr>
              <a:t>(</a:t>
            </a:r>
            <a:r>
              <a:rPr lang="de-DE" altLang="de-DE" sz="2400" dirty="0" err="1" smtClean="0">
                <a:solidFill>
                  <a:schemeClr val="tx1"/>
                </a:solidFill>
              </a:rPr>
              <a:t>e</a:t>
            </a:r>
            <a:r>
              <a:rPr lang="de-DE" altLang="de-DE" sz="2400" baseline="30000" dirty="0">
                <a:solidFill>
                  <a:schemeClr val="tx1"/>
                </a:solidFill>
                <a:sym typeface="Symbol" charset="2"/>
              </a:rPr>
              <a:t>−</a:t>
            </a:r>
            <a:r>
              <a:rPr lang="de-DE" altLang="de-DE" sz="2400" dirty="0" smtClean="0">
                <a:solidFill>
                  <a:schemeClr val="tx1"/>
                </a:solidFill>
                <a:sym typeface="Symbol" charset="2"/>
              </a:rPr>
              <a:t>) = </a:t>
            </a:r>
            <a:r>
              <a:rPr lang="de-DE" altLang="de-DE" sz="2400" i="1" dirty="0" smtClean="0">
                <a:solidFill>
                  <a:schemeClr val="tx1"/>
                </a:solidFill>
                <a:sym typeface="Symbol" charset="2"/>
              </a:rPr>
              <a:t>m</a:t>
            </a:r>
            <a:r>
              <a:rPr lang="de-DE" altLang="de-DE" sz="2400" dirty="0" smtClean="0">
                <a:solidFill>
                  <a:schemeClr val="tx1"/>
                </a:solidFill>
                <a:sym typeface="Symbol" charset="2"/>
              </a:rPr>
              <a:t>(</a:t>
            </a:r>
            <a:r>
              <a:rPr lang="de-DE" altLang="de-DE" sz="2400" dirty="0" err="1" smtClean="0">
                <a:solidFill>
                  <a:schemeClr val="tx1"/>
                </a:solidFill>
                <a:sym typeface="Symbol" charset="2"/>
              </a:rPr>
              <a:t>e</a:t>
            </a:r>
            <a:r>
              <a:rPr lang="de-DE" altLang="de-DE" sz="2400" baseline="30000" dirty="0" smtClean="0">
                <a:solidFill>
                  <a:schemeClr val="tx1"/>
                </a:solidFill>
                <a:sym typeface="Symbol" charset="2"/>
              </a:rPr>
              <a:t>+</a:t>
            </a:r>
            <a:r>
              <a:rPr lang="de-DE" altLang="de-DE" sz="2400" dirty="0" smtClean="0">
                <a:solidFill>
                  <a:schemeClr val="tx1"/>
                </a:solidFill>
                <a:sym typeface="Symbol" charset="2"/>
              </a:rPr>
              <a:t>)</a:t>
            </a:r>
            <a:endParaRPr lang="de-DE" altLang="de-DE" sz="2400" dirty="0">
              <a:solidFill>
                <a:schemeClr val="tx1"/>
              </a:solidFill>
            </a:endParaRPr>
          </a:p>
        </p:txBody>
      </p:sp>
      <p:grpSp>
        <p:nvGrpSpPr>
          <p:cNvPr id="4" name="Gruppierung 3"/>
          <p:cNvGrpSpPr/>
          <p:nvPr/>
        </p:nvGrpSpPr>
        <p:grpSpPr>
          <a:xfrm>
            <a:off x="304800" y="4800600"/>
            <a:ext cx="8445500" cy="1130300"/>
            <a:chOff x="698500" y="4889500"/>
            <a:chExt cx="8445500" cy="1130300"/>
          </a:xfrm>
        </p:grpSpPr>
        <p:sp>
          <p:nvSpPr>
            <p:cNvPr id="82959" name="Rectangle 15"/>
            <p:cNvSpPr>
              <a:spLocks noChangeArrowheads="1"/>
            </p:cNvSpPr>
            <p:nvPr/>
          </p:nvSpPr>
          <p:spPr bwMode="auto">
            <a:xfrm>
              <a:off x="698500" y="4889500"/>
              <a:ext cx="8445500" cy="1130300"/>
            </a:xfrm>
            <a:prstGeom prst="rect">
              <a:avLst/>
            </a:prstGeom>
            <a:solidFill>
              <a:srgbClr val="FFFF99"/>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1" hangingPunct="1">
                <a:spcBef>
                  <a:spcPct val="50000"/>
                </a:spcBef>
                <a:defRPr/>
              </a:pPr>
              <a:endParaRPr lang="de-DE"/>
            </a:p>
          </p:txBody>
        </p:sp>
        <p:sp>
          <p:nvSpPr>
            <p:cNvPr id="82958" name="Text Box 14"/>
            <p:cNvSpPr txBox="1">
              <a:spLocks noChangeArrowheads="1"/>
            </p:cNvSpPr>
            <p:nvPr/>
          </p:nvSpPr>
          <p:spPr bwMode="auto">
            <a:xfrm>
              <a:off x="850900" y="5168900"/>
              <a:ext cx="7348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spcBef>
                  <a:spcPct val="50000"/>
                </a:spcBef>
                <a:defRPr/>
              </a:pPr>
              <a:r>
                <a:rPr lang="de-DE" altLang="de-DE" sz="2400" dirty="0">
                  <a:solidFill>
                    <a:schemeClr val="tx1"/>
                  </a:solidFill>
                </a:rPr>
                <a:t>Ungelöstes Rätsel</a:t>
              </a:r>
              <a:r>
                <a:rPr lang="de-DE" altLang="de-DE" sz="2400" dirty="0" smtClean="0">
                  <a:solidFill>
                    <a:schemeClr val="tx1"/>
                  </a:solidFill>
                </a:rPr>
                <a:t>:                             aber</a:t>
              </a:r>
              <a:endParaRPr lang="de-DE" altLang="de-DE" sz="2400" dirty="0">
                <a:solidFill>
                  <a:schemeClr val="tx1"/>
                </a:solidFill>
              </a:endParaRPr>
            </a:p>
          </p:txBody>
        </p:sp>
        <p:pic>
          <p:nvPicPr>
            <p:cNvPr id="2" name="Bild 1"/>
            <p:cNvPicPr>
              <a:picLocks noChangeAspect="1"/>
            </p:cNvPicPr>
            <p:nvPr/>
          </p:nvPicPr>
          <p:blipFill>
            <a:blip r:embed="rId2"/>
            <a:stretch>
              <a:fillRect/>
            </a:stretch>
          </p:blipFill>
          <p:spPr>
            <a:xfrm>
              <a:off x="3440875" y="5006928"/>
              <a:ext cx="1740725" cy="860472"/>
            </a:xfrm>
            <a:prstGeom prst="rect">
              <a:avLst/>
            </a:prstGeom>
          </p:spPr>
        </p:pic>
        <p:pic>
          <p:nvPicPr>
            <p:cNvPr id="3" name="Bild 2"/>
            <p:cNvPicPr>
              <a:picLocks noChangeAspect="1"/>
            </p:cNvPicPr>
            <p:nvPr/>
          </p:nvPicPr>
          <p:blipFill>
            <a:blip r:embed="rId3"/>
            <a:stretch>
              <a:fillRect/>
            </a:stretch>
          </p:blipFill>
          <p:spPr>
            <a:xfrm>
              <a:off x="6298464" y="5006928"/>
              <a:ext cx="2769336" cy="860472"/>
            </a:xfrm>
            <a:prstGeom prst="rect">
              <a:avLst/>
            </a:prstGeom>
          </p:spPr>
        </p:pic>
      </p:grpSp>
      <p:pic>
        <p:nvPicPr>
          <p:cNvPr id="5" name="Bild 4"/>
          <p:cNvPicPr>
            <a:picLocks noChangeAspect="1"/>
          </p:cNvPicPr>
          <p:nvPr/>
        </p:nvPicPr>
        <p:blipFill>
          <a:blip r:embed="rId4"/>
          <a:stretch>
            <a:fillRect/>
          </a:stretch>
        </p:blipFill>
        <p:spPr>
          <a:xfrm>
            <a:off x="4375886" y="1993645"/>
            <a:ext cx="4539514" cy="3685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55" name="Line 35"/>
          <p:cNvSpPr>
            <a:spLocks noChangeShapeType="1"/>
          </p:cNvSpPr>
          <p:nvPr/>
        </p:nvSpPr>
        <p:spPr bwMode="auto">
          <a:xfrm>
            <a:off x="1739900" y="2044700"/>
            <a:ext cx="6248400" cy="1612900"/>
          </a:xfrm>
          <a:prstGeom prst="line">
            <a:avLst/>
          </a:prstGeom>
          <a:noFill/>
          <a:ln w="38100">
            <a:solidFill>
              <a:srgbClr val="33CC33"/>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7554" name="Line 34"/>
          <p:cNvSpPr>
            <a:spLocks noChangeShapeType="1"/>
          </p:cNvSpPr>
          <p:nvPr/>
        </p:nvSpPr>
        <p:spPr bwMode="auto">
          <a:xfrm flipV="1">
            <a:off x="1739900" y="419100"/>
            <a:ext cx="6248400" cy="1612900"/>
          </a:xfrm>
          <a:prstGeom prst="line">
            <a:avLst/>
          </a:prstGeom>
          <a:noFill/>
          <a:ln w="38100">
            <a:solidFill>
              <a:srgbClr val="33CC33"/>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7552" name="Line 32"/>
          <p:cNvSpPr>
            <a:spLocks noChangeShapeType="1"/>
          </p:cNvSpPr>
          <p:nvPr/>
        </p:nvSpPr>
        <p:spPr bwMode="auto">
          <a:xfrm flipV="1">
            <a:off x="2120900" y="2032000"/>
            <a:ext cx="6464300" cy="12700"/>
          </a:xfrm>
          <a:prstGeom prst="line">
            <a:avLst/>
          </a:prstGeom>
          <a:noFill/>
          <a:ln w="38100">
            <a:solidFill>
              <a:srgbClr val="33CC33"/>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7522" name="Text Box 2"/>
          <p:cNvSpPr txBox="1">
            <a:spLocks noChangeArrowheads="1"/>
          </p:cNvSpPr>
          <p:nvPr/>
        </p:nvSpPr>
        <p:spPr bwMode="auto">
          <a:xfrm>
            <a:off x="228600" y="228600"/>
            <a:ext cx="7086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dirty="0" err="1">
                <a:solidFill>
                  <a:schemeClr val="tx1"/>
                </a:solidFill>
              </a:rPr>
              <a:t>e</a:t>
            </a:r>
            <a:r>
              <a:rPr lang="de-DE" altLang="de-DE" dirty="0">
                <a:solidFill>
                  <a:schemeClr val="tx1"/>
                </a:solidFill>
              </a:rPr>
              <a:t>) </a:t>
            </a:r>
            <a:r>
              <a:rPr lang="de-DE" altLang="de-DE" dirty="0" smtClean="0">
                <a:solidFill>
                  <a:schemeClr val="tx1"/>
                </a:solidFill>
              </a:rPr>
              <a:t>Kraft auf Dipol </a:t>
            </a:r>
            <a:r>
              <a:rPr lang="de-DE" altLang="de-DE" dirty="0">
                <a:solidFill>
                  <a:schemeClr val="tx1"/>
                </a:solidFill>
              </a:rPr>
              <a:t>im inhomogenen Feld:</a:t>
            </a:r>
          </a:p>
        </p:txBody>
      </p:sp>
      <p:sp>
        <p:nvSpPr>
          <p:cNvPr id="107525" name="Line 5"/>
          <p:cNvSpPr>
            <a:spLocks noChangeShapeType="1"/>
          </p:cNvSpPr>
          <p:nvPr/>
        </p:nvSpPr>
        <p:spPr bwMode="auto">
          <a:xfrm>
            <a:off x="3838575" y="2032000"/>
            <a:ext cx="1193800" cy="0"/>
          </a:xfrm>
          <a:prstGeom prst="line">
            <a:avLst/>
          </a:prstGeom>
          <a:noFill/>
          <a:ln w="76200">
            <a:solidFill>
              <a:schemeClr val="tx1">
                <a:alpha val="50000"/>
              </a:schemeClr>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07526" name="Line 6"/>
          <p:cNvSpPr>
            <a:spLocks noChangeShapeType="1"/>
          </p:cNvSpPr>
          <p:nvPr/>
        </p:nvSpPr>
        <p:spPr bwMode="auto">
          <a:xfrm>
            <a:off x="6353175" y="2032000"/>
            <a:ext cx="635000" cy="0"/>
          </a:xfrm>
          <a:prstGeom prst="line">
            <a:avLst/>
          </a:prstGeom>
          <a:noFill/>
          <a:ln w="76200">
            <a:solidFill>
              <a:schemeClr val="tx1">
                <a:alpha val="50000"/>
              </a:schemeClr>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grpSp>
        <p:nvGrpSpPr>
          <p:cNvPr id="24583" name="Group 7"/>
          <p:cNvGrpSpPr>
            <a:grpSpLocks/>
          </p:cNvGrpSpPr>
          <p:nvPr/>
        </p:nvGrpSpPr>
        <p:grpSpPr bwMode="auto">
          <a:xfrm>
            <a:off x="4946651" y="1728787"/>
            <a:ext cx="1530350" cy="595313"/>
            <a:chOff x="914" y="985"/>
            <a:chExt cx="964" cy="375"/>
          </a:xfrm>
        </p:grpSpPr>
        <p:sp>
          <p:nvSpPr>
            <p:cNvPr id="107528" name="Rectangle 8"/>
            <p:cNvSpPr>
              <a:spLocks noChangeArrowheads="1"/>
            </p:cNvSpPr>
            <p:nvPr/>
          </p:nvSpPr>
          <p:spPr bwMode="auto">
            <a:xfrm>
              <a:off x="1057" y="1081"/>
              <a:ext cx="672" cy="187"/>
            </a:xfrm>
            <a:prstGeom prst="rect">
              <a:avLst/>
            </a:prstGeom>
            <a:gradFill rotWithShape="0">
              <a:gsLst>
                <a:gs pos="0">
                  <a:srgbClr val="3399FF"/>
                </a:gs>
                <a:gs pos="100000">
                  <a:srgbClr val="FF9966"/>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grpSp>
          <p:nvGrpSpPr>
            <p:cNvPr id="24620" name="Group 9"/>
            <p:cNvGrpSpPr>
              <a:grpSpLocks/>
            </p:cNvGrpSpPr>
            <p:nvPr/>
          </p:nvGrpSpPr>
          <p:grpSpPr bwMode="auto">
            <a:xfrm flipH="1">
              <a:off x="1590" y="985"/>
              <a:ext cx="288" cy="365"/>
              <a:chOff x="715" y="1009"/>
              <a:chExt cx="288" cy="365"/>
            </a:xfrm>
          </p:grpSpPr>
          <p:sp>
            <p:nvSpPr>
              <p:cNvPr id="107530" name="Oval 10"/>
              <p:cNvSpPr>
                <a:spLocks noChangeArrowheads="1"/>
              </p:cNvSpPr>
              <p:nvPr/>
            </p:nvSpPr>
            <p:spPr bwMode="auto">
              <a:xfrm>
                <a:off x="768" y="1104"/>
                <a:ext cx="192" cy="192"/>
              </a:xfrm>
              <a:prstGeom prst="ellipse">
                <a:avLst/>
              </a:prstGeom>
              <a:gradFill rotWithShape="0">
                <a:gsLst>
                  <a:gs pos="0">
                    <a:srgbClr val="FF0000"/>
                  </a:gs>
                  <a:gs pos="100000">
                    <a:srgbClr val="FF0000">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7531" name="Text Box 11"/>
              <p:cNvSpPr txBox="1">
                <a:spLocks noChangeArrowheads="1"/>
              </p:cNvSpPr>
              <p:nvPr/>
            </p:nvSpPr>
            <p:spPr bwMode="auto">
              <a:xfrm>
                <a:off x="715" y="1009"/>
                <a:ext cx="288"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a:solidFill>
                      <a:srgbClr val="FFFF99"/>
                    </a:solidFill>
                    <a:sym typeface="Symbol" charset="2"/>
                  </a:rPr>
                  <a:t>+</a:t>
                </a:r>
                <a:endParaRPr lang="de-DE" altLang="de-DE" sz="3200">
                  <a:solidFill>
                    <a:srgbClr val="FFFF99"/>
                  </a:solidFill>
                </a:endParaRPr>
              </a:p>
            </p:txBody>
          </p:sp>
        </p:grpSp>
        <p:grpSp>
          <p:nvGrpSpPr>
            <p:cNvPr id="24621" name="Group 12"/>
            <p:cNvGrpSpPr>
              <a:grpSpLocks/>
            </p:cNvGrpSpPr>
            <p:nvPr/>
          </p:nvGrpSpPr>
          <p:grpSpPr bwMode="auto">
            <a:xfrm flipH="1">
              <a:off x="914" y="989"/>
              <a:ext cx="288" cy="371"/>
              <a:chOff x="1535" y="1000"/>
              <a:chExt cx="288" cy="371"/>
            </a:xfrm>
          </p:grpSpPr>
          <p:sp>
            <p:nvSpPr>
              <p:cNvPr id="107533" name="Oval 13"/>
              <p:cNvSpPr>
                <a:spLocks noChangeArrowheads="1"/>
              </p:cNvSpPr>
              <p:nvPr/>
            </p:nvSpPr>
            <p:spPr bwMode="auto">
              <a:xfrm>
                <a:off x="1584" y="1091"/>
                <a:ext cx="192" cy="192"/>
              </a:xfrm>
              <a:prstGeom prst="ellipse">
                <a:avLst/>
              </a:prstGeom>
              <a:gradFill rotWithShape="0">
                <a:gsLst>
                  <a:gs pos="0">
                    <a:srgbClr val="0000CC"/>
                  </a:gs>
                  <a:gs pos="100000">
                    <a:srgbClr val="0000CC">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7534" name="Text Box 14"/>
              <p:cNvSpPr txBox="1">
                <a:spLocks noChangeArrowheads="1"/>
              </p:cNvSpPr>
              <p:nvPr/>
            </p:nvSpPr>
            <p:spPr bwMode="auto">
              <a:xfrm>
                <a:off x="1535" y="1000"/>
                <a:ext cx="288" cy="3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1" hangingPunct="1">
                  <a:spcBef>
                    <a:spcPct val="50000"/>
                  </a:spcBef>
                  <a:defRPr/>
                </a:pPr>
                <a:r>
                  <a:rPr lang="de-DE" altLang="de-DE" sz="3200">
                    <a:solidFill>
                      <a:srgbClr val="FFFF99"/>
                    </a:solidFill>
                    <a:sym typeface="Symbol" charset="2"/>
                  </a:rPr>
                  <a:t>−</a:t>
                </a:r>
                <a:endParaRPr lang="de-DE" altLang="de-DE" sz="3200">
                  <a:solidFill>
                    <a:srgbClr val="FFFF99"/>
                  </a:solidFill>
                </a:endParaRPr>
              </a:p>
            </p:txBody>
          </p:sp>
        </p:grpSp>
      </p:grpSp>
      <p:sp>
        <p:nvSpPr>
          <p:cNvPr id="107548" name="Oval 28"/>
          <p:cNvSpPr>
            <a:spLocks noChangeArrowheads="1"/>
          </p:cNvSpPr>
          <p:nvPr/>
        </p:nvSpPr>
        <p:spPr bwMode="auto">
          <a:xfrm>
            <a:off x="1371600" y="1663700"/>
            <a:ext cx="762000" cy="762000"/>
          </a:xfrm>
          <a:prstGeom prst="ellipse">
            <a:avLst/>
          </a:prstGeom>
          <a:gradFill rotWithShape="0">
            <a:gsLst>
              <a:gs pos="0">
                <a:srgbClr val="FF0000"/>
              </a:gs>
              <a:gs pos="100000">
                <a:srgbClr val="FF0000">
                  <a:gamma/>
                  <a:shade val="51373"/>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7549" name="Text Box 29"/>
          <p:cNvSpPr txBox="1">
            <a:spLocks noChangeArrowheads="1"/>
          </p:cNvSpPr>
          <p:nvPr/>
        </p:nvSpPr>
        <p:spPr bwMode="auto">
          <a:xfrm>
            <a:off x="1143000" y="2311400"/>
            <a:ext cx="9906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i="1" dirty="0">
                <a:solidFill>
                  <a:srgbClr val="FF0000"/>
                </a:solidFill>
              </a:rPr>
              <a:t>+</a:t>
            </a:r>
            <a:r>
              <a:rPr lang="de-DE" altLang="de-DE" sz="3200" i="1" dirty="0" smtClean="0">
                <a:solidFill>
                  <a:srgbClr val="FF0000"/>
                </a:solidFill>
              </a:rPr>
              <a:t>Q</a:t>
            </a:r>
            <a:endParaRPr lang="de-DE" altLang="de-DE" sz="3200" i="1" dirty="0">
              <a:solidFill>
                <a:srgbClr val="FF0000"/>
              </a:solidFill>
            </a:endParaRPr>
          </a:p>
        </p:txBody>
      </p:sp>
      <p:sp>
        <p:nvSpPr>
          <p:cNvPr id="107550" name="Text Box 30"/>
          <p:cNvSpPr txBox="1">
            <a:spLocks noChangeArrowheads="1"/>
          </p:cNvSpPr>
          <p:nvPr/>
        </p:nvSpPr>
        <p:spPr bwMode="auto">
          <a:xfrm>
            <a:off x="914400" y="1270000"/>
            <a:ext cx="1828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a:solidFill>
                  <a:schemeClr val="tx1"/>
                </a:solidFill>
              </a:rPr>
              <a:t>Quellladung</a:t>
            </a:r>
          </a:p>
        </p:txBody>
      </p:sp>
      <p:sp>
        <p:nvSpPr>
          <p:cNvPr id="107551" name="Text Box 31"/>
          <p:cNvSpPr txBox="1">
            <a:spLocks noChangeArrowheads="1"/>
          </p:cNvSpPr>
          <p:nvPr/>
        </p:nvSpPr>
        <p:spPr bwMode="auto">
          <a:xfrm>
            <a:off x="4724400" y="1343025"/>
            <a:ext cx="1828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a:solidFill>
                  <a:schemeClr val="tx1"/>
                </a:solidFill>
              </a:rPr>
              <a:t>Probedipol</a:t>
            </a:r>
          </a:p>
        </p:txBody>
      </p:sp>
      <p:sp>
        <p:nvSpPr>
          <p:cNvPr id="107557" name="Text Box 37"/>
          <p:cNvSpPr txBox="1">
            <a:spLocks noChangeArrowheads="1"/>
          </p:cNvSpPr>
          <p:nvPr/>
        </p:nvSpPr>
        <p:spPr bwMode="auto">
          <a:xfrm>
            <a:off x="1773238" y="3594096"/>
            <a:ext cx="7523162"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spcBef>
                <a:spcPct val="50000"/>
              </a:spcBef>
              <a:defRPr/>
            </a:pPr>
            <a:r>
              <a:rPr lang="de-DE" altLang="de-DE" dirty="0">
                <a:solidFill>
                  <a:schemeClr val="tx1"/>
                </a:solidFill>
              </a:rPr>
              <a:t>zeigt auf </a:t>
            </a:r>
            <a:r>
              <a:rPr lang="de-DE" altLang="de-DE" i="1" dirty="0">
                <a:solidFill>
                  <a:schemeClr val="tx1"/>
                </a:solidFill>
              </a:rPr>
              <a:t>Q</a:t>
            </a:r>
            <a:r>
              <a:rPr lang="de-DE" altLang="de-DE" dirty="0">
                <a:solidFill>
                  <a:schemeClr val="tx1"/>
                </a:solidFill>
              </a:rPr>
              <a:t>, d.h. in Richtung des größten </a:t>
            </a:r>
            <a:r>
              <a:rPr lang="de-DE" altLang="de-DE" i="1" dirty="0">
                <a:solidFill>
                  <a:schemeClr val="tx1"/>
                </a:solidFill>
              </a:rPr>
              <a:t>E</a:t>
            </a:r>
            <a:r>
              <a:rPr lang="de-DE" altLang="de-DE" dirty="0">
                <a:solidFill>
                  <a:schemeClr val="tx1"/>
                </a:solidFill>
              </a:rPr>
              <a:t>-Feldes</a:t>
            </a:r>
          </a:p>
        </p:txBody>
      </p:sp>
      <p:grpSp>
        <p:nvGrpSpPr>
          <p:cNvPr id="24595" name="Group 66"/>
          <p:cNvGrpSpPr>
            <a:grpSpLocks/>
          </p:cNvGrpSpPr>
          <p:nvPr/>
        </p:nvGrpSpPr>
        <p:grpSpPr bwMode="auto">
          <a:xfrm>
            <a:off x="5410200" y="2285736"/>
            <a:ext cx="609600" cy="264"/>
            <a:chOff x="2928" y="1320"/>
            <a:chExt cx="384" cy="264"/>
          </a:xfrm>
        </p:grpSpPr>
        <p:graphicFrame>
          <p:nvGraphicFramePr>
            <p:cNvPr id="24596" name="Object 23"/>
            <p:cNvGraphicFramePr>
              <a:graphicFrameLocks noChangeAspect="1"/>
            </p:cNvGraphicFramePr>
            <p:nvPr/>
          </p:nvGraphicFramePr>
          <p:xfrm>
            <a:off x="3024" y="1320"/>
            <a:ext cx="205" cy="264"/>
          </p:xfrm>
          <a:graphic>
            <a:graphicData uri="http://schemas.openxmlformats.org/presentationml/2006/ole">
              <mc:AlternateContent xmlns:mc="http://schemas.openxmlformats.org/markup-compatibility/2006">
                <mc:Choice xmlns:v="urn:schemas-microsoft-com:vml" Requires="v">
                  <p:oleObj spid="_x0000_s25311" name="Equation" r:id="rId3" imgW="177646" imgH="228402" progId="Equation.3">
                    <p:embed/>
                  </p:oleObj>
                </mc:Choice>
                <mc:Fallback>
                  <p:oleObj name="Equation" r:id="rId3" imgW="177646" imgH="228402" progId="Equation.3">
                    <p:embed/>
                    <p:pic>
                      <p:nvPicPr>
                        <p:cNvPr id="0" name="Object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4" y="1320"/>
                          <a:ext cx="205" cy="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07585" name="Line 65"/>
            <p:cNvSpPr>
              <a:spLocks noChangeShapeType="1"/>
            </p:cNvSpPr>
            <p:nvPr/>
          </p:nvSpPr>
          <p:spPr bwMode="auto">
            <a:xfrm>
              <a:off x="2928" y="1344"/>
              <a:ext cx="384" cy="0"/>
            </a:xfrm>
            <a:prstGeom prst="line">
              <a:avLst/>
            </a:prstGeom>
            <a:noFill/>
            <a:ln w="28575">
              <a:solidFill>
                <a:srgbClr val="00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grpSp>
      <p:pic>
        <p:nvPicPr>
          <p:cNvPr id="2" name="Bild 1"/>
          <p:cNvPicPr>
            <a:picLocks noChangeAspect="1"/>
          </p:cNvPicPr>
          <p:nvPr/>
        </p:nvPicPr>
        <p:blipFill>
          <a:blip r:embed="rId5"/>
          <a:stretch>
            <a:fillRect/>
          </a:stretch>
        </p:blipFill>
        <p:spPr>
          <a:xfrm>
            <a:off x="8077200" y="1524000"/>
            <a:ext cx="342900" cy="457200"/>
          </a:xfrm>
          <a:prstGeom prst="rect">
            <a:avLst/>
          </a:prstGeom>
        </p:spPr>
      </p:pic>
      <p:grpSp>
        <p:nvGrpSpPr>
          <p:cNvPr id="11" name="Gruppierung 10"/>
          <p:cNvGrpSpPr/>
          <p:nvPr/>
        </p:nvGrpSpPr>
        <p:grpSpPr>
          <a:xfrm>
            <a:off x="152400" y="4267200"/>
            <a:ext cx="8763000" cy="2273300"/>
            <a:chOff x="152400" y="4267200"/>
            <a:chExt cx="8763000" cy="2273300"/>
          </a:xfrm>
        </p:grpSpPr>
        <p:sp>
          <p:nvSpPr>
            <p:cNvPr id="107562" name="Text Box 42"/>
            <p:cNvSpPr txBox="1">
              <a:spLocks noChangeArrowheads="1"/>
            </p:cNvSpPr>
            <p:nvPr/>
          </p:nvSpPr>
          <p:spPr bwMode="auto">
            <a:xfrm>
              <a:off x="152400" y="5334000"/>
              <a:ext cx="4686299" cy="95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spcBef>
                  <a:spcPct val="50000"/>
                </a:spcBef>
                <a:defRPr/>
              </a:pPr>
              <a:r>
                <a:rPr lang="de-DE" altLang="de-DE" u="sng" dirty="0">
                  <a:solidFill>
                    <a:srgbClr val="FF0000"/>
                  </a:solidFill>
                </a:rPr>
                <a:t>Experiment:</a:t>
              </a:r>
              <a:r>
                <a:rPr lang="de-DE" altLang="de-DE" dirty="0"/>
                <a:t>  </a:t>
              </a:r>
            </a:p>
            <a:p>
              <a:pPr eaLnBrk="1" hangingPunct="1">
                <a:defRPr/>
              </a:pPr>
              <a:r>
                <a:rPr lang="de-DE" altLang="de-DE" dirty="0"/>
                <a:t>Ablenkung eines Wasserstrahls</a:t>
              </a:r>
              <a:endParaRPr lang="de-DE" altLang="de-DE" dirty="0">
                <a:solidFill>
                  <a:srgbClr val="FF0000"/>
                </a:solidFill>
              </a:endParaRPr>
            </a:p>
          </p:txBody>
        </p:sp>
        <p:grpSp>
          <p:nvGrpSpPr>
            <p:cNvPr id="4" name="Gruppierung 3"/>
            <p:cNvGrpSpPr/>
            <p:nvPr/>
          </p:nvGrpSpPr>
          <p:grpSpPr>
            <a:xfrm>
              <a:off x="4800600" y="4267200"/>
              <a:ext cx="4114800" cy="2273300"/>
              <a:chOff x="4800600" y="4267200"/>
              <a:chExt cx="4114800" cy="2273300"/>
            </a:xfrm>
          </p:grpSpPr>
          <p:grpSp>
            <p:nvGrpSpPr>
              <p:cNvPr id="107584" name="Group 64"/>
              <p:cNvGrpSpPr>
                <a:grpSpLocks/>
              </p:cNvGrpSpPr>
              <p:nvPr/>
            </p:nvGrpSpPr>
            <p:grpSpPr bwMode="auto">
              <a:xfrm>
                <a:off x="4800600" y="4267200"/>
                <a:ext cx="4114800" cy="2273300"/>
                <a:chOff x="3024" y="2688"/>
                <a:chExt cx="2592" cy="1432"/>
              </a:xfrm>
            </p:grpSpPr>
            <p:sp>
              <p:nvSpPr>
                <p:cNvPr id="107576" name="Line 56"/>
                <p:cNvSpPr>
                  <a:spLocks noChangeShapeType="1"/>
                </p:cNvSpPr>
                <p:nvPr/>
              </p:nvSpPr>
              <p:spPr bwMode="auto">
                <a:xfrm>
                  <a:off x="4344" y="3288"/>
                  <a:ext cx="0" cy="544"/>
                </a:xfrm>
                <a:prstGeom prst="line">
                  <a:avLst/>
                </a:prstGeom>
                <a:noFill/>
                <a:ln w="76200">
                  <a:solidFill>
                    <a:schemeClr val="tx1">
                      <a:alpha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grpSp>
              <p:nvGrpSpPr>
                <p:cNvPr id="24599" name="Group 60"/>
                <p:cNvGrpSpPr>
                  <a:grpSpLocks/>
                </p:cNvGrpSpPr>
                <p:nvPr/>
              </p:nvGrpSpPr>
              <p:grpSpPr bwMode="auto">
                <a:xfrm>
                  <a:off x="3096" y="2688"/>
                  <a:ext cx="2480" cy="1432"/>
                  <a:chOff x="3096" y="2792"/>
                  <a:chExt cx="2480" cy="1432"/>
                </a:xfrm>
              </p:grpSpPr>
              <p:sp>
                <p:nvSpPr>
                  <p:cNvPr id="107567" name="Line 47"/>
                  <p:cNvSpPr>
                    <a:spLocks noChangeShapeType="1"/>
                  </p:cNvSpPr>
                  <p:nvPr/>
                </p:nvSpPr>
                <p:spPr bwMode="auto">
                  <a:xfrm>
                    <a:off x="4344" y="3232"/>
                    <a:ext cx="864" cy="6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7566" name="Line 46"/>
                  <p:cNvSpPr>
                    <a:spLocks noChangeShapeType="1"/>
                  </p:cNvSpPr>
                  <p:nvPr/>
                </p:nvSpPr>
                <p:spPr bwMode="auto">
                  <a:xfrm flipV="1">
                    <a:off x="3480" y="3232"/>
                    <a:ext cx="864" cy="6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7563" name="Oval 43"/>
                  <p:cNvSpPr>
                    <a:spLocks noChangeArrowheads="1"/>
                  </p:cNvSpPr>
                  <p:nvPr/>
                </p:nvSpPr>
                <p:spPr bwMode="auto">
                  <a:xfrm>
                    <a:off x="4176" y="3072"/>
                    <a:ext cx="336" cy="336"/>
                  </a:xfrm>
                  <a:prstGeom prst="ellipse">
                    <a:avLst/>
                  </a:prstGeom>
                  <a:gradFill rotWithShape="0">
                    <a:gsLst>
                      <a:gs pos="0">
                        <a:srgbClr val="0000CC"/>
                      </a:gs>
                      <a:gs pos="100000">
                        <a:srgbClr val="0000CC">
                          <a:gamma/>
                          <a:shade val="46275"/>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7564" name="Oval 44"/>
                  <p:cNvSpPr>
                    <a:spLocks noChangeArrowheads="1"/>
                  </p:cNvSpPr>
                  <p:nvPr/>
                </p:nvSpPr>
                <p:spPr bwMode="auto">
                  <a:xfrm>
                    <a:off x="3408" y="3792"/>
                    <a:ext cx="144" cy="144"/>
                  </a:xfrm>
                  <a:prstGeom prst="ellipse">
                    <a:avLst/>
                  </a:prstGeom>
                  <a:gradFill rotWithShape="0">
                    <a:gsLst>
                      <a:gs pos="0">
                        <a:srgbClr val="FF0000"/>
                      </a:gs>
                      <a:gs pos="100000">
                        <a:srgbClr val="FF0000">
                          <a:gamma/>
                          <a:shade val="46275"/>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7565" name="Oval 45"/>
                  <p:cNvSpPr>
                    <a:spLocks noChangeArrowheads="1"/>
                  </p:cNvSpPr>
                  <p:nvPr/>
                </p:nvSpPr>
                <p:spPr bwMode="auto">
                  <a:xfrm>
                    <a:off x="5136" y="3792"/>
                    <a:ext cx="144" cy="144"/>
                  </a:xfrm>
                  <a:prstGeom prst="ellipse">
                    <a:avLst/>
                  </a:prstGeom>
                  <a:gradFill rotWithShape="0">
                    <a:gsLst>
                      <a:gs pos="0">
                        <a:srgbClr val="FF0000"/>
                      </a:gs>
                      <a:gs pos="100000">
                        <a:srgbClr val="FF0000">
                          <a:gamma/>
                          <a:shade val="46275"/>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7568" name="Text Box 48"/>
                  <p:cNvSpPr txBox="1">
                    <a:spLocks noChangeArrowheads="1"/>
                  </p:cNvSpPr>
                  <p:nvPr/>
                </p:nvSpPr>
                <p:spPr bwMode="auto">
                  <a:xfrm>
                    <a:off x="4176" y="2792"/>
                    <a:ext cx="336"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a:t>O</a:t>
                    </a:r>
                  </a:p>
                </p:txBody>
              </p:sp>
              <p:sp>
                <p:nvSpPr>
                  <p:cNvPr id="107569" name="Text Box 49"/>
                  <p:cNvSpPr txBox="1">
                    <a:spLocks noChangeArrowheads="1"/>
                  </p:cNvSpPr>
                  <p:nvPr/>
                </p:nvSpPr>
                <p:spPr bwMode="auto">
                  <a:xfrm>
                    <a:off x="3096" y="3720"/>
                    <a:ext cx="384"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a:solidFill>
                          <a:srgbClr val="FF0000"/>
                        </a:solidFill>
                      </a:rPr>
                      <a:t>H</a:t>
                    </a:r>
                  </a:p>
                </p:txBody>
              </p:sp>
              <p:sp>
                <p:nvSpPr>
                  <p:cNvPr id="107570" name="Text Box 50"/>
                  <p:cNvSpPr txBox="1">
                    <a:spLocks noChangeArrowheads="1"/>
                  </p:cNvSpPr>
                  <p:nvPr/>
                </p:nvSpPr>
                <p:spPr bwMode="auto">
                  <a:xfrm>
                    <a:off x="5192" y="3704"/>
                    <a:ext cx="384"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a:solidFill>
                          <a:srgbClr val="FF0000"/>
                        </a:solidFill>
                      </a:rPr>
                      <a:t>H</a:t>
                    </a:r>
                  </a:p>
                </p:txBody>
              </p:sp>
              <p:sp>
                <p:nvSpPr>
                  <p:cNvPr id="107571" name="Text Box 51"/>
                  <p:cNvSpPr txBox="1">
                    <a:spLocks noChangeArrowheads="1"/>
                  </p:cNvSpPr>
                  <p:nvPr/>
                </p:nvSpPr>
                <p:spPr bwMode="auto">
                  <a:xfrm>
                    <a:off x="4464" y="3024"/>
                    <a:ext cx="336"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b="1" dirty="0">
                        <a:sym typeface="Symbol" charset="2"/>
                      </a:rPr>
                      <a:t>−</a:t>
                    </a:r>
                    <a:endParaRPr lang="de-DE" altLang="de-DE" sz="3200" b="1" dirty="0"/>
                  </a:p>
                </p:txBody>
              </p:sp>
              <p:sp>
                <p:nvSpPr>
                  <p:cNvPr id="107572" name="Text Box 52"/>
                  <p:cNvSpPr txBox="1">
                    <a:spLocks noChangeArrowheads="1"/>
                  </p:cNvSpPr>
                  <p:nvPr/>
                </p:nvSpPr>
                <p:spPr bwMode="auto">
                  <a:xfrm>
                    <a:off x="3888" y="3024"/>
                    <a:ext cx="336"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b="1" dirty="0">
                        <a:sym typeface="Symbol" charset="2"/>
                      </a:rPr>
                      <a:t>−</a:t>
                    </a:r>
                    <a:endParaRPr lang="de-DE" altLang="de-DE" sz="3200" b="1" dirty="0"/>
                  </a:p>
                </p:txBody>
              </p:sp>
              <p:sp>
                <p:nvSpPr>
                  <p:cNvPr id="107573" name="Text Box 53"/>
                  <p:cNvSpPr txBox="1">
                    <a:spLocks noChangeArrowheads="1"/>
                  </p:cNvSpPr>
                  <p:nvPr/>
                </p:nvSpPr>
                <p:spPr bwMode="auto">
                  <a:xfrm>
                    <a:off x="3504" y="3656"/>
                    <a:ext cx="336"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b="1" dirty="0">
                        <a:solidFill>
                          <a:srgbClr val="FF0000"/>
                        </a:solidFill>
                        <a:sym typeface="Symbol" charset="2"/>
                      </a:rPr>
                      <a:t>+</a:t>
                    </a:r>
                    <a:endParaRPr lang="de-DE" altLang="de-DE" sz="3200" b="1" dirty="0">
                      <a:solidFill>
                        <a:srgbClr val="FF0000"/>
                      </a:solidFill>
                    </a:endParaRPr>
                  </a:p>
                </p:txBody>
              </p:sp>
              <p:sp>
                <p:nvSpPr>
                  <p:cNvPr id="107574" name="Text Box 54"/>
                  <p:cNvSpPr txBox="1">
                    <a:spLocks noChangeArrowheads="1"/>
                  </p:cNvSpPr>
                  <p:nvPr/>
                </p:nvSpPr>
                <p:spPr bwMode="auto">
                  <a:xfrm>
                    <a:off x="4872" y="3672"/>
                    <a:ext cx="336"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b="1" dirty="0">
                        <a:solidFill>
                          <a:srgbClr val="FF0000"/>
                        </a:solidFill>
                        <a:sym typeface="Symbol" charset="2"/>
                      </a:rPr>
                      <a:t>+</a:t>
                    </a:r>
                    <a:endParaRPr lang="de-DE" altLang="de-DE" sz="3200" b="1" dirty="0">
                      <a:solidFill>
                        <a:srgbClr val="FF0000"/>
                      </a:solidFill>
                    </a:endParaRPr>
                  </a:p>
                </p:txBody>
              </p:sp>
              <p:sp>
                <p:nvSpPr>
                  <p:cNvPr id="107579" name="Text Box 59"/>
                  <p:cNvSpPr txBox="1">
                    <a:spLocks noChangeArrowheads="1"/>
                  </p:cNvSpPr>
                  <p:nvPr/>
                </p:nvSpPr>
                <p:spPr bwMode="auto">
                  <a:xfrm>
                    <a:off x="3552" y="3936"/>
                    <a:ext cx="1632"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a:solidFill>
                          <a:schemeClr val="tx1"/>
                        </a:solidFill>
                      </a:rPr>
                      <a:t>Wasser-Molekül</a:t>
                    </a:r>
                  </a:p>
                </p:txBody>
              </p:sp>
            </p:grpSp>
            <p:sp>
              <p:nvSpPr>
                <p:cNvPr id="107581" name="Rectangle 61"/>
                <p:cNvSpPr>
                  <a:spLocks noChangeArrowheads="1"/>
                </p:cNvSpPr>
                <p:nvPr/>
              </p:nvSpPr>
              <p:spPr bwMode="auto">
                <a:xfrm>
                  <a:off x="3024" y="2728"/>
                  <a:ext cx="2592" cy="139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grpSp>
          <p:pic>
            <p:nvPicPr>
              <p:cNvPr id="3" name="Bild 2"/>
              <p:cNvPicPr>
                <a:picLocks noChangeAspect="1"/>
              </p:cNvPicPr>
              <p:nvPr/>
            </p:nvPicPr>
            <p:blipFill>
              <a:blip r:embed="rId6"/>
              <a:stretch>
                <a:fillRect/>
              </a:stretch>
            </p:blipFill>
            <p:spPr>
              <a:xfrm>
                <a:off x="6985000" y="5359400"/>
                <a:ext cx="406400" cy="431800"/>
              </a:xfrm>
              <a:prstGeom prst="rect">
                <a:avLst/>
              </a:prstGeom>
            </p:spPr>
          </p:pic>
        </p:grpSp>
      </p:grpSp>
      <p:pic>
        <p:nvPicPr>
          <p:cNvPr id="5" name="Bild 4"/>
          <p:cNvPicPr>
            <a:picLocks noChangeAspect="1"/>
          </p:cNvPicPr>
          <p:nvPr/>
        </p:nvPicPr>
        <p:blipFill>
          <a:blip r:embed="rId7"/>
          <a:stretch>
            <a:fillRect/>
          </a:stretch>
        </p:blipFill>
        <p:spPr>
          <a:xfrm>
            <a:off x="5461000" y="2286000"/>
            <a:ext cx="406400" cy="431800"/>
          </a:xfrm>
          <a:prstGeom prst="rect">
            <a:avLst/>
          </a:prstGeom>
        </p:spPr>
      </p:pic>
      <p:pic>
        <p:nvPicPr>
          <p:cNvPr id="6" name="Bild 5"/>
          <p:cNvPicPr>
            <a:picLocks noChangeAspect="1"/>
          </p:cNvPicPr>
          <p:nvPr/>
        </p:nvPicPr>
        <p:blipFill>
          <a:blip r:embed="rId8"/>
          <a:stretch>
            <a:fillRect/>
          </a:stretch>
        </p:blipFill>
        <p:spPr>
          <a:xfrm>
            <a:off x="6692900" y="1371600"/>
            <a:ext cx="546100" cy="558800"/>
          </a:xfrm>
          <a:prstGeom prst="rect">
            <a:avLst/>
          </a:prstGeom>
        </p:spPr>
      </p:pic>
      <p:pic>
        <p:nvPicPr>
          <p:cNvPr id="7" name="Bild 6"/>
          <p:cNvPicPr>
            <a:picLocks noChangeAspect="1"/>
          </p:cNvPicPr>
          <p:nvPr/>
        </p:nvPicPr>
        <p:blipFill>
          <a:blip r:embed="rId9"/>
          <a:stretch>
            <a:fillRect/>
          </a:stretch>
        </p:blipFill>
        <p:spPr>
          <a:xfrm>
            <a:off x="4267200" y="1447800"/>
            <a:ext cx="533400" cy="457200"/>
          </a:xfrm>
          <a:prstGeom prst="rect">
            <a:avLst/>
          </a:prstGeom>
        </p:spPr>
      </p:pic>
      <p:pic>
        <p:nvPicPr>
          <p:cNvPr id="8" name="Bild 7"/>
          <p:cNvPicPr>
            <a:picLocks noChangeAspect="1"/>
          </p:cNvPicPr>
          <p:nvPr/>
        </p:nvPicPr>
        <p:blipFill>
          <a:blip r:embed="rId10"/>
          <a:stretch>
            <a:fillRect/>
          </a:stretch>
        </p:blipFill>
        <p:spPr>
          <a:xfrm>
            <a:off x="533400" y="3657600"/>
            <a:ext cx="1223963" cy="401898"/>
          </a:xfrm>
          <a:prstGeom prst="rect">
            <a:avLst/>
          </a:prstGeom>
        </p:spPr>
      </p:pic>
      <p:grpSp>
        <p:nvGrpSpPr>
          <p:cNvPr id="10" name="Gruppierung 9"/>
          <p:cNvGrpSpPr/>
          <p:nvPr/>
        </p:nvGrpSpPr>
        <p:grpSpPr>
          <a:xfrm>
            <a:off x="533400" y="4213720"/>
            <a:ext cx="3810000" cy="1062462"/>
            <a:chOff x="533400" y="4213720"/>
            <a:chExt cx="3810000" cy="1062462"/>
          </a:xfrm>
        </p:grpSpPr>
        <p:sp>
          <p:nvSpPr>
            <p:cNvPr id="59" name="Rectangle 9"/>
            <p:cNvSpPr>
              <a:spLocks noChangeArrowheads="1"/>
            </p:cNvSpPr>
            <p:nvPr/>
          </p:nvSpPr>
          <p:spPr bwMode="auto">
            <a:xfrm>
              <a:off x="533400" y="4213720"/>
              <a:ext cx="3810000" cy="1062462"/>
            </a:xfrm>
            <a:prstGeom prst="rect">
              <a:avLst/>
            </a:prstGeom>
            <a:solidFill>
              <a:srgbClr val="FFFF99"/>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1" hangingPunct="1">
                <a:spcBef>
                  <a:spcPct val="50000"/>
                </a:spcBef>
                <a:defRPr/>
              </a:pPr>
              <a:endParaRPr lang="de-DE"/>
            </a:p>
          </p:txBody>
        </p:sp>
        <p:pic>
          <p:nvPicPr>
            <p:cNvPr id="9" name="Bild 8"/>
            <p:cNvPicPr>
              <a:picLocks noChangeAspect="1"/>
            </p:cNvPicPr>
            <p:nvPr/>
          </p:nvPicPr>
          <p:blipFill>
            <a:blip r:embed="rId11"/>
            <a:stretch>
              <a:fillRect/>
            </a:stretch>
          </p:blipFill>
          <p:spPr>
            <a:xfrm>
              <a:off x="685800" y="4343400"/>
              <a:ext cx="3479800" cy="838200"/>
            </a:xfrm>
            <a:prstGeom prst="rect">
              <a:avLst/>
            </a:prstGeom>
          </p:spPr>
        </p:pic>
      </p:grpSp>
      <p:sp>
        <p:nvSpPr>
          <p:cNvPr id="53" name="Text Box 29"/>
          <p:cNvSpPr txBox="1">
            <a:spLocks noChangeArrowheads="1"/>
          </p:cNvSpPr>
          <p:nvPr/>
        </p:nvSpPr>
        <p:spPr bwMode="auto">
          <a:xfrm>
            <a:off x="5791200" y="2057400"/>
            <a:ext cx="9906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i="1" dirty="0">
                <a:solidFill>
                  <a:srgbClr val="FF0000"/>
                </a:solidFill>
              </a:rPr>
              <a:t>+</a:t>
            </a:r>
            <a:r>
              <a:rPr lang="de-DE" altLang="de-DE" sz="3200" i="1" dirty="0" err="1" smtClean="0">
                <a:solidFill>
                  <a:srgbClr val="FF0000"/>
                </a:solidFill>
              </a:rPr>
              <a:t>q</a:t>
            </a:r>
            <a:endParaRPr lang="de-DE" altLang="de-DE" sz="3200" i="1" dirty="0">
              <a:solidFill>
                <a:srgbClr val="FF0000"/>
              </a:solidFill>
            </a:endParaRPr>
          </a:p>
        </p:txBody>
      </p:sp>
      <p:sp>
        <p:nvSpPr>
          <p:cNvPr id="54" name="Text Box 29"/>
          <p:cNvSpPr txBox="1">
            <a:spLocks noChangeArrowheads="1"/>
          </p:cNvSpPr>
          <p:nvPr/>
        </p:nvSpPr>
        <p:spPr bwMode="auto">
          <a:xfrm>
            <a:off x="4495800" y="2011362"/>
            <a:ext cx="9906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i="1" dirty="0">
                <a:solidFill>
                  <a:srgbClr val="0000D2"/>
                </a:solidFill>
              </a:rPr>
              <a:t>−</a:t>
            </a:r>
            <a:r>
              <a:rPr lang="de-DE" altLang="de-DE" sz="3200" i="1" dirty="0" err="1" smtClean="0">
                <a:solidFill>
                  <a:srgbClr val="0000D2"/>
                </a:solidFill>
              </a:rPr>
              <a:t>q</a:t>
            </a:r>
            <a:endParaRPr lang="de-DE" altLang="de-DE" sz="3200" i="1" dirty="0">
              <a:solidFill>
                <a:srgbClr val="0000D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2"/>
          <p:cNvPicPr>
            <a:picLocks noChangeAspect="1"/>
          </p:cNvPicPr>
          <p:nvPr/>
        </p:nvPicPr>
        <p:blipFill>
          <a:blip r:embed="rId2"/>
          <a:stretch>
            <a:fillRect/>
          </a:stretch>
        </p:blipFill>
        <p:spPr>
          <a:xfrm>
            <a:off x="228600" y="2362201"/>
            <a:ext cx="8765275" cy="4052650"/>
          </a:xfrm>
          <a:prstGeom prst="rect">
            <a:avLst/>
          </a:prstGeom>
        </p:spPr>
      </p:pic>
      <p:sp>
        <p:nvSpPr>
          <p:cNvPr id="107522" name="Text Box 2"/>
          <p:cNvSpPr txBox="1">
            <a:spLocks noChangeArrowheads="1"/>
          </p:cNvSpPr>
          <p:nvPr/>
        </p:nvSpPr>
        <p:spPr bwMode="auto">
          <a:xfrm>
            <a:off x="152400" y="1447800"/>
            <a:ext cx="8915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spcBef>
                <a:spcPct val="50000"/>
              </a:spcBef>
              <a:defRPr/>
            </a:pPr>
            <a:r>
              <a:rPr lang="de-DE" altLang="de-DE" dirty="0" smtClean="0">
                <a:solidFill>
                  <a:schemeClr val="tx1"/>
                </a:solidFill>
              </a:rPr>
              <a:t>Beweis (Tafelrechnung): exemplarisch für </a:t>
            </a:r>
            <a:r>
              <a:rPr lang="de-DE" altLang="de-DE" smtClean="0">
                <a:solidFill>
                  <a:schemeClr val="tx1"/>
                </a:solidFill>
              </a:rPr>
              <a:t>die </a:t>
            </a:r>
            <a:r>
              <a:rPr lang="de-DE" altLang="de-DE" i="1" smtClean="0">
                <a:solidFill>
                  <a:schemeClr val="tx1"/>
                </a:solidFill>
              </a:rPr>
              <a:t>x</a:t>
            </a:r>
            <a:r>
              <a:rPr lang="de-DE" altLang="de-DE" smtClean="0">
                <a:solidFill>
                  <a:schemeClr val="tx1"/>
                </a:solidFill>
              </a:rPr>
              <a:t>-Komponente</a:t>
            </a:r>
            <a:endParaRPr lang="de-DE" altLang="de-DE" dirty="0">
              <a:solidFill>
                <a:schemeClr val="tx1"/>
              </a:solidFill>
            </a:endParaRPr>
          </a:p>
        </p:txBody>
      </p:sp>
      <p:grpSp>
        <p:nvGrpSpPr>
          <p:cNvPr id="10" name="Gruppierung 9"/>
          <p:cNvGrpSpPr/>
          <p:nvPr/>
        </p:nvGrpSpPr>
        <p:grpSpPr>
          <a:xfrm>
            <a:off x="2590800" y="228600"/>
            <a:ext cx="3810000" cy="1062462"/>
            <a:chOff x="533400" y="4213720"/>
            <a:chExt cx="3810000" cy="1062462"/>
          </a:xfrm>
        </p:grpSpPr>
        <p:sp>
          <p:nvSpPr>
            <p:cNvPr id="59" name="Rectangle 9"/>
            <p:cNvSpPr>
              <a:spLocks noChangeArrowheads="1"/>
            </p:cNvSpPr>
            <p:nvPr/>
          </p:nvSpPr>
          <p:spPr bwMode="auto">
            <a:xfrm>
              <a:off x="533400" y="4213720"/>
              <a:ext cx="3810000" cy="1062462"/>
            </a:xfrm>
            <a:prstGeom prst="rect">
              <a:avLst/>
            </a:prstGeom>
            <a:solidFill>
              <a:srgbClr val="FFFF99"/>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1" hangingPunct="1">
                <a:spcBef>
                  <a:spcPct val="50000"/>
                </a:spcBef>
                <a:defRPr/>
              </a:pPr>
              <a:endParaRPr lang="de-DE"/>
            </a:p>
          </p:txBody>
        </p:sp>
        <p:pic>
          <p:nvPicPr>
            <p:cNvPr id="9" name="Bild 8"/>
            <p:cNvPicPr>
              <a:picLocks noChangeAspect="1"/>
            </p:cNvPicPr>
            <p:nvPr/>
          </p:nvPicPr>
          <p:blipFill>
            <a:blip r:embed="rId3"/>
            <a:stretch>
              <a:fillRect/>
            </a:stretch>
          </p:blipFill>
          <p:spPr>
            <a:xfrm>
              <a:off x="685800" y="4343400"/>
              <a:ext cx="3479800" cy="838200"/>
            </a:xfrm>
            <a:prstGeom prst="rect">
              <a:avLst/>
            </a:prstGeom>
          </p:spPr>
        </p:pic>
      </p:grpSp>
    </p:spTree>
    <p:extLst>
      <p:ext uri="{BB962C8B-B14F-4D97-AF65-F5344CB8AC3E}">
        <p14:creationId xmlns:p14="http://schemas.microsoft.com/office/powerpoint/2010/main" val="90226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152400" y="304800"/>
            <a:ext cx="784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u="sng">
                <a:solidFill>
                  <a:schemeClr val="tx1"/>
                </a:solidFill>
              </a:rPr>
              <a:t>1.2. Elektrische Leiter im elektrischen Feld</a:t>
            </a:r>
          </a:p>
        </p:txBody>
      </p:sp>
      <p:sp>
        <p:nvSpPr>
          <p:cNvPr id="102403" name="Text Box 3"/>
          <p:cNvSpPr txBox="1">
            <a:spLocks noChangeArrowheads="1"/>
          </p:cNvSpPr>
          <p:nvPr/>
        </p:nvSpPr>
        <p:spPr bwMode="auto">
          <a:xfrm>
            <a:off x="228600" y="1349375"/>
            <a:ext cx="8801100" cy="841375"/>
          </a:xfrm>
          <a:prstGeom prst="rect">
            <a:avLst/>
          </a:prstGeom>
          <a:noFill/>
          <a:ln w="19050">
            <a:solidFill>
              <a:srgbClr val="80008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sz="2400" u="sng">
                <a:solidFill>
                  <a:srgbClr val="FF0000"/>
                </a:solidFill>
              </a:rPr>
              <a:t>Definition:</a:t>
            </a:r>
            <a:r>
              <a:rPr lang="de-DE" altLang="de-DE" sz="2400"/>
              <a:t> Ein Medium heißt </a:t>
            </a:r>
            <a:r>
              <a:rPr lang="de-DE" altLang="de-DE" sz="2400" u="sng">
                <a:solidFill>
                  <a:srgbClr val="FF0000"/>
                </a:solidFill>
              </a:rPr>
              <a:t>elektrischer Leiter</a:t>
            </a:r>
            <a:r>
              <a:rPr lang="de-DE" altLang="de-DE" sz="2400"/>
              <a:t>,</a:t>
            </a:r>
            <a:r>
              <a:rPr lang="de-DE" altLang="de-DE" sz="2400">
                <a:solidFill>
                  <a:srgbClr val="FF0000"/>
                </a:solidFill>
              </a:rPr>
              <a:t> </a:t>
            </a:r>
            <a:r>
              <a:rPr lang="de-DE" altLang="de-DE" sz="2400"/>
              <a:t>wenn Ladungsträger  </a:t>
            </a:r>
          </a:p>
          <a:p>
            <a:pPr eaLnBrk="1" hangingPunct="1">
              <a:defRPr/>
            </a:pPr>
            <a:r>
              <a:rPr lang="de-DE" altLang="de-DE" sz="2400"/>
              <a:t>                  </a:t>
            </a:r>
            <a:r>
              <a:rPr lang="de-DE" altLang="de-DE" sz="800"/>
              <a:t> </a:t>
            </a:r>
            <a:r>
              <a:rPr lang="de-DE" altLang="de-DE" sz="2400"/>
              <a:t>frei (ohne Kraftaufwand) verschiebbar sind.</a:t>
            </a:r>
            <a:endParaRPr lang="de-DE" altLang="de-DE" sz="2400" u="sng">
              <a:solidFill>
                <a:srgbClr val="FF0000"/>
              </a:solidFill>
            </a:endParaRPr>
          </a:p>
        </p:txBody>
      </p:sp>
      <p:sp>
        <p:nvSpPr>
          <p:cNvPr id="102404" name="Text Box 4"/>
          <p:cNvSpPr txBox="1">
            <a:spLocks noChangeArrowheads="1"/>
          </p:cNvSpPr>
          <p:nvPr/>
        </p:nvSpPr>
        <p:spPr bwMode="auto">
          <a:xfrm>
            <a:off x="244475" y="2265363"/>
            <a:ext cx="8763000" cy="858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sz="2400" u="sng" dirty="0">
                <a:solidFill>
                  <a:srgbClr val="FF0000"/>
                </a:solidFill>
              </a:rPr>
              <a:t>Beispiele:</a:t>
            </a:r>
            <a:r>
              <a:rPr lang="de-DE" altLang="de-DE" sz="2400" dirty="0">
                <a:solidFill>
                  <a:srgbClr val="FF0000"/>
                </a:solidFill>
              </a:rPr>
              <a:t> </a:t>
            </a:r>
          </a:p>
          <a:p>
            <a:pPr eaLnBrk="1" hangingPunct="1">
              <a:spcBef>
                <a:spcPct val="10000"/>
              </a:spcBef>
              <a:defRPr/>
            </a:pPr>
            <a:r>
              <a:rPr lang="de-DE" altLang="de-DE" sz="2400" dirty="0">
                <a:solidFill>
                  <a:schemeClr val="tx1"/>
                </a:solidFill>
              </a:rPr>
              <a:t>Supraleiter, Metalle (annähernd), </a:t>
            </a:r>
            <a:r>
              <a:rPr lang="de-DE" altLang="de-DE" sz="2400" dirty="0" err="1">
                <a:solidFill>
                  <a:schemeClr val="tx1"/>
                </a:solidFill>
              </a:rPr>
              <a:t>astrophysik</a:t>
            </a:r>
            <a:r>
              <a:rPr lang="de-DE" altLang="de-DE" sz="2400" dirty="0">
                <a:solidFill>
                  <a:schemeClr val="tx1"/>
                </a:solidFill>
              </a:rPr>
              <a:t>. Plasmen (annähernd)</a:t>
            </a:r>
            <a:endParaRPr lang="de-DE" altLang="de-DE" sz="2400" u="sng" dirty="0">
              <a:solidFill>
                <a:srgbClr val="FF0000"/>
              </a:solidFill>
            </a:endParaRPr>
          </a:p>
        </p:txBody>
      </p:sp>
      <p:sp>
        <p:nvSpPr>
          <p:cNvPr id="102405" name="Text Box 5"/>
          <p:cNvSpPr txBox="1">
            <a:spLocks noChangeArrowheads="1"/>
          </p:cNvSpPr>
          <p:nvPr/>
        </p:nvSpPr>
        <p:spPr bwMode="auto">
          <a:xfrm>
            <a:off x="228600" y="3730625"/>
            <a:ext cx="8001000" cy="841375"/>
          </a:xfrm>
          <a:prstGeom prst="rect">
            <a:avLst/>
          </a:prstGeom>
          <a:noFill/>
          <a:ln w="19050">
            <a:solidFill>
              <a:srgbClr val="80008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sz="2400" u="sng">
                <a:solidFill>
                  <a:srgbClr val="FF0000"/>
                </a:solidFill>
              </a:rPr>
              <a:t>Folgerung:</a:t>
            </a:r>
            <a:r>
              <a:rPr lang="de-DE" altLang="de-DE" sz="2400"/>
              <a:t> In </a:t>
            </a:r>
            <a:r>
              <a:rPr lang="de-DE" altLang="de-DE" sz="2400" u="sng">
                <a:solidFill>
                  <a:srgbClr val="FF0000"/>
                </a:solidFill>
              </a:rPr>
              <a:t>statischer</a:t>
            </a:r>
            <a:r>
              <a:rPr lang="de-DE" altLang="de-DE" sz="2400"/>
              <a:t> Situation verschwindet im Innern eines  </a:t>
            </a:r>
          </a:p>
          <a:p>
            <a:pPr eaLnBrk="1" hangingPunct="1">
              <a:defRPr/>
            </a:pPr>
            <a:r>
              <a:rPr lang="de-DE" altLang="de-DE" sz="2400"/>
              <a:t>                  </a:t>
            </a:r>
            <a:r>
              <a:rPr lang="de-DE" altLang="de-DE" sz="800"/>
              <a:t> </a:t>
            </a:r>
            <a:r>
              <a:rPr lang="de-DE" altLang="de-DE" sz="2400"/>
              <a:t>elektrischen Leiters überall das elektrische Feld.</a:t>
            </a:r>
            <a:endParaRPr lang="de-DE" altLang="de-DE" sz="2400" u="sng">
              <a:solidFill>
                <a:srgbClr val="FF0000"/>
              </a:solidFill>
            </a:endParaRPr>
          </a:p>
        </p:txBody>
      </p:sp>
      <p:grpSp>
        <p:nvGrpSpPr>
          <p:cNvPr id="7" name="Gruppierung 6"/>
          <p:cNvGrpSpPr/>
          <p:nvPr/>
        </p:nvGrpSpPr>
        <p:grpSpPr>
          <a:xfrm>
            <a:off x="241300" y="4754562"/>
            <a:ext cx="8902700" cy="1570038"/>
            <a:chOff x="241300" y="4619628"/>
            <a:chExt cx="8902700" cy="1570038"/>
          </a:xfrm>
        </p:grpSpPr>
        <p:sp>
          <p:nvSpPr>
            <p:cNvPr id="102407" name="Text Box 7"/>
            <p:cNvSpPr txBox="1">
              <a:spLocks noChangeArrowheads="1"/>
            </p:cNvSpPr>
            <p:nvPr/>
          </p:nvSpPr>
          <p:spPr bwMode="auto">
            <a:xfrm>
              <a:off x="241300" y="4619628"/>
              <a:ext cx="8902700" cy="157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l">
                <a:spcBef>
                  <a:spcPct val="0"/>
                </a:spcBef>
                <a:tabLst>
                  <a:tab pos="1082675" algn="l"/>
                </a:tabLst>
                <a:defRPr sz="2400">
                  <a:solidFill>
                    <a:schemeClr val="tx1"/>
                  </a:solidFill>
                  <a:latin typeface="Times New Roman" charset="0"/>
                </a:defRPr>
              </a:lvl1pPr>
              <a:lvl2pPr algn="l">
                <a:spcBef>
                  <a:spcPct val="0"/>
                </a:spcBef>
                <a:tabLst>
                  <a:tab pos="1082675" algn="l"/>
                </a:tabLst>
                <a:defRPr sz="2400">
                  <a:solidFill>
                    <a:schemeClr val="tx1"/>
                  </a:solidFill>
                  <a:latin typeface="Times New Roman" charset="0"/>
                </a:defRPr>
              </a:lvl2pPr>
              <a:lvl3pPr algn="l">
                <a:spcBef>
                  <a:spcPct val="0"/>
                </a:spcBef>
                <a:tabLst>
                  <a:tab pos="1082675" algn="l"/>
                </a:tabLst>
                <a:defRPr sz="2400">
                  <a:solidFill>
                    <a:schemeClr val="tx1"/>
                  </a:solidFill>
                  <a:latin typeface="Times New Roman" charset="0"/>
                </a:defRPr>
              </a:lvl3pPr>
              <a:lvl4pPr algn="l">
                <a:spcBef>
                  <a:spcPct val="0"/>
                </a:spcBef>
                <a:tabLst>
                  <a:tab pos="1082675" algn="l"/>
                </a:tabLst>
                <a:defRPr sz="2400">
                  <a:solidFill>
                    <a:schemeClr val="tx1"/>
                  </a:solidFill>
                  <a:latin typeface="Times New Roman" charset="0"/>
                </a:defRPr>
              </a:lvl4pPr>
              <a:lvl5pPr algn="l">
                <a:spcBef>
                  <a:spcPct val="0"/>
                </a:spcBef>
                <a:tabLst>
                  <a:tab pos="1082675" algn="l"/>
                </a:tabLst>
                <a:defRPr sz="2400">
                  <a:solidFill>
                    <a:schemeClr val="tx1"/>
                  </a:solidFill>
                  <a:latin typeface="Times New Roman" charset="0"/>
                </a:defRPr>
              </a:lvl5pPr>
              <a:lvl6pPr fontAlgn="base">
                <a:spcBef>
                  <a:spcPct val="0"/>
                </a:spcBef>
                <a:spcAft>
                  <a:spcPct val="0"/>
                </a:spcAft>
                <a:tabLst>
                  <a:tab pos="1082675" algn="l"/>
                </a:tabLst>
                <a:defRPr sz="2400">
                  <a:solidFill>
                    <a:schemeClr val="tx1"/>
                  </a:solidFill>
                  <a:latin typeface="Times New Roman" charset="0"/>
                </a:defRPr>
              </a:lvl6pPr>
              <a:lvl7pPr fontAlgn="base">
                <a:spcBef>
                  <a:spcPct val="0"/>
                </a:spcBef>
                <a:spcAft>
                  <a:spcPct val="0"/>
                </a:spcAft>
                <a:tabLst>
                  <a:tab pos="1082675" algn="l"/>
                </a:tabLst>
                <a:defRPr sz="2400">
                  <a:solidFill>
                    <a:schemeClr val="tx1"/>
                  </a:solidFill>
                  <a:latin typeface="Times New Roman" charset="0"/>
                </a:defRPr>
              </a:lvl7pPr>
              <a:lvl8pPr fontAlgn="base">
                <a:spcBef>
                  <a:spcPct val="0"/>
                </a:spcBef>
                <a:spcAft>
                  <a:spcPct val="0"/>
                </a:spcAft>
                <a:tabLst>
                  <a:tab pos="1082675" algn="l"/>
                </a:tabLst>
                <a:defRPr sz="2400">
                  <a:solidFill>
                    <a:schemeClr val="tx1"/>
                  </a:solidFill>
                  <a:latin typeface="Times New Roman" charset="0"/>
                </a:defRPr>
              </a:lvl8pPr>
              <a:lvl9pPr fontAlgn="base">
                <a:spcBef>
                  <a:spcPct val="0"/>
                </a:spcBef>
                <a:spcAft>
                  <a:spcPct val="0"/>
                </a:spcAft>
                <a:tabLst>
                  <a:tab pos="1082675" algn="l"/>
                </a:tabLst>
                <a:defRPr sz="2400">
                  <a:solidFill>
                    <a:schemeClr val="tx1"/>
                  </a:solidFill>
                  <a:latin typeface="Times New Roman" charset="0"/>
                </a:defRPr>
              </a:lvl9pPr>
            </a:lstStyle>
            <a:p>
              <a:pPr eaLnBrk="1" hangingPunct="1">
                <a:defRPr/>
              </a:pPr>
              <a:r>
                <a:rPr lang="de-DE" altLang="de-DE" u="sng" dirty="0" smtClean="0">
                  <a:solidFill>
                    <a:srgbClr val="FF0000"/>
                  </a:solidFill>
                </a:rPr>
                <a:t>Beweis:</a:t>
              </a:r>
              <a:r>
                <a:rPr lang="de-DE" altLang="de-DE" dirty="0" smtClean="0">
                  <a:solidFill>
                    <a:srgbClr val="FF0000"/>
                  </a:solidFill>
                </a:rPr>
                <a:t>	</a:t>
              </a:r>
              <a:r>
                <a:rPr lang="de-DE" altLang="de-DE" dirty="0" smtClean="0"/>
                <a:t>Wäre irgendwo           , würde auf die dort lokalisierten freien  </a:t>
              </a:r>
            </a:p>
            <a:p>
              <a:pPr eaLnBrk="1" hangingPunct="1">
                <a:defRPr/>
              </a:pPr>
              <a:r>
                <a:rPr lang="de-DE" altLang="de-DE" dirty="0" smtClean="0"/>
                <a:t>             	Ladungsträger </a:t>
              </a:r>
              <a:r>
                <a:rPr lang="de-DE" altLang="de-DE" i="1" dirty="0" err="1" smtClean="0">
                  <a:solidFill>
                    <a:srgbClr val="FF0000"/>
                  </a:solidFill>
                </a:rPr>
                <a:t>q</a:t>
              </a:r>
              <a:r>
                <a:rPr lang="de-DE" altLang="de-DE" dirty="0" smtClean="0"/>
                <a:t> die Kraft                wirken                                	</a:t>
              </a:r>
              <a:r>
                <a:rPr lang="de-DE" altLang="de-DE" dirty="0" smtClean="0">
                  <a:sym typeface="Symbol" charset="2"/>
                </a:rPr>
                <a:t>⇒  Ladungsverschiebung  </a:t>
              </a:r>
            </a:p>
            <a:p>
              <a:pPr eaLnBrk="1" hangingPunct="1">
                <a:defRPr/>
              </a:pPr>
              <a:r>
                <a:rPr lang="de-DE" altLang="de-DE" dirty="0" smtClean="0">
                  <a:sym typeface="Symbol" charset="2"/>
                </a:rPr>
                <a:t>              ⇒  Widerspruch zur Annahme einer statischen Situation.</a:t>
              </a:r>
              <a:endParaRPr lang="de-DE" altLang="de-DE" u="sng" dirty="0" smtClean="0">
                <a:solidFill>
                  <a:srgbClr val="FF0000"/>
                </a:solidFill>
              </a:endParaRPr>
            </a:p>
          </p:txBody>
        </p:sp>
        <p:pic>
          <p:nvPicPr>
            <p:cNvPr id="2" name="Bild 1"/>
            <p:cNvPicPr>
              <a:picLocks noChangeAspect="1"/>
            </p:cNvPicPr>
            <p:nvPr/>
          </p:nvPicPr>
          <p:blipFill>
            <a:blip r:embed="rId2"/>
            <a:stretch>
              <a:fillRect/>
            </a:stretch>
          </p:blipFill>
          <p:spPr>
            <a:xfrm>
              <a:off x="3352800" y="4664074"/>
              <a:ext cx="797574" cy="369403"/>
            </a:xfrm>
            <a:prstGeom prst="rect">
              <a:avLst/>
            </a:prstGeom>
          </p:spPr>
        </p:pic>
        <p:pic>
          <p:nvPicPr>
            <p:cNvPr id="3" name="Bild 2"/>
            <p:cNvPicPr>
              <a:picLocks noChangeAspect="1"/>
            </p:cNvPicPr>
            <p:nvPr/>
          </p:nvPicPr>
          <p:blipFill>
            <a:blip r:embed="rId3"/>
            <a:stretch>
              <a:fillRect/>
            </a:stretch>
          </p:blipFill>
          <p:spPr>
            <a:xfrm>
              <a:off x="4664075" y="5019308"/>
              <a:ext cx="1073150" cy="381367"/>
            </a:xfrm>
            <a:prstGeom prst="rect">
              <a:avLst/>
            </a:prstGeom>
          </p:spPr>
        </p:pic>
      </p:grpSp>
      <p:sp>
        <p:nvSpPr>
          <p:cNvPr id="8" name="Textfeld 7"/>
          <p:cNvSpPr txBox="1"/>
          <p:nvPr/>
        </p:nvSpPr>
        <p:spPr>
          <a:xfrm>
            <a:off x="1733266" y="-1760561"/>
            <a:ext cx="184731" cy="523220"/>
          </a:xfrm>
          <a:prstGeom prst="rect">
            <a:avLst/>
          </a:prstGeom>
          <a:noFill/>
        </p:spPr>
        <p:txBody>
          <a:bodyPr wrap="none" rtlCol="0">
            <a:spAutoFit/>
          </a:bodyPr>
          <a:lstStyle/>
          <a:p>
            <a:endParaRPr lang="de-D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04"/>
                                        </p:tgtEl>
                                        <p:attrNameLst>
                                          <p:attrName>style.visibility</p:attrName>
                                        </p:attrNameLst>
                                      </p:cBhvr>
                                      <p:to>
                                        <p:strVal val="visible"/>
                                      </p:to>
                                    </p:set>
                                    <p:animEffect transition="in" filter="fade">
                                      <p:cBhvr>
                                        <p:cTn id="7" dur="1000"/>
                                        <p:tgtEl>
                                          <p:spTgt spid="1024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05"/>
                                        </p:tgtEl>
                                        <p:attrNameLst>
                                          <p:attrName>style.visibility</p:attrName>
                                        </p:attrNameLst>
                                      </p:cBhvr>
                                      <p:to>
                                        <p:strVal val="visible"/>
                                      </p:to>
                                    </p:set>
                                    <p:animEffect transition="in" filter="fade">
                                      <p:cBhvr>
                                        <p:cTn id="12" dur="1000"/>
                                        <p:tgtEl>
                                          <p:spTgt spid="10240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nodePh="1">
                                  <p:stCondLst>
                                    <p:cond delay="0"/>
                                  </p:stCondLst>
                                  <p:endCondLst>
                                    <p:cond evt="begin" delay="0">
                                      <p:tn val="15"/>
                                    </p:cond>
                                  </p:end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4" grpId="0" autoUpdateAnimBg="0"/>
      <p:bldP spid="102405" grpId="0" animBg="1" autoUpdateAnimBg="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152400" y="304800"/>
            <a:ext cx="784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u="sng">
                <a:solidFill>
                  <a:schemeClr val="tx1"/>
                </a:solidFill>
              </a:rPr>
              <a:t>1.2.1. Influenz</a:t>
            </a:r>
          </a:p>
        </p:txBody>
      </p:sp>
      <p:grpSp>
        <p:nvGrpSpPr>
          <p:cNvPr id="109594" name="Group 26"/>
          <p:cNvGrpSpPr>
            <a:grpSpLocks/>
          </p:cNvGrpSpPr>
          <p:nvPr/>
        </p:nvGrpSpPr>
        <p:grpSpPr bwMode="auto">
          <a:xfrm>
            <a:off x="2159000" y="1143000"/>
            <a:ext cx="2578100" cy="838200"/>
            <a:chOff x="1360" y="720"/>
            <a:chExt cx="1624" cy="528"/>
          </a:xfrm>
        </p:grpSpPr>
        <p:sp>
          <p:nvSpPr>
            <p:cNvPr id="109582" name="AutoShape 14"/>
            <p:cNvSpPr>
              <a:spLocks noChangeArrowheads="1"/>
            </p:cNvSpPr>
            <p:nvPr/>
          </p:nvSpPr>
          <p:spPr bwMode="auto">
            <a:xfrm>
              <a:off x="1360" y="848"/>
              <a:ext cx="384" cy="240"/>
            </a:xfrm>
            <a:prstGeom prst="rightArrow">
              <a:avLst>
                <a:gd name="adj1" fmla="val 50000"/>
                <a:gd name="adj2" fmla="val 40000"/>
              </a:avLst>
            </a:prstGeom>
            <a:solidFill>
              <a:srgbClr val="FFFF00"/>
            </a:solidFill>
            <a:ln w="28575">
              <a:solidFill>
                <a:schemeClr val="tx1"/>
              </a:solidFill>
              <a:miter lim="800000"/>
              <a:headEnd/>
              <a:tailEnd/>
            </a:ln>
            <a:effectLst>
              <a:outerShdw blurRad="63500" dist="38099" dir="2700000" algn="ctr" rotWithShape="0">
                <a:schemeClr val="bg2">
                  <a:alpha val="74998"/>
                </a:schemeClr>
              </a:outerShdw>
            </a:effectLst>
          </p:spPr>
          <p:txBody>
            <a:bodyPr wrap="none" anchor="ctr">
              <a:spAutoFit/>
            </a:bodyPr>
            <a:lstStyle/>
            <a:p>
              <a:pPr algn="ctr" eaLnBrk="1" hangingPunct="1">
                <a:spcBef>
                  <a:spcPct val="50000"/>
                </a:spcBef>
                <a:defRPr/>
              </a:pPr>
              <a:endParaRPr lang="de-DE"/>
            </a:p>
          </p:txBody>
        </p:sp>
        <p:grpSp>
          <p:nvGrpSpPr>
            <p:cNvPr id="26731" name="Group 21"/>
            <p:cNvGrpSpPr>
              <a:grpSpLocks/>
            </p:cNvGrpSpPr>
            <p:nvPr/>
          </p:nvGrpSpPr>
          <p:grpSpPr bwMode="auto">
            <a:xfrm>
              <a:off x="1768" y="720"/>
              <a:ext cx="1216" cy="528"/>
              <a:chOff x="1952" y="720"/>
              <a:chExt cx="1216" cy="528"/>
            </a:xfrm>
          </p:grpSpPr>
          <p:sp>
            <p:nvSpPr>
              <p:cNvPr id="109584" name="Rectangle 16"/>
              <p:cNvSpPr>
                <a:spLocks noChangeArrowheads="1"/>
              </p:cNvSpPr>
              <p:nvPr/>
            </p:nvSpPr>
            <p:spPr bwMode="auto">
              <a:xfrm>
                <a:off x="1952" y="720"/>
                <a:ext cx="1216" cy="528"/>
              </a:xfrm>
              <a:prstGeom prst="rect">
                <a:avLst/>
              </a:prstGeom>
              <a:solidFill>
                <a:srgbClr val="FFFF99"/>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28575">
                    <a:solidFill>
                      <a:schemeClr val="tx1"/>
                    </a:solidFill>
                    <a:miter lim="800000"/>
                    <a:headEnd/>
                    <a:tailEnd/>
                  </a14:hiddenLine>
                </a:ext>
              </a:extLst>
            </p:spPr>
            <p:txBody>
              <a:bodyPr anchor="ctr">
                <a:spAutoFit/>
              </a:bodyPr>
              <a:lstStyle/>
              <a:p>
                <a:pPr algn="ctr" eaLnBrk="1" hangingPunct="1">
                  <a:spcBef>
                    <a:spcPct val="50000"/>
                  </a:spcBef>
                  <a:defRPr/>
                </a:pPr>
                <a:endParaRPr lang="de-DE"/>
              </a:p>
            </p:txBody>
          </p:sp>
          <p:sp>
            <p:nvSpPr>
              <p:cNvPr id="109585" name="Text Box 17"/>
              <p:cNvSpPr txBox="1">
                <a:spLocks noChangeArrowheads="1"/>
              </p:cNvSpPr>
              <p:nvPr/>
            </p:nvSpPr>
            <p:spPr bwMode="auto">
              <a:xfrm>
                <a:off x="1968" y="720"/>
                <a:ext cx="1200" cy="5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a:t>Ladungs-Verschiebung</a:t>
                </a:r>
              </a:p>
            </p:txBody>
          </p:sp>
        </p:grpSp>
      </p:grpSp>
      <p:grpSp>
        <p:nvGrpSpPr>
          <p:cNvPr id="109595" name="Group 27"/>
          <p:cNvGrpSpPr>
            <a:grpSpLocks/>
          </p:cNvGrpSpPr>
          <p:nvPr/>
        </p:nvGrpSpPr>
        <p:grpSpPr bwMode="auto">
          <a:xfrm>
            <a:off x="4749800" y="1155700"/>
            <a:ext cx="2260600" cy="838200"/>
            <a:chOff x="2992" y="728"/>
            <a:chExt cx="1424" cy="528"/>
          </a:xfrm>
        </p:grpSpPr>
        <p:sp>
          <p:nvSpPr>
            <p:cNvPr id="109587" name="AutoShape 19"/>
            <p:cNvSpPr>
              <a:spLocks noChangeArrowheads="1"/>
            </p:cNvSpPr>
            <p:nvPr/>
          </p:nvSpPr>
          <p:spPr bwMode="auto">
            <a:xfrm>
              <a:off x="2992" y="864"/>
              <a:ext cx="384" cy="240"/>
            </a:xfrm>
            <a:prstGeom prst="rightArrow">
              <a:avLst>
                <a:gd name="adj1" fmla="val 50000"/>
                <a:gd name="adj2" fmla="val 40000"/>
              </a:avLst>
            </a:prstGeom>
            <a:solidFill>
              <a:srgbClr val="FFFF00"/>
            </a:solidFill>
            <a:ln w="28575">
              <a:solidFill>
                <a:schemeClr val="tx1"/>
              </a:solidFill>
              <a:miter lim="800000"/>
              <a:headEnd/>
              <a:tailEnd/>
            </a:ln>
            <a:effectLst>
              <a:outerShdw blurRad="63500" dist="38099" dir="2700000" algn="ctr" rotWithShape="0">
                <a:schemeClr val="bg2">
                  <a:alpha val="74998"/>
                </a:schemeClr>
              </a:outerShdw>
            </a:effectLst>
          </p:spPr>
          <p:txBody>
            <a:bodyPr wrap="none" anchor="ctr">
              <a:spAutoFit/>
            </a:bodyPr>
            <a:lstStyle/>
            <a:p>
              <a:pPr algn="ctr" eaLnBrk="1" hangingPunct="1">
                <a:spcBef>
                  <a:spcPct val="50000"/>
                </a:spcBef>
                <a:defRPr/>
              </a:pPr>
              <a:endParaRPr lang="de-DE"/>
            </a:p>
          </p:txBody>
        </p:sp>
        <p:grpSp>
          <p:nvGrpSpPr>
            <p:cNvPr id="26727" name="Group 23"/>
            <p:cNvGrpSpPr>
              <a:grpSpLocks/>
            </p:cNvGrpSpPr>
            <p:nvPr/>
          </p:nvGrpSpPr>
          <p:grpSpPr bwMode="auto">
            <a:xfrm>
              <a:off x="3408" y="728"/>
              <a:ext cx="1008" cy="528"/>
              <a:chOff x="3552" y="720"/>
              <a:chExt cx="1008" cy="528"/>
            </a:xfrm>
          </p:grpSpPr>
          <p:sp>
            <p:nvSpPr>
              <p:cNvPr id="109590" name="Rectangle 22"/>
              <p:cNvSpPr>
                <a:spLocks noChangeArrowheads="1"/>
              </p:cNvSpPr>
              <p:nvPr/>
            </p:nvSpPr>
            <p:spPr bwMode="auto">
              <a:xfrm>
                <a:off x="3552" y="720"/>
                <a:ext cx="1008" cy="528"/>
              </a:xfrm>
              <a:prstGeom prst="rect">
                <a:avLst/>
              </a:prstGeom>
              <a:solidFill>
                <a:srgbClr val="FFFF99"/>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28575">
                    <a:solidFill>
                      <a:schemeClr val="tx1"/>
                    </a:solidFill>
                    <a:miter lim="800000"/>
                    <a:headEnd/>
                    <a:tailEnd/>
                  </a14:hiddenLine>
                </a:ext>
              </a:extLst>
            </p:spPr>
            <p:txBody>
              <a:bodyPr wrap="none" anchor="ctr">
                <a:spAutoFit/>
              </a:bodyPr>
              <a:lstStyle/>
              <a:p>
                <a:pPr algn="ctr" eaLnBrk="1" hangingPunct="1">
                  <a:spcBef>
                    <a:spcPct val="50000"/>
                  </a:spcBef>
                  <a:defRPr/>
                </a:pPr>
                <a:endParaRPr lang="de-DE"/>
              </a:p>
            </p:txBody>
          </p:sp>
          <p:sp>
            <p:nvSpPr>
              <p:cNvPr id="109588" name="Text Box 20"/>
              <p:cNvSpPr txBox="1">
                <a:spLocks noChangeArrowheads="1"/>
              </p:cNvSpPr>
              <p:nvPr/>
            </p:nvSpPr>
            <p:spPr bwMode="auto">
              <a:xfrm>
                <a:off x="3552" y="720"/>
                <a:ext cx="1008" cy="5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a:t>Gegenfeld im Leiter</a:t>
                </a:r>
              </a:p>
            </p:txBody>
          </p:sp>
        </p:grpSp>
      </p:grpSp>
      <p:sp>
        <p:nvSpPr>
          <p:cNvPr id="109598" name="AutoShape 30"/>
          <p:cNvSpPr>
            <a:spLocks noChangeArrowheads="1"/>
          </p:cNvSpPr>
          <p:nvPr/>
        </p:nvSpPr>
        <p:spPr bwMode="auto">
          <a:xfrm flipV="1">
            <a:off x="2438400" y="381000"/>
            <a:ext cx="1752600" cy="762000"/>
          </a:xfrm>
          <a:custGeom>
            <a:avLst/>
            <a:gdLst>
              <a:gd name="G0" fmla="+- 9215 0 0"/>
              <a:gd name="G1" fmla="+- 16843 0 0"/>
              <a:gd name="G2" fmla="+- 5738 0 0"/>
              <a:gd name="G3" fmla="*/ 9215 1 2"/>
              <a:gd name="G4" fmla="+- G3 10800 0"/>
              <a:gd name="G5" fmla="+- 21600 9215 16843"/>
              <a:gd name="G6" fmla="+- 16843 5738 0"/>
              <a:gd name="G7" fmla="*/ G6 1 2"/>
              <a:gd name="G8" fmla="*/ 16843 2 1"/>
              <a:gd name="G9" fmla="+- G8 0 21600"/>
              <a:gd name="G10" fmla="+- G5 0 G4"/>
              <a:gd name="G11" fmla="+- 9215 0 G4"/>
              <a:gd name="G12" fmla="*/ G2 G10 G11"/>
              <a:gd name="T0" fmla="*/ 15408 w 21600"/>
              <a:gd name="T1" fmla="*/ 0 h 21600"/>
              <a:gd name="T2" fmla="*/ 9215 w 21600"/>
              <a:gd name="T3" fmla="*/ 5738 h 21600"/>
              <a:gd name="T4" fmla="*/ 5738 w 21600"/>
              <a:gd name="T5" fmla="*/ 9215 h 21600"/>
              <a:gd name="T6" fmla="*/ 0 w 21600"/>
              <a:gd name="T7" fmla="*/ 15408 h 21600"/>
              <a:gd name="T8" fmla="*/ 5738 w 21600"/>
              <a:gd name="T9" fmla="*/ 21600 h 21600"/>
              <a:gd name="T10" fmla="*/ 11291 w 21600"/>
              <a:gd name="T11" fmla="*/ 16843 h 21600"/>
              <a:gd name="T12" fmla="*/ 16843 w 21600"/>
              <a:gd name="T13" fmla="*/ 11291 h 21600"/>
              <a:gd name="T14" fmla="*/ 21600 w 21600"/>
              <a:gd name="T15" fmla="*/ 5738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08" y="0"/>
                </a:moveTo>
                <a:lnTo>
                  <a:pt x="9215" y="5738"/>
                </a:lnTo>
                <a:lnTo>
                  <a:pt x="13972" y="5738"/>
                </a:lnTo>
                <a:lnTo>
                  <a:pt x="13972" y="13972"/>
                </a:lnTo>
                <a:lnTo>
                  <a:pt x="5738" y="13972"/>
                </a:lnTo>
                <a:lnTo>
                  <a:pt x="5738" y="9215"/>
                </a:lnTo>
                <a:lnTo>
                  <a:pt x="0" y="15408"/>
                </a:lnTo>
                <a:lnTo>
                  <a:pt x="5738" y="21600"/>
                </a:lnTo>
                <a:lnTo>
                  <a:pt x="5738" y="16843"/>
                </a:lnTo>
                <a:lnTo>
                  <a:pt x="16843" y="16843"/>
                </a:lnTo>
                <a:lnTo>
                  <a:pt x="16843" y="5738"/>
                </a:lnTo>
                <a:lnTo>
                  <a:pt x="21600" y="5738"/>
                </a:lnTo>
                <a:close/>
              </a:path>
            </a:pathLst>
          </a:cu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09599" name="Text Box 31"/>
          <p:cNvSpPr txBox="1">
            <a:spLocks noChangeArrowheads="1"/>
          </p:cNvSpPr>
          <p:nvPr/>
        </p:nvSpPr>
        <p:spPr bwMode="auto">
          <a:xfrm>
            <a:off x="304800" y="2438400"/>
            <a:ext cx="2209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sz="2400" u="sng">
                <a:solidFill>
                  <a:schemeClr val="tx1"/>
                </a:solidFill>
              </a:rPr>
              <a:t>Beispiele:</a:t>
            </a:r>
          </a:p>
        </p:txBody>
      </p:sp>
      <p:grpSp>
        <p:nvGrpSpPr>
          <p:cNvPr id="109685" name="Group 117"/>
          <p:cNvGrpSpPr>
            <a:grpSpLocks/>
          </p:cNvGrpSpPr>
          <p:nvPr/>
        </p:nvGrpSpPr>
        <p:grpSpPr bwMode="auto">
          <a:xfrm>
            <a:off x="279400" y="2971800"/>
            <a:ext cx="4216400" cy="3200400"/>
            <a:chOff x="176" y="1872"/>
            <a:chExt cx="2656" cy="2016"/>
          </a:xfrm>
        </p:grpSpPr>
        <p:sp>
          <p:nvSpPr>
            <p:cNvPr id="109639" name="Line 71"/>
            <p:cNvSpPr>
              <a:spLocks noChangeShapeType="1"/>
            </p:cNvSpPr>
            <p:nvPr/>
          </p:nvSpPr>
          <p:spPr bwMode="auto">
            <a:xfrm>
              <a:off x="912" y="2208"/>
              <a:ext cx="384" cy="0"/>
            </a:xfrm>
            <a:prstGeom prst="line">
              <a:avLst/>
            </a:prstGeom>
            <a:noFill/>
            <a:ln w="38100">
              <a:solidFill>
                <a:srgbClr val="00CC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9640" name="Line 72"/>
            <p:cNvSpPr>
              <a:spLocks noChangeShapeType="1"/>
            </p:cNvSpPr>
            <p:nvPr/>
          </p:nvSpPr>
          <p:spPr bwMode="auto">
            <a:xfrm>
              <a:off x="1712" y="2216"/>
              <a:ext cx="384" cy="0"/>
            </a:xfrm>
            <a:prstGeom prst="line">
              <a:avLst/>
            </a:prstGeom>
            <a:noFill/>
            <a:ln w="38100">
              <a:solidFill>
                <a:srgbClr val="00CC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9643" name="Line 75"/>
            <p:cNvSpPr>
              <a:spLocks noChangeShapeType="1"/>
            </p:cNvSpPr>
            <p:nvPr/>
          </p:nvSpPr>
          <p:spPr bwMode="auto">
            <a:xfrm>
              <a:off x="912" y="2440"/>
              <a:ext cx="384" cy="0"/>
            </a:xfrm>
            <a:prstGeom prst="line">
              <a:avLst/>
            </a:prstGeom>
            <a:noFill/>
            <a:ln w="38100">
              <a:solidFill>
                <a:srgbClr val="00CC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9644" name="Line 76"/>
            <p:cNvSpPr>
              <a:spLocks noChangeShapeType="1"/>
            </p:cNvSpPr>
            <p:nvPr/>
          </p:nvSpPr>
          <p:spPr bwMode="auto">
            <a:xfrm>
              <a:off x="1712" y="2448"/>
              <a:ext cx="384" cy="0"/>
            </a:xfrm>
            <a:prstGeom prst="line">
              <a:avLst/>
            </a:prstGeom>
            <a:noFill/>
            <a:ln w="38100">
              <a:solidFill>
                <a:srgbClr val="00CC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9646" name="Line 78"/>
            <p:cNvSpPr>
              <a:spLocks noChangeShapeType="1"/>
            </p:cNvSpPr>
            <p:nvPr/>
          </p:nvSpPr>
          <p:spPr bwMode="auto">
            <a:xfrm>
              <a:off x="912" y="2688"/>
              <a:ext cx="384" cy="0"/>
            </a:xfrm>
            <a:prstGeom prst="line">
              <a:avLst/>
            </a:prstGeom>
            <a:noFill/>
            <a:ln w="38100">
              <a:solidFill>
                <a:srgbClr val="00CC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9647" name="Line 79"/>
            <p:cNvSpPr>
              <a:spLocks noChangeShapeType="1"/>
            </p:cNvSpPr>
            <p:nvPr/>
          </p:nvSpPr>
          <p:spPr bwMode="auto">
            <a:xfrm>
              <a:off x="1712" y="2696"/>
              <a:ext cx="384" cy="0"/>
            </a:xfrm>
            <a:prstGeom prst="line">
              <a:avLst/>
            </a:prstGeom>
            <a:noFill/>
            <a:ln w="38100">
              <a:solidFill>
                <a:srgbClr val="00CC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9649" name="Line 81"/>
            <p:cNvSpPr>
              <a:spLocks noChangeShapeType="1"/>
            </p:cNvSpPr>
            <p:nvPr/>
          </p:nvSpPr>
          <p:spPr bwMode="auto">
            <a:xfrm>
              <a:off x="912" y="2920"/>
              <a:ext cx="384" cy="0"/>
            </a:xfrm>
            <a:prstGeom prst="line">
              <a:avLst/>
            </a:prstGeom>
            <a:noFill/>
            <a:ln w="38100">
              <a:solidFill>
                <a:srgbClr val="00CC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9650" name="Line 82"/>
            <p:cNvSpPr>
              <a:spLocks noChangeShapeType="1"/>
            </p:cNvSpPr>
            <p:nvPr/>
          </p:nvSpPr>
          <p:spPr bwMode="auto">
            <a:xfrm>
              <a:off x="1712" y="2928"/>
              <a:ext cx="384" cy="0"/>
            </a:xfrm>
            <a:prstGeom prst="line">
              <a:avLst/>
            </a:prstGeom>
            <a:noFill/>
            <a:ln w="38100">
              <a:solidFill>
                <a:srgbClr val="00CC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9652" name="Line 84"/>
            <p:cNvSpPr>
              <a:spLocks noChangeShapeType="1"/>
            </p:cNvSpPr>
            <p:nvPr/>
          </p:nvSpPr>
          <p:spPr bwMode="auto">
            <a:xfrm>
              <a:off x="912" y="3168"/>
              <a:ext cx="384" cy="0"/>
            </a:xfrm>
            <a:prstGeom prst="line">
              <a:avLst/>
            </a:prstGeom>
            <a:noFill/>
            <a:ln w="38100">
              <a:solidFill>
                <a:srgbClr val="00CC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9653" name="Line 85"/>
            <p:cNvSpPr>
              <a:spLocks noChangeShapeType="1"/>
            </p:cNvSpPr>
            <p:nvPr/>
          </p:nvSpPr>
          <p:spPr bwMode="auto">
            <a:xfrm>
              <a:off x="1712" y="3176"/>
              <a:ext cx="384" cy="0"/>
            </a:xfrm>
            <a:prstGeom prst="line">
              <a:avLst/>
            </a:prstGeom>
            <a:noFill/>
            <a:ln w="38100">
              <a:solidFill>
                <a:srgbClr val="00CC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9655" name="Line 87"/>
            <p:cNvSpPr>
              <a:spLocks noChangeShapeType="1"/>
            </p:cNvSpPr>
            <p:nvPr/>
          </p:nvSpPr>
          <p:spPr bwMode="auto">
            <a:xfrm>
              <a:off x="912" y="3400"/>
              <a:ext cx="384" cy="0"/>
            </a:xfrm>
            <a:prstGeom prst="line">
              <a:avLst/>
            </a:prstGeom>
            <a:noFill/>
            <a:ln w="38100">
              <a:solidFill>
                <a:srgbClr val="00CC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9656" name="Line 88"/>
            <p:cNvSpPr>
              <a:spLocks noChangeShapeType="1"/>
            </p:cNvSpPr>
            <p:nvPr/>
          </p:nvSpPr>
          <p:spPr bwMode="auto">
            <a:xfrm>
              <a:off x="1712" y="3408"/>
              <a:ext cx="384" cy="0"/>
            </a:xfrm>
            <a:prstGeom prst="line">
              <a:avLst/>
            </a:prstGeom>
            <a:noFill/>
            <a:ln w="38100">
              <a:solidFill>
                <a:srgbClr val="00CC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9658" name="Line 90"/>
            <p:cNvSpPr>
              <a:spLocks noChangeShapeType="1"/>
            </p:cNvSpPr>
            <p:nvPr/>
          </p:nvSpPr>
          <p:spPr bwMode="auto">
            <a:xfrm>
              <a:off x="912" y="3640"/>
              <a:ext cx="384" cy="0"/>
            </a:xfrm>
            <a:prstGeom prst="line">
              <a:avLst/>
            </a:prstGeom>
            <a:noFill/>
            <a:ln w="38100">
              <a:solidFill>
                <a:srgbClr val="00CC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9659" name="Line 91"/>
            <p:cNvSpPr>
              <a:spLocks noChangeShapeType="1"/>
            </p:cNvSpPr>
            <p:nvPr/>
          </p:nvSpPr>
          <p:spPr bwMode="auto">
            <a:xfrm>
              <a:off x="1712" y="3648"/>
              <a:ext cx="384" cy="0"/>
            </a:xfrm>
            <a:prstGeom prst="line">
              <a:avLst/>
            </a:prstGeom>
            <a:noFill/>
            <a:ln w="38100">
              <a:solidFill>
                <a:srgbClr val="00CC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9636" name="Rectangle 68"/>
            <p:cNvSpPr>
              <a:spLocks noChangeArrowheads="1"/>
            </p:cNvSpPr>
            <p:nvPr/>
          </p:nvSpPr>
          <p:spPr bwMode="auto">
            <a:xfrm>
              <a:off x="1296" y="2064"/>
              <a:ext cx="432" cy="1680"/>
            </a:xfrm>
            <a:prstGeom prst="rect">
              <a:avLst/>
            </a:prstGeom>
            <a:solidFill>
              <a:srgbClr val="99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09637" name="Rectangle 69"/>
            <p:cNvSpPr>
              <a:spLocks noChangeArrowheads="1"/>
            </p:cNvSpPr>
            <p:nvPr/>
          </p:nvSpPr>
          <p:spPr bwMode="auto">
            <a:xfrm>
              <a:off x="1296" y="2016"/>
              <a:ext cx="432" cy="1760"/>
            </a:xfrm>
            <a:prstGeom prst="rect">
              <a:avLst/>
            </a:prstGeom>
            <a:solidFill>
              <a:srgbClr val="99FFCC"/>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09602" name="Oval 34"/>
            <p:cNvSpPr>
              <a:spLocks noChangeArrowheads="1"/>
            </p:cNvSpPr>
            <p:nvPr/>
          </p:nvSpPr>
          <p:spPr bwMode="auto">
            <a:xfrm>
              <a:off x="384" y="2792"/>
              <a:ext cx="192" cy="192"/>
            </a:xfrm>
            <a:prstGeom prst="ellipse">
              <a:avLst/>
            </a:prstGeom>
            <a:solidFill>
              <a:srgbClr val="FF5050"/>
            </a:solidFill>
            <a:ln w="285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109603" name="Text Box 35"/>
            <p:cNvSpPr txBox="1">
              <a:spLocks noChangeArrowheads="1"/>
            </p:cNvSpPr>
            <p:nvPr/>
          </p:nvSpPr>
          <p:spPr bwMode="auto">
            <a:xfrm>
              <a:off x="176" y="2870"/>
              <a:ext cx="62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4000" b="1">
                  <a:solidFill>
                    <a:srgbClr val="FF0000"/>
                  </a:solidFill>
                  <a:sym typeface="Symbol" charset="2"/>
                </a:rPr>
                <a:t>+</a:t>
              </a:r>
              <a:endParaRPr lang="de-DE" altLang="de-DE" sz="4000" b="1">
                <a:solidFill>
                  <a:srgbClr val="FF0000"/>
                </a:solidFill>
              </a:endParaRPr>
            </a:p>
          </p:txBody>
        </p:sp>
        <p:sp>
          <p:nvSpPr>
            <p:cNvPr id="109610" name="Line 42"/>
            <p:cNvSpPr>
              <a:spLocks noChangeShapeType="1"/>
            </p:cNvSpPr>
            <p:nvPr/>
          </p:nvSpPr>
          <p:spPr bwMode="auto">
            <a:xfrm>
              <a:off x="576" y="2896"/>
              <a:ext cx="32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09604" name="Oval 36"/>
            <p:cNvSpPr>
              <a:spLocks noChangeArrowheads="1"/>
            </p:cNvSpPr>
            <p:nvPr/>
          </p:nvSpPr>
          <p:spPr bwMode="auto">
            <a:xfrm>
              <a:off x="2424" y="2798"/>
              <a:ext cx="192" cy="192"/>
            </a:xfrm>
            <a:prstGeom prst="ellipse">
              <a:avLst/>
            </a:prstGeom>
            <a:solidFill>
              <a:srgbClr val="66FFFF"/>
            </a:solidFill>
            <a:ln w="285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109605" name="Text Box 37"/>
            <p:cNvSpPr txBox="1">
              <a:spLocks noChangeArrowheads="1"/>
            </p:cNvSpPr>
            <p:nvPr/>
          </p:nvSpPr>
          <p:spPr bwMode="auto">
            <a:xfrm>
              <a:off x="2208" y="2870"/>
              <a:ext cx="62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4000" b="1">
                  <a:sym typeface="Symbol" charset="2"/>
                </a:rPr>
                <a:t>−</a:t>
              </a:r>
              <a:endParaRPr lang="de-DE" altLang="de-DE" sz="4000" b="1"/>
            </a:p>
          </p:txBody>
        </p:sp>
        <p:sp>
          <p:nvSpPr>
            <p:cNvPr id="109609" name="Line 41"/>
            <p:cNvSpPr>
              <a:spLocks noChangeShapeType="1"/>
            </p:cNvSpPr>
            <p:nvPr/>
          </p:nvSpPr>
          <p:spPr bwMode="auto">
            <a:xfrm>
              <a:off x="2104" y="1944"/>
              <a:ext cx="0" cy="1944"/>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09607" name="Line 39"/>
            <p:cNvSpPr>
              <a:spLocks noChangeShapeType="1"/>
            </p:cNvSpPr>
            <p:nvPr/>
          </p:nvSpPr>
          <p:spPr bwMode="auto">
            <a:xfrm>
              <a:off x="2104" y="2141"/>
              <a:ext cx="0" cy="1584"/>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09611" name="Line 43"/>
            <p:cNvSpPr>
              <a:spLocks noChangeShapeType="1"/>
            </p:cNvSpPr>
            <p:nvPr/>
          </p:nvSpPr>
          <p:spPr bwMode="auto">
            <a:xfrm>
              <a:off x="2104" y="2904"/>
              <a:ext cx="32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09619" name="Line 51"/>
            <p:cNvSpPr>
              <a:spLocks noChangeShapeType="1"/>
            </p:cNvSpPr>
            <p:nvPr/>
          </p:nvSpPr>
          <p:spPr bwMode="auto">
            <a:xfrm>
              <a:off x="904" y="1925"/>
              <a:ext cx="0" cy="1936"/>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09620" name="Line 52"/>
            <p:cNvSpPr>
              <a:spLocks noChangeShapeType="1"/>
            </p:cNvSpPr>
            <p:nvPr/>
          </p:nvSpPr>
          <p:spPr bwMode="auto">
            <a:xfrm>
              <a:off x="904" y="2114"/>
              <a:ext cx="0" cy="1584"/>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graphicFrame>
          <p:nvGraphicFramePr>
            <p:cNvPr id="26708" name="Object 93"/>
            <p:cNvGraphicFramePr>
              <a:graphicFrameLocks noChangeAspect="1"/>
            </p:cNvGraphicFramePr>
            <p:nvPr/>
          </p:nvGraphicFramePr>
          <p:xfrm>
            <a:off x="991" y="1872"/>
            <a:ext cx="209" cy="304"/>
          </p:xfrm>
          <a:graphic>
            <a:graphicData uri="http://schemas.openxmlformats.org/presentationml/2006/ole">
              <mc:AlternateContent xmlns:mc="http://schemas.openxmlformats.org/markup-compatibility/2006">
                <mc:Choice xmlns:v="urn:schemas-microsoft-com:vml" Requires="v">
                  <p:oleObj spid="_x0000_s27608" name="Equation" r:id="rId3" imgW="139639" imgH="203112" progId="Equation.3">
                    <p:embed/>
                  </p:oleObj>
                </mc:Choice>
                <mc:Fallback>
                  <p:oleObj name="Equation" r:id="rId3" imgW="139639" imgH="203112" progId="Equation.3">
                    <p:embed/>
                    <p:pic>
                      <p:nvPicPr>
                        <p:cNvPr id="0" name="Object 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1" y="1872"/>
                          <a:ext cx="209" cy="3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6709" name="Object 94"/>
            <p:cNvGraphicFramePr>
              <a:graphicFrameLocks noChangeAspect="1"/>
            </p:cNvGraphicFramePr>
            <p:nvPr/>
          </p:nvGraphicFramePr>
          <p:xfrm>
            <a:off x="1807" y="1872"/>
            <a:ext cx="209" cy="304"/>
          </p:xfrm>
          <a:graphic>
            <a:graphicData uri="http://schemas.openxmlformats.org/presentationml/2006/ole">
              <mc:AlternateContent xmlns:mc="http://schemas.openxmlformats.org/markup-compatibility/2006">
                <mc:Choice xmlns:v="urn:schemas-microsoft-com:vml" Requires="v">
                  <p:oleObj spid="_x0000_s27609" name="Equation" r:id="rId5" imgW="139639" imgH="203112" progId="Equation.3">
                    <p:embed/>
                  </p:oleObj>
                </mc:Choice>
                <mc:Fallback>
                  <p:oleObj name="Equation" r:id="rId5" imgW="139639" imgH="203112" progId="Equation.3">
                    <p:embed/>
                    <p:pic>
                      <p:nvPicPr>
                        <p:cNvPr id="0" name="Object 9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7" y="1872"/>
                          <a:ext cx="209" cy="3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09667" name="Text Box 99"/>
            <p:cNvSpPr txBox="1">
              <a:spLocks noChangeArrowheads="1"/>
            </p:cNvSpPr>
            <p:nvPr/>
          </p:nvSpPr>
          <p:spPr bwMode="auto">
            <a:xfrm>
              <a:off x="1488" y="2064"/>
              <a:ext cx="38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b="1">
                  <a:solidFill>
                    <a:srgbClr val="FF0000"/>
                  </a:solidFill>
                  <a:sym typeface="Symbol" charset="2"/>
                </a:rPr>
                <a:t>+</a:t>
              </a:r>
              <a:endParaRPr lang="de-DE" altLang="de-DE" sz="2400" b="1">
                <a:solidFill>
                  <a:srgbClr val="FF0000"/>
                </a:solidFill>
              </a:endParaRPr>
            </a:p>
          </p:txBody>
        </p:sp>
        <p:sp>
          <p:nvSpPr>
            <p:cNvPr id="109668" name="Text Box 100"/>
            <p:cNvSpPr txBox="1">
              <a:spLocks noChangeArrowheads="1"/>
            </p:cNvSpPr>
            <p:nvPr/>
          </p:nvSpPr>
          <p:spPr bwMode="auto">
            <a:xfrm>
              <a:off x="1488" y="2296"/>
              <a:ext cx="38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b="1" dirty="0">
                  <a:solidFill>
                    <a:srgbClr val="FF0000"/>
                  </a:solidFill>
                  <a:sym typeface="Symbol" charset="2"/>
                </a:rPr>
                <a:t>+</a:t>
              </a:r>
              <a:endParaRPr lang="de-DE" altLang="de-DE" sz="2400" b="1" dirty="0">
                <a:solidFill>
                  <a:srgbClr val="FF0000"/>
                </a:solidFill>
              </a:endParaRPr>
            </a:p>
          </p:txBody>
        </p:sp>
        <p:sp>
          <p:nvSpPr>
            <p:cNvPr id="109669" name="Text Box 101"/>
            <p:cNvSpPr txBox="1">
              <a:spLocks noChangeArrowheads="1"/>
            </p:cNvSpPr>
            <p:nvPr/>
          </p:nvSpPr>
          <p:spPr bwMode="auto">
            <a:xfrm>
              <a:off x="1488" y="2544"/>
              <a:ext cx="38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b="1" dirty="0">
                  <a:solidFill>
                    <a:srgbClr val="FF0000"/>
                  </a:solidFill>
                  <a:sym typeface="Symbol" charset="2"/>
                </a:rPr>
                <a:t>+</a:t>
              </a:r>
              <a:endParaRPr lang="de-DE" altLang="de-DE" sz="2400" b="1" dirty="0">
                <a:solidFill>
                  <a:srgbClr val="FF0000"/>
                </a:solidFill>
              </a:endParaRPr>
            </a:p>
          </p:txBody>
        </p:sp>
        <p:sp>
          <p:nvSpPr>
            <p:cNvPr id="109670" name="Text Box 102"/>
            <p:cNvSpPr txBox="1">
              <a:spLocks noChangeArrowheads="1"/>
            </p:cNvSpPr>
            <p:nvPr/>
          </p:nvSpPr>
          <p:spPr bwMode="auto">
            <a:xfrm>
              <a:off x="1488" y="2776"/>
              <a:ext cx="38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b="1" dirty="0">
                  <a:solidFill>
                    <a:srgbClr val="FF0000"/>
                  </a:solidFill>
                  <a:sym typeface="Symbol" charset="2"/>
                </a:rPr>
                <a:t>+</a:t>
              </a:r>
              <a:endParaRPr lang="de-DE" altLang="de-DE" sz="2400" b="1" dirty="0">
                <a:solidFill>
                  <a:srgbClr val="FF0000"/>
                </a:solidFill>
              </a:endParaRPr>
            </a:p>
          </p:txBody>
        </p:sp>
        <p:sp>
          <p:nvSpPr>
            <p:cNvPr id="109671" name="Text Box 103"/>
            <p:cNvSpPr txBox="1">
              <a:spLocks noChangeArrowheads="1"/>
            </p:cNvSpPr>
            <p:nvPr/>
          </p:nvSpPr>
          <p:spPr bwMode="auto">
            <a:xfrm>
              <a:off x="1488" y="3024"/>
              <a:ext cx="38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b="1">
                  <a:solidFill>
                    <a:srgbClr val="FF0000"/>
                  </a:solidFill>
                  <a:sym typeface="Symbol" charset="2"/>
                </a:rPr>
                <a:t>+</a:t>
              </a:r>
              <a:endParaRPr lang="de-DE" altLang="de-DE" sz="2400" b="1">
                <a:solidFill>
                  <a:srgbClr val="FF0000"/>
                </a:solidFill>
              </a:endParaRPr>
            </a:p>
          </p:txBody>
        </p:sp>
        <p:sp>
          <p:nvSpPr>
            <p:cNvPr id="109672" name="Text Box 104"/>
            <p:cNvSpPr txBox="1">
              <a:spLocks noChangeArrowheads="1"/>
            </p:cNvSpPr>
            <p:nvPr/>
          </p:nvSpPr>
          <p:spPr bwMode="auto">
            <a:xfrm>
              <a:off x="1488" y="3256"/>
              <a:ext cx="38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b="1" dirty="0">
                  <a:solidFill>
                    <a:srgbClr val="FF0000"/>
                  </a:solidFill>
                  <a:sym typeface="Symbol" charset="2"/>
                </a:rPr>
                <a:t>+</a:t>
              </a:r>
              <a:endParaRPr lang="de-DE" altLang="de-DE" sz="2400" b="1" dirty="0">
                <a:solidFill>
                  <a:srgbClr val="FF0000"/>
                </a:solidFill>
              </a:endParaRPr>
            </a:p>
          </p:txBody>
        </p:sp>
        <p:sp>
          <p:nvSpPr>
            <p:cNvPr id="109674" name="Text Box 106"/>
            <p:cNvSpPr txBox="1">
              <a:spLocks noChangeArrowheads="1"/>
            </p:cNvSpPr>
            <p:nvPr/>
          </p:nvSpPr>
          <p:spPr bwMode="auto">
            <a:xfrm>
              <a:off x="1488" y="3504"/>
              <a:ext cx="38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b="1" dirty="0">
                  <a:solidFill>
                    <a:srgbClr val="FF0000"/>
                  </a:solidFill>
                  <a:sym typeface="Symbol" charset="2"/>
                </a:rPr>
                <a:t>+</a:t>
              </a:r>
              <a:endParaRPr lang="de-DE" altLang="de-DE" sz="2400" b="1" dirty="0">
                <a:solidFill>
                  <a:srgbClr val="FF0000"/>
                </a:solidFill>
              </a:endParaRPr>
            </a:p>
          </p:txBody>
        </p:sp>
        <p:sp>
          <p:nvSpPr>
            <p:cNvPr id="109678" name="Text Box 110"/>
            <p:cNvSpPr txBox="1">
              <a:spLocks noChangeArrowheads="1"/>
            </p:cNvSpPr>
            <p:nvPr/>
          </p:nvSpPr>
          <p:spPr bwMode="auto">
            <a:xfrm>
              <a:off x="1152" y="2064"/>
              <a:ext cx="38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b="1" dirty="0">
                  <a:sym typeface="Symbol" charset="2"/>
                </a:rPr>
                <a:t>-</a:t>
              </a:r>
              <a:endParaRPr lang="de-DE" altLang="de-DE" sz="2400" b="1" dirty="0"/>
            </a:p>
          </p:txBody>
        </p:sp>
        <p:sp>
          <p:nvSpPr>
            <p:cNvPr id="109679" name="Text Box 111"/>
            <p:cNvSpPr txBox="1">
              <a:spLocks noChangeArrowheads="1"/>
            </p:cNvSpPr>
            <p:nvPr/>
          </p:nvSpPr>
          <p:spPr bwMode="auto">
            <a:xfrm>
              <a:off x="1152" y="2296"/>
              <a:ext cx="38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b="1" dirty="0">
                  <a:sym typeface="Symbol" charset="2"/>
                </a:rPr>
                <a:t>-</a:t>
              </a:r>
              <a:endParaRPr lang="de-DE" altLang="de-DE" sz="2400" b="1" dirty="0"/>
            </a:p>
          </p:txBody>
        </p:sp>
        <p:sp>
          <p:nvSpPr>
            <p:cNvPr id="109680" name="Text Box 112"/>
            <p:cNvSpPr txBox="1">
              <a:spLocks noChangeArrowheads="1"/>
            </p:cNvSpPr>
            <p:nvPr/>
          </p:nvSpPr>
          <p:spPr bwMode="auto">
            <a:xfrm>
              <a:off x="1152" y="2544"/>
              <a:ext cx="38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b="1">
                  <a:sym typeface="Symbol" charset="2"/>
                </a:rPr>
                <a:t>-</a:t>
              </a:r>
              <a:endParaRPr lang="de-DE" altLang="de-DE" sz="2400" b="1"/>
            </a:p>
          </p:txBody>
        </p:sp>
        <p:sp>
          <p:nvSpPr>
            <p:cNvPr id="109681" name="Text Box 113"/>
            <p:cNvSpPr txBox="1">
              <a:spLocks noChangeArrowheads="1"/>
            </p:cNvSpPr>
            <p:nvPr/>
          </p:nvSpPr>
          <p:spPr bwMode="auto">
            <a:xfrm>
              <a:off x="1152" y="2776"/>
              <a:ext cx="38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b="1">
                  <a:sym typeface="Symbol" charset="2"/>
                </a:rPr>
                <a:t>-</a:t>
              </a:r>
              <a:endParaRPr lang="de-DE" altLang="de-DE" sz="2400" b="1"/>
            </a:p>
          </p:txBody>
        </p:sp>
        <p:sp>
          <p:nvSpPr>
            <p:cNvPr id="109682" name="Text Box 114"/>
            <p:cNvSpPr txBox="1">
              <a:spLocks noChangeArrowheads="1"/>
            </p:cNvSpPr>
            <p:nvPr/>
          </p:nvSpPr>
          <p:spPr bwMode="auto">
            <a:xfrm>
              <a:off x="1152" y="3024"/>
              <a:ext cx="38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b="1">
                  <a:sym typeface="Symbol" charset="2"/>
                </a:rPr>
                <a:t>-</a:t>
              </a:r>
              <a:endParaRPr lang="de-DE" altLang="de-DE" sz="2400" b="1"/>
            </a:p>
          </p:txBody>
        </p:sp>
        <p:sp>
          <p:nvSpPr>
            <p:cNvPr id="109683" name="Text Box 115"/>
            <p:cNvSpPr txBox="1">
              <a:spLocks noChangeArrowheads="1"/>
            </p:cNvSpPr>
            <p:nvPr/>
          </p:nvSpPr>
          <p:spPr bwMode="auto">
            <a:xfrm>
              <a:off x="1152" y="3256"/>
              <a:ext cx="38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b="1">
                  <a:sym typeface="Symbol" charset="2"/>
                </a:rPr>
                <a:t>-</a:t>
              </a:r>
              <a:endParaRPr lang="de-DE" altLang="de-DE" sz="2400" b="1"/>
            </a:p>
          </p:txBody>
        </p:sp>
        <p:sp>
          <p:nvSpPr>
            <p:cNvPr id="109684" name="Text Box 116"/>
            <p:cNvSpPr txBox="1">
              <a:spLocks noChangeArrowheads="1"/>
            </p:cNvSpPr>
            <p:nvPr/>
          </p:nvSpPr>
          <p:spPr bwMode="auto">
            <a:xfrm>
              <a:off x="1152" y="3504"/>
              <a:ext cx="38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b="1">
                  <a:sym typeface="Symbol" charset="2"/>
                </a:rPr>
                <a:t>-</a:t>
              </a:r>
              <a:endParaRPr lang="de-DE" altLang="de-DE" sz="2400" b="1"/>
            </a:p>
          </p:txBody>
        </p:sp>
      </p:grpSp>
      <p:grpSp>
        <p:nvGrpSpPr>
          <p:cNvPr id="109733" name="Group 165"/>
          <p:cNvGrpSpPr>
            <a:grpSpLocks/>
          </p:cNvGrpSpPr>
          <p:nvPr/>
        </p:nvGrpSpPr>
        <p:grpSpPr bwMode="auto">
          <a:xfrm>
            <a:off x="4457700" y="3048000"/>
            <a:ext cx="4381500" cy="3116263"/>
            <a:chOff x="2808" y="1920"/>
            <a:chExt cx="2760" cy="1963"/>
          </a:xfrm>
        </p:grpSpPr>
        <p:sp>
          <p:nvSpPr>
            <p:cNvPr id="109725" name="Freeform 157"/>
            <p:cNvSpPr>
              <a:spLocks/>
            </p:cNvSpPr>
            <p:nvPr/>
          </p:nvSpPr>
          <p:spPr bwMode="auto">
            <a:xfrm>
              <a:off x="3552" y="2016"/>
              <a:ext cx="1248" cy="64"/>
            </a:xfrm>
            <a:custGeom>
              <a:avLst/>
              <a:gdLst>
                <a:gd name="T0" fmla="*/ 0 w 1248"/>
                <a:gd name="T1" fmla="*/ 0 h 64"/>
                <a:gd name="T2" fmla="*/ 216 w 1248"/>
                <a:gd name="T3" fmla="*/ 0 h 64"/>
                <a:gd name="T4" fmla="*/ 624 w 1248"/>
                <a:gd name="T5" fmla="*/ 64 h 64"/>
                <a:gd name="T6" fmla="*/ 1008 w 1248"/>
                <a:gd name="T7" fmla="*/ 0 h 64"/>
                <a:gd name="T8" fmla="*/ 1248 w 1248"/>
                <a:gd name="T9" fmla="*/ 0 h 64"/>
              </a:gdLst>
              <a:ahLst/>
              <a:cxnLst>
                <a:cxn ang="0">
                  <a:pos x="T0" y="T1"/>
                </a:cxn>
                <a:cxn ang="0">
                  <a:pos x="T2" y="T3"/>
                </a:cxn>
                <a:cxn ang="0">
                  <a:pos x="T4" y="T5"/>
                </a:cxn>
                <a:cxn ang="0">
                  <a:pos x="T6" y="T7"/>
                </a:cxn>
                <a:cxn ang="0">
                  <a:pos x="T8" y="T9"/>
                </a:cxn>
              </a:cxnLst>
              <a:rect l="0" t="0" r="r" b="b"/>
              <a:pathLst>
                <a:path w="1248" h="64">
                  <a:moveTo>
                    <a:pt x="0" y="0"/>
                  </a:moveTo>
                  <a:lnTo>
                    <a:pt x="216" y="0"/>
                  </a:lnTo>
                  <a:cubicBezTo>
                    <a:pt x="320" y="11"/>
                    <a:pt x="492" y="64"/>
                    <a:pt x="624" y="64"/>
                  </a:cubicBezTo>
                  <a:cubicBezTo>
                    <a:pt x="756" y="64"/>
                    <a:pt x="904" y="11"/>
                    <a:pt x="1008" y="0"/>
                  </a:cubicBezTo>
                  <a:lnTo>
                    <a:pt x="1248" y="0"/>
                  </a:lnTo>
                </a:path>
              </a:pathLst>
            </a:custGeom>
            <a:noFill/>
            <a:ln w="38100" cap="flat" cmpd="sng">
              <a:solidFill>
                <a:srgbClr val="00CC00"/>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spcBef>
                  <a:spcPct val="50000"/>
                </a:spcBef>
                <a:defRPr/>
              </a:pPr>
              <a:endParaRPr lang="de-DE"/>
            </a:p>
          </p:txBody>
        </p:sp>
        <p:sp>
          <p:nvSpPr>
            <p:cNvPr id="109726" name="Freeform 158"/>
            <p:cNvSpPr>
              <a:spLocks/>
            </p:cNvSpPr>
            <p:nvPr/>
          </p:nvSpPr>
          <p:spPr bwMode="auto">
            <a:xfrm flipV="1">
              <a:off x="3552" y="3680"/>
              <a:ext cx="1248" cy="64"/>
            </a:xfrm>
            <a:custGeom>
              <a:avLst/>
              <a:gdLst>
                <a:gd name="T0" fmla="*/ 0 w 1248"/>
                <a:gd name="T1" fmla="*/ 0 h 64"/>
                <a:gd name="T2" fmla="*/ 216 w 1248"/>
                <a:gd name="T3" fmla="*/ 0 h 64"/>
                <a:gd name="T4" fmla="*/ 624 w 1248"/>
                <a:gd name="T5" fmla="*/ 64 h 64"/>
                <a:gd name="T6" fmla="*/ 1008 w 1248"/>
                <a:gd name="T7" fmla="*/ 0 h 64"/>
                <a:gd name="T8" fmla="*/ 1248 w 1248"/>
                <a:gd name="T9" fmla="*/ 0 h 64"/>
              </a:gdLst>
              <a:ahLst/>
              <a:cxnLst>
                <a:cxn ang="0">
                  <a:pos x="T0" y="T1"/>
                </a:cxn>
                <a:cxn ang="0">
                  <a:pos x="T2" y="T3"/>
                </a:cxn>
                <a:cxn ang="0">
                  <a:pos x="T4" y="T5"/>
                </a:cxn>
                <a:cxn ang="0">
                  <a:pos x="T6" y="T7"/>
                </a:cxn>
                <a:cxn ang="0">
                  <a:pos x="T8" y="T9"/>
                </a:cxn>
              </a:cxnLst>
              <a:rect l="0" t="0" r="r" b="b"/>
              <a:pathLst>
                <a:path w="1248" h="64">
                  <a:moveTo>
                    <a:pt x="0" y="0"/>
                  </a:moveTo>
                  <a:lnTo>
                    <a:pt x="216" y="0"/>
                  </a:lnTo>
                  <a:cubicBezTo>
                    <a:pt x="320" y="11"/>
                    <a:pt x="492" y="64"/>
                    <a:pt x="624" y="64"/>
                  </a:cubicBezTo>
                  <a:cubicBezTo>
                    <a:pt x="756" y="64"/>
                    <a:pt x="904" y="11"/>
                    <a:pt x="1008" y="0"/>
                  </a:cubicBezTo>
                  <a:lnTo>
                    <a:pt x="1248" y="0"/>
                  </a:lnTo>
                </a:path>
              </a:pathLst>
            </a:custGeom>
            <a:noFill/>
            <a:ln w="38100" cap="flat" cmpd="sng">
              <a:solidFill>
                <a:srgbClr val="00CC00"/>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spcBef>
                  <a:spcPct val="50000"/>
                </a:spcBef>
                <a:defRPr/>
              </a:pPr>
              <a:endParaRPr lang="de-DE"/>
            </a:p>
          </p:txBody>
        </p:sp>
        <p:grpSp>
          <p:nvGrpSpPr>
            <p:cNvPr id="26640" name="Group 164"/>
            <p:cNvGrpSpPr>
              <a:grpSpLocks/>
            </p:cNvGrpSpPr>
            <p:nvPr/>
          </p:nvGrpSpPr>
          <p:grpSpPr bwMode="auto">
            <a:xfrm>
              <a:off x="4250" y="2388"/>
              <a:ext cx="586" cy="1010"/>
              <a:chOff x="4250" y="2388"/>
              <a:chExt cx="586" cy="1010"/>
            </a:xfrm>
          </p:grpSpPr>
          <p:sp>
            <p:nvSpPr>
              <p:cNvPr id="109718" name="Bogen 150"/>
              <p:cNvSpPr>
                <a:spLocks/>
              </p:cNvSpPr>
              <p:nvPr/>
            </p:nvSpPr>
            <p:spPr bwMode="auto">
              <a:xfrm flipH="1">
                <a:off x="4250" y="2390"/>
                <a:ext cx="586" cy="1008"/>
              </a:xfrm>
              <a:custGeom>
                <a:avLst/>
                <a:gdLst>
                  <a:gd name="G0" fmla="+- 648 0 0"/>
                  <a:gd name="G1" fmla="+- 21600 0 0"/>
                  <a:gd name="G2" fmla="+- 21600 0 0"/>
                  <a:gd name="T0" fmla="*/ 648 w 22248"/>
                  <a:gd name="T1" fmla="*/ 0 h 43200"/>
                  <a:gd name="T2" fmla="*/ 0 w 22248"/>
                  <a:gd name="T3" fmla="*/ 43190 h 43200"/>
                  <a:gd name="T4" fmla="*/ 648 w 22248"/>
                  <a:gd name="T5" fmla="*/ 21600 h 43200"/>
                </a:gdLst>
                <a:ahLst/>
                <a:cxnLst>
                  <a:cxn ang="0">
                    <a:pos x="T0" y="T1"/>
                  </a:cxn>
                  <a:cxn ang="0">
                    <a:pos x="T2" y="T3"/>
                  </a:cxn>
                  <a:cxn ang="0">
                    <a:pos x="T4" y="T5"/>
                  </a:cxn>
                </a:cxnLst>
                <a:rect l="0" t="0" r="r" b="b"/>
                <a:pathLst>
                  <a:path w="22248" h="43200" fill="none" extrusionOk="0">
                    <a:moveTo>
                      <a:pt x="648" y="-1"/>
                    </a:moveTo>
                    <a:cubicBezTo>
                      <a:pt x="12577" y="0"/>
                      <a:pt x="22248" y="9670"/>
                      <a:pt x="22248" y="21600"/>
                    </a:cubicBezTo>
                    <a:cubicBezTo>
                      <a:pt x="22248" y="33529"/>
                      <a:pt x="12577" y="43200"/>
                      <a:pt x="648" y="43200"/>
                    </a:cubicBezTo>
                    <a:cubicBezTo>
                      <a:pt x="431" y="43199"/>
                      <a:pt x="215" y="43196"/>
                      <a:pt x="-1" y="43190"/>
                    </a:cubicBezTo>
                  </a:path>
                  <a:path w="22248" h="43200" stroke="0" extrusionOk="0">
                    <a:moveTo>
                      <a:pt x="648" y="-1"/>
                    </a:moveTo>
                    <a:cubicBezTo>
                      <a:pt x="12577" y="0"/>
                      <a:pt x="22248" y="9670"/>
                      <a:pt x="22248" y="21600"/>
                    </a:cubicBezTo>
                    <a:cubicBezTo>
                      <a:pt x="22248" y="33529"/>
                      <a:pt x="12577" y="43200"/>
                      <a:pt x="648" y="43200"/>
                    </a:cubicBezTo>
                    <a:cubicBezTo>
                      <a:pt x="431" y="43199"/>
                      <a:pt x="215" y="43196"/>
                      <a:pt x="-1" y="43190"/>
                    </a:cubicBezTo>
                    <a:lnTo>
                      <a:pt x="648" y="21600"/>
                    </a:lnTo>
                    <a:close/>
                  </a:path>
                </a:pathLst>
              </a:custGeom>
              <a:noFill/>
              <a:ln w="38100">
                <a:solidFill>
                  <a:srgbClr val="00CC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09720" name="Line 152"/>
              <p:cNvSpPr>
                <a:spLocks noChangeShapeType="1"/>
              </p:cNvSpPr>
              <p:nvPr/>
            </p:nvSpPr>
            <p:spPr bwMode="auto">
              <a:xfrm flipV="1">
                <a:off x="4762" y="2388"/>
                <a:ext cx="44" cy="2"/>
              </a:xfrm>
              <a:prstGeom prst="line">
                <a:avLst/>
              </a:prstGeom>
              <a:noFill/>
              <a:ln w="38100">
                <a:solidFill>
                  <a:srgbClr val="00CC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09722" name="Line 154"/>
              <p:cNvSpPr>
                <a:spLocks noChangeShapeType="1"/>
              </p:cNvSpPr>
              <p:nvPr/>
            </p:nvSpPr>
            <p:spPr bwMode="auto">
              <a:xfrm>
                <a:off x="4760" y="3394"/>
                <a:ext cx="46" cy="4"/>
              </a:xfrm>
              <a:prstGeom prst="line">
                <a:avLst/>
              </a:prstGeom>
              <a:noFill/>
              <a:ln w="38100">
                <a:solidFill>
                  <a:srgbClr val="00CC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grpSp>
        <p:sp>
          <p:nvSpPr>
            <p:cNvPr id="109714" name="Bogen 146"/>
            <p:cNvSpPr>
              <a:spLocks/>
            </p:cNvSpPr>
            <p:nvPr/>
          </p:nvSpPr>
          <p:spPr bwMode="auto">
            <a:xfrm>
              <a:off x="3538" y="2392"/>
              <a:ext cx="586" cy="1008"/>
            </a:xfrm>
            <a:custGeom>
              <a:avLst/>
              <a:gdLst>
                <a:gd name="G0" fmla="+- 648 0 0"/>
                <a:gd name="G1" fmla="+- 21600 0 0"/>
                <a:gd name="G2" fmla="+- 21600 0 0"/>
                <a:gd name="T0" fmla="*/ 648 w 22248"/>
                <a:gd name="T1" fmla="*/ 0 h 43200"/>
                <a:gd name="T2" fmla="*/ 0 w 22248"/>
                <a:gd name="T3" fmla="*/ 43190 h 43200"/>
                <a:gd name="T4" fmla="*/ 648 w 22248"/>
                <a:gd name="T5" fmla="*/ 21600 h 43200"/>
              </a:gdLst>
              <a:ahLst/>
              <a:cxnLst>
                <a:cxn ang="0">
                  <a:pos x="T0" y="T1"/>
                </a:cxn>
                <a:cxn ang="0">
                  <a:pos x="T2" y="T3"/>
                </a:cxn>
                <a:cxn ang="0">
                  <a:pos x="T4" y="T5"/>
                </a:cxn>
              </a:cxnLst>
              <a:rect l="0" t="0" r="r" b="b"/>
              <a:pathLst>
                <a:path w="22248" h="43200" fill="none" extrusionOk="0">
                  <a:moveTo>
                    <a:pt x="648" y="-1"/>
                  </a:moveTo>
                  <a:cubicBezTo>
                    <a:pt x="12577" y="0"/>
                    <a:pt x="22248" y="9670"/>
                    <a:pt x="22248" y="21600"/>
                  </a:cubicBezTo>
                  <a:cubicBezTo>
                    <a:pt x="22248" y="33529"/>
                    <a:pt x="12577" y="43200"/>
                    <a:pt x="648" y="43200"/>
                  </a:cubicBezTo>
                  <a:cubicBezTo>
                    <a:pt x="431" y="43199"/>
                    <a:pt x="215" y="43196"/>
                    <a:pt x="-1" y="43190"/>
                  </a:cubicBezTo>
                </a:path>
                <a:path w="22248" h="43200" stroke="0" extrusionOk="0">
                  <a:moveTo>
                    <a:pt x="648" y="-1"/>
                  </a:moveTo>
                  <a:cubicBezTo>
                    <a:pt x="12577" y="0"/>
                    <a:pt x="22248" y="9670"/>
                    <a:pt x="22248" y="21600"/>
                  </a:cubicBezTo>
                  <a:cubicBezTo>
                    <a:pt x="22248" y="33529"/>
                    <a:pt x="12577" y="43200"/>
                    <a:pt x="648" y="43200"/>
                  </a:cubicBezTo>
                  <a:cubicBezTo>
                    <a:pt x="431" y="43199"/>
                    <a:pt x="215" y="43196"/>
                    <a:pt x="-1" y="43190"/>
                  </a:cubicBezTo>
                  <a:lnTo>
                    <a:pt x="648" y="21600"/>
                  </a:lnTo>
                  <a:close/>
                </a:path>
              </a:pathLst>
            </a:custGeom>
            <a:noFill/>
            <a:ln w="38100">
              <a:solidFill>
                <a:srgbClr val="00CC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09719" name="Line 151"/>
            <p:cNvSpPr>
              <a:spLocks noChangeShapeType="1"/>
            </p:cNvSpPr>
            <p:nvPr/>
          </p:nvSpPr>
          <p:spPr bwMode="auto">
            <a:xfrm>
              <a:off x="4002" y="2580"/>
              <a:ext cx="38" cy="52"/>
            </a:xfrm>
            <a:prstGeom prst="line">
              <a:avLst/>
            </a:prstGeom>
            <a:noFill/>
            <a:ln w="38100">
              <a:solidFill>
                <a:srgbClr val="00CC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9721" name="Line 153"/>
            <p:cNvSpPr>
              <a:spLocks noChangeShapeType="1"/>
            </p:cNvSpPr>
            <p:nvPr/>
          </p:nvSpPr>
          <p:spPr bwMode="auto">
            <a:xfrm flipV="1">
              <a:off x="4000" y="3170"/>
              <a:ext cx="34" cy="40"/>
            </a:xfrm>
            <a:prstGeom prst="line">
              <a:avLst/>
            </a:prstGeom>
            <a:noFill/>
            <a:ln w="38100">
              <a:solidFill>
                <a:srgbClr val="00CC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grpSp>
          <p:nvGrpSpPr>
            <p:cNvPr id="26644" name="Group 148"/>
            <p:cNvGrpSpPr>
              <a:grpSpLocks/>
            </p:cNvGrpSpPr>
            <p:nvPr/>
          </p:nvGrpSpPr>
          <p:grpSpPr bwMode="auto">
            <a:xfrm>
              <a:off x="4348" y="2701"/>
              <a:ext cx="490" cy="390"/>
              <a:chOff x="4348" y="2701"/>
              <a:chExt cx="490" cy="390"/>
            </a:xfrm>
          </p:grpSpPr>
          <p:sp>
            <p:nvSpPr>
              <p:cNvPr id="109709" name="Bogen 141"/>
              <p:cNvSpPr>
                <a:spLocks/>
              </p:cNvSpPr>
              <p:nvPr/>
            </p:nvSpPr>
            <p:spPr bwMode="auto">
              <a:xfrm flipH="1">
                <a:off x="4348" y="2701"/>
                <a:ext cx="490" cy="390"/>
              </a:xfrm>
              <a:custGeom>
                <a:avLst/>
                <a:gdLst>
                  <a:gd name="G0" fmla="+- 766 0 0"/>
                  <a:gd name="G1" fmla="+- 21600 0 0"/>
                  <a:gd name="G2" fmla="+- 21600 0 0"/>
                  <a:gd name="T0" fmla="*/ 766 w 22366"/>
                  <a:gd name="T1" fmla="*/ 0 h 43200"/>
                  <a:gd name="T2" fmla="*/ 0 w 22366"/>
                  <a:gd name="T3" fmla="*/ 43186 h 43200"/>
                  <a:gd name="T4" fmla="*/ 766 w 22366"/>
                  <a:gd name="T5" fmla="*/ 21600 h 43200"/>
                </a:gdLst>
                <a:ahLst/>
                <a:cxnLst>
                  <a:cxn ang="0">
                    <a:pos x="T0" y="T1"/>
                  </a:cxn>
                  <a:cxn ang="0">
                    <a:pos x="T2" y="T3"/>
                  </a:cxn>
                  <a:cxn ang="0">
                    <a:pos x="T4" y="T5"/>
                  </a:cxn>
                </a:cxnLst>
                <a:rect l="0" t="0" r="r" b="b"/>
                <a:pathLst>
                  <a:path w="22366" h="43200" fill="none" extrusionOk="0">
                    <a:moveTo>
                      <a:pt x="766" y="-1"/>
                    </a:moveTo>
                    <a:cubicBezTo>
                      <a:pt x="12695" y="0"/>
                      <a:pt x="22366" y="9670"/>
                      <a:pt x="22366" y="21600"/>
                    </a:cubicBezTo>
                    <a:cubicBezTo>
                      <a:pt x="22366" y="33529"/>
                      <a:pt x="12695" y="43200"/>
                      <a:pt x="766" y="43200"/>
                    </a:cubicBezTo>
                    <a:cubicBezTo>
                      <a:pt x="510" y="43199"/>
                      <a:pt x="255" y="43195"/>
                      <a:pt x="-1" y="43186"/>
                    </a:cubicBezTo>
                  </a:path>
                  <a:path w="22366" h="43200" stroke="0" extrusionOk="0">
                    <a:moveTo>
                      <a:pt x="766" y="-1"/>
                    </a:moveTo>
                    <a:cubicBezTo>
                      <a:pt x="12695" y="0"/>
                      <a:pt x="22366" y="9670"/>
                      <a:pt x="22366" y="21600"/>
                    </a:cubicBezTo>
                    <a:cubicBezTo>
                      <a:pt x="22366" y="33529"/>
                      <a:pt x="12695" y="43200"/>
                      <a:pt x="766" y="43200"/>
                    </a:cubicBezTo>
                    <a:cubicBezTo>
                      <a:pt x="510" y="43199"/>
                      <a:pt x="255" y="43195"/>
                      <a:pt x="-1" y="43186"/>
                    </a:cubicBezTo>
                    <a:lnTo>
                      <a:pt x="766" y="21600"/>
                    </a:lnTo>
                    <a:close/>
                  </a:path>
                </a:pathLst>
              </a:custGeom>
              <a:noFill/>
              <a:ln w="38100">
                <a:solidFill>
                  <a:srgbClr val="00CC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09710" name="Line 142"/>
              <p:cNvSpPr>
                <a:spLocks noChangeShapeType="1"/>
              </p:cNvSpPr>
              <p:nvPr/>
            </p:nvSpPr>
            <p:spPr bwMode="auto">
              <a:xfrm flipH="1">
                <a:off x="4730" y="2703"/>
                <a:ext cx="76" cy="3"/>
              </a:xfrm>
              <a:prstGeom prst="line">
                <a:avLst/>
              </a:prstGeom>
              <a:noFill/>
              <a:ln w="38100">
                <a:solidFill>
                  <a:srgbClr val="00CC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09711" name="Line 143"/>
              <p:cNvSpPr>
                <a:spLocks noChangeShapeType="1"/>
              </p:cNvSpPr>
              <p:nvPr/>
            </p:nvSpPr>
            <p:spPr bwMode="auto">
              <a:xfrm flipH="1" flipV="1">
                <a:off x="4741" y="3087"/>
                <a:ext cx="63" cy="2"/>
              </a:xfrm>
              <a:prstGeom prst="line">
                <a:avLst/>
              </a:prstGeom>
              <a:noFill/>
              <a:ln w="38100">
                <a:solidFill>
                  <a:srgbClr val="00CC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grpSp>
        <p:grpSp>
          <p:nvGrpSpPr>
            <p:cNvPr id="26645" name="Group 149"/>
            <p:cNvGrpSpPr>
              <a:grpSpLocks/>
            </p:cNvGrpSpPr>
            <p:nvPr/>
          </p:nvGrpSpPr>
          <p:grpSpPr bwMode="auto">
            <a:xfrm>
              <a:off x="3534" y="2685"/>
              <a:ext cx="484" cy="420"/>
              <a:chOff x="3534" y="2685"/>
              <a:chExt cx="484" cy="420"/>
            </a:xfrm>
          </p:grpSpPr>
          <p:sp>
            <p:nvSpPr>
              <p:cNvPr id="109704" name="Bogen 136"/>
              <p:cNvSpPr>
                <a:spLocks/>
              </p:cNvSpPr>
              <p:nvPr/>
            </p:nvSpPr>
            <p:spPr bwMode="auto">
              <a:xfrm>
                <a:off x="3534" y="2685"/>
                <a:ext cx="484" cy="420"/>
              </a:xfrm>
              <a:custGeom>
                <a:avLst/>
                <a:gdLst>
                  <a:gd name="G0" fmla="+- 766 0 0"/>
                  <a:gd name="G1" fmla="+- 21600 0 0"/>
                  <a:gd name="G2" fmla="+- 21600 0 0"/>
                  <a:gd name="T0" fmla="*/ 766 w 22366"/>
                  <a:gd name="T1" fmla="*/ 0 h 43200"/>
                  <a:gd name="T2" fmla="*/ 0 w 22366"/>
                  <a:gd name="T3" fmla="*/ 43186 h 43200"/>
                  <a:gd name="T4" fmla="*/ 766 w 22366"/>
                  <a:gd name="T5" fmla="*/ 21600 h 43200"/>
                </a:gdLst>
                <a:ahLst/>
                <a:cxnLst>
                  <a:cxn ang="0">
                    <a:pos x="T0" y="T1"/>
                  </a:cxn>
                  <a:cxn ang="0">
                    <a:pos x="T2" y="T3"/>
                  </a:cxn>
                  <a:cxn ang="0">
                    <a:pos x="T4" y="T5"/>
                  </a:cxn>
                </a:cxnLst>
                <a:rect l="0" t="0" r="r" b="b"/>
                <a:pathLst>
                  <a:path w="22366" h="43200" fill="none" extrusionOk="0">
                    <a:moveTo>
                      <a:pt x="766" y="-1"/>
                    </a:moveTo>
                    <a:cubicBezTo>
                      <a:pt x="12695" y="0"/>
                      <a:pt x="22366" y="9670"/>
                      <a:pt x="22366" y="21600"/>
                    </a:cubicBezTo>
                    <a:cubicBezTo>
                      <a:pt x="22366" y="33529"/>
                      <a:pt x="12695" y="43200"/>
                      <a:pt x="766" y="43200"/>
                    </a:cubicBezTo>
                    <a:cubicBezTo>
                      <a:pt x="510" y="43199"/>
                      <a:pt x="255" y="43195"/>
                      <a:pt x="-1" y="43186"/>
                    </a:cubicBezTo>
                  </a:path>
                  <a:path w="22366" h="43200" stroke="0" extrusionOk="0">
                    <a:moveTo>
                      <a:pt x="766" y="-1"/>
                    </a:moveTo>
                    <a:cubicBezTo>
                      <a:pt x="12695" y="0"/>
                      <a:pt x="22366" y="9670"/>
                      <a:pt x="22366" y="21600"/>
                    </a:cubicBezTo>
                    <a:cubicBezTo>
                      <a:pt x="22366" y="33529"/>
                      <a:pt x="12695" y="43200"/>
                      <a:pt x="766" y="43200"/>
                    </a:cubicBezTo>
                    <a:cubicBezTo>
                      <a:pt x="510" y="43199"/>
                      <a:pt x="255" y="43195"/>
                      <a:pt x="-1" y="43186"/>
                    </a:cubicBezTo>
                    <a:lnTo>
                      <a:pt x="766" y="21600"/>
                    </a:lnTo>
                    <a:close/>
                  </a:path>
                </a:pathLst>
              </a:custGeom>
              <a:noFill/>
              <a:ln w="38100">
                <a:solidFill>
                  <a:srgbClr val="00CC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09705" name="Line 137"/>
              <p:cNvSpPr>
                <a:spLocks noChangeShapeType="1"/>
              </p:cNvSpPr>
              <p:nvPr/>
            </p:nvSpPr>
            <p:spPr bwMode="auto">
              <a:xfrm>
                <a:off x="3842" y="2734"/>
                <a:ext cx="68" cy="29"/>
              </a:xfrm>
              <a:prstGeom prst="line">
                <a:avLst/>
              </a:prstGeom>
              <a:noFill/>
              <a:ln w="38100">
                <a:solidFill>
                  <a:srgbClr val="00CC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09706" name="Line 138"/>
              <p:cNvSpPr>
                <a:spLocks noChangeShapeType="1"/>
              </p:cNvSpPr>
              <p:nvPr/>
            </p:nvSpPr>
            <p:spPr bwMode="auto">
              <a:xfrm flipV="1">
                <a:off x="3849" y="3029"/>
                <a:ext cx="59" cy="23"/>
              </a:xfrm>
              <a:prstGeom prst="line">
                <a:avLst/>
              </a:prstGeom>
              <a:noFill/>
              <a:ln w="38100">
                <a:solidFill>
                  <a:srgbClr val="00CC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grpSp>
        <p:grpSp>
          <p:nvGrpSpPr>
            <p:cNvPr id="26646" name="Group 145"/>
            <p:cNvGrpSpPr>
              <a:grpSpLocks/>
            </p:cNvGrpSpPr>
            <p:nvPr/>
          </p:nvGrpSpPr>
          <p:grpSpPr bwMode="auto">
            <a:xfrm>
              <a:off x="3552" y="2896"/>
              <a:ext cx="1264" cy="0"/>
              <a:chOff x="3552" y="2896"/>
              <a:chExt cx="1264" cy="0"/>
            </a:xfrm>
          </p:grpSpPr>
          <p:sp>
            <p:nvSpPr>
              <p:cNvPr id="109701" name="Line 133"/>
              <p:cNvSpPr>
                <a:spLocks noChangeShapeType="1"/>
              </p:cNvSpPr>
              <p:nvPr/>
            </p:nvSpPr>
            <p:spPr bwMode="auto">
              <a:xfrm>
                <a:off x="3552" y="2896"/>
                <a:ext cx="336" cy="0"/>
              </a:xfrm>
              <a:prstGeom prst="line">
                <a:avLst/>
              </a:prstGeom>
              <a:noFill/>
              <a:ln w="38100">
                <a:solidFill>
                  <a:srgbClr val="00CC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9702" name="Line 134"/>
              <p:cNvSpPr>
                <a:spLocks noChangeShapeType="1"/>
              </p:cNvSpPr>
              <p:nvPr/>
            </p:nvSpPr>
            <p:spPr bwMode="auto">
              <a:xfrm>
                <a:off x="4480" y="2896"/>
                <a:ext cx="336" cy="0"/>
              </a:xfrm>
              <a:prstGeom prst="line">
                <a:avLst/>
              </a:prstGeom>
              <a:noFill/>
              <a:ln w="38100">
                <a:solidFill>
                  <a:srgbClr val="00CC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grpSp>
        <p:grpSp>
          <p:nvGrpSpPr>
            <p:cNvPr id="26647" name="Group 66"/>
            <p:cNvGrpSpPr>
              <a:grpSpLocks/>
            </p:cNvGrpSpPr>
            <p:nvPr/>
          </p:nvGrpSpPr>
          <p:grpSpPr bwMode="auto">
            <a:xfrm>
              <a:off x="2808" y="1920"/>
              <a:ext cx="2760" cy="1963"/>
              <a:chOff x="2808" y="1920"/>
              <a:chExt cx="2760" cy="1963"/>
            </a:xfrm>
          </p:grpSpPr>
          <p:sp>
            <p:nvSpPr>
              <p:cNvPr id="109623" name="Oval 55"/>
              <p:cNvSpPr>
                <a:spLocks noChangeArrowheads="1"/>
              </p:cNvSpPr>
              <p:nvPr/>
            </p:nvSpPr>
            <p:spPr bwMode="auto">
              <a:xfrm>
                <a:off x="3024" y="2787"/>
                <a:ext cx="192" cy="192"/>
              </a:xfrm>
              <a:prstGeom prst="ellipse">
                <a:avLst/>
              </a:prstGeom>
              <a:solidFill>
                <a:srgbClr val="FF5050"/>
              </a:solidFill>
              <a:ln w="285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109624" name="Text Box 56"/>
              <p:cNvSpPr txBox="1">
                <a:spLocks noChangeArrowheads="1"/>
              </p:cNvSpPr>
              <p:nvPr/>
            </p:nvSpPr>
            <p:spPr bwMode="auto">
              <a:xfrm>
                <a:off x="2808" y="2870"/>
                <a:ext cx="62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4000" b="1">
                    <a:solidFill>
                      <a:srgbClr val="FF0000"/>
                    </a:solidFill>
                    <a:sym typeface="Symbol" charset="2"/>
                  </a:rPr>
                  <a:t>+</a:t>
                </a:r>
                <a:endParaRPr lang="de-DE" altLang="de-DE" sz="4000" b="1">
                  <a:solidFill>
                    <a:srgbClr val="FF0000"/>
                  </a:solidFill>
                </a:endParaRPr>
              </a:p>
            </p:txBody>
          </p:sp>
          <p:sp>
            <p:nvSpPr>
              <p:cNvPr id="109625" name="Line 57"/>
              <p:cNvSpPr>
                <a:spLocks noChangeShapeType="1"/>
              </p:cNvSpPr>
              <p:nvPr/>
            </p:nvSpPr>
            <p:spPr bwMode="auto">
              <a:xfrm>
                <a:off x="3216" y="2891"/>
                <a:ext cx="32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09626" name="Oval 58"/>
              <p:cNvSpPr>
                <a:spLocks noChangeArrowheads="1"/>
              </p:cNvSpPr>
              <p:nvPr/>
            </p:nvSpPr>
            <p:spPr bwMode="auto">
              <a:xfrm>
                <a:off x="5144" y="2793"/>
                <a:ext cx="192" cy="192"/>
              </a:xfrm>
              <a:prstGeom prst="ellipse">
                <a:avLst/>
              </a:prstGeom>
              <a:solidFill>
                <a:srgbClr val="66FFFF"/>
              </a:solidFill>
              <a:ln w="285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109627" name="Text Box 59"/>
              <p:cNvSpPr txBox="1">
                <a:spLocks noChangeArrowheads="1"/>
              </p:cNvSpPr>
              <p:nvPr/>
            </p:nvSpPr>
            <p:spPr bwMode="auto">
              <a:xfrm>
                <a:off x="4944" y="2870"/>
                <a:ext cx="62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4000" b="1">
                    <a:sym typeface="Symbol" charset="2"/>
                  </a:rPr>
                  <a:t>−</a:t>
                </a:r>
                <a:endParaRPr lang="de-DE" altLang="de-DE" sz="4000" b="1"/>
              </a:p>
            </p:txBody>
          </p:sp>
          <p:sp>
            <p:nvSpPr>
              <p:cNvPr id="109628" name="Line 60"/>
              <p:cNvSpPr>
                <a:spLocks noChangeShapeType="1"/>
              </p:cNvSpPr>
              <p:nvPr/>
            </p:nvSpPr>
            <p:spPr bwMode="auto">
              <a:xfrm>
                <a:off x="4824" y="1939"/>
                <a:ext cx="0" cy="1944"/>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09629" name="Line 61"/>
              <p:cNvSpPr>
                <a:spLocks noChangeShapeType="1"/>
              </p:cNvSpPr>
              <p:nvPr/>
            </p:nvSpPr>
            <p:spPr bwMode="auto">
              <a:xfrm>
                <a:off x="4824" y="2136"/>
                <a:ext cx="0" cy="1584"/>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09630" name="Line 62"/>
              <p:cNvSpPr>
                <a:spLocks noChangeShapeType="1"/>
              </p:cNvSpPr>
              <p:nvPr/>
            </p:nvSpPr>
            <p:spPr bwMode="auto">
              <a:xfrm>
                <a:off x="4824" y="2899"/>
                <a:ext cx="32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09631" name="Line 63"/>
              <p:cNvSpPr>
                <a:spLocks noChangeShapeType="1"/>
              </p:cNvSpPr>
              <p:nvPr/>
            </p:nvSpPr>
            <p:spPr bwMode="auto">
              <a:xfrm>
                <a:off x="3544" y="1920"/>
                <a:ext cx="0" cy="1936"/>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09632" name="Line 64"/>
              <p:cNvSpPr>
                <a:spLocks noChangeShapeType="1"/>
              </p:cNvSpPr>
              <p:nvPr/>
            </p:nvSpPr>
            <p:spPr bwMode="auto">
              <a:xfrm>
                <a:off x="3544" y="2109"/>
                <a:ext cx="0" cy="1584"/>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grpSp>
        <p:sp>
          <p:nvSpPr>
            <p:cNvPr id="109689" name="Oval 121"/>
            <p:cNvSpPr>
              <a:spLocks noChangeArrowheads="1"/>
            </p:cNvSpPr>
            <p:nvPr/>
          </p:nvSpPr>
          <p:spPr bwMode="auto">
            <a:xfrm>
              <a:off x="3880" y="2592"/>
              <a:ext cx="624" cy="624"/>
            </a:xfrm>
            <a:prstGeom prst="ellipse">
              <a:avLst/>
            </a:prstGeom>
            <a:gradFill rotWithShape="0">
              <a:gsLst>
                <a:gs pos="0">
                  <a:srgbClr val="99FFCC"/>
                </a:gs>
                <a:gs pos="100000">
                  <a:srgbClr val="99FFCC">
                    <a:gamma/>
                    <a:shade val="46275"/>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09690" name="Text Box 122"/>
            <p:cNvSpPr txBox="1">
              <a:spLocks noChangeArrowheads="1"/>
            </p:cNvSpPr>
            <p:nvPr/>
          </p:nvSpPr>
          <p:spPr bwMode="auto">
            <a:xfrm>
              <a:off x="3792" y="2736"/>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b="1">
                  <a:solidFill>
                    <a:srgbClr val="E5FFFF"/>
                  </a:solidFill>
                </a:rPr>
                <a:t>-</a:t>
              </a:r>
            </a:p>
          </p:txBody>
        </p:sp>
        <p:sp>
          <p:nvSpPr>
            <p:cNvPr id="109691" name="Text Box 123"/>
            <p:cNvSpPr txBox="1">
              <a:spLocks noChangeArrowheads="1"/>
            </p:cNvSpPr>
            <p:nvPr/>
          </p:nvSpPr>
          <p:spPr bwMode="auto">
            <a:xfrm>
              <a:off x="3816" y="2632"/>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b="1">
                  <a:solidFill>
                    <a:srgbClr val="E5FFFF"/>
                  </a:solidFill>
                </a:rPr>
                <a:t>-</a:t>
              </a:r>
            </a:p>
          </p:txBody>
        </p:sp>
        <p:sp>
          <p:nvSpPr>
            <p:cNvPr id="109692" name="Text Box 124"/>
            <p:cNvSpPr txBox="1">
              <a:spLocks noChangeArrowheads="1"/>
            </p:cNvSpPr>
            <p:nvPr/>
          </p:nvSpPr>
          <p:spPr bwMode="auto">
            <a:xfrm>
              <a:off x="3824" y="2840"/>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b="1">
                  <a:solidFill>
                    <a:srgbClr val="E5FFFF"/>
                  </a:solidFill>
                </a:rPr>
                <a:t>-</a:t>
              </a:r>
            </a:p>
          </p:txBody>
        </p:sp>
        <p:sp>
          <p:nvSpPr>
            <p:cNvPr id="109693" name="Text Box 125"/>
            <p:cNvSpPr txBox="1">
              <a:spLocks noChangeArrowheads="1"/>
            </p:cNvSpPr>
            <p:nvPr/>
          </p:nvSpPr>
          <p:spPr bwMode="auto">
            <a:xfrm>
              <a:off x="3936" y="2504"/>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b="1">
                  <a:solidFill>
                    <a:srgbClr val="E5FFFF"/>
                  </a:solidFill>
                </a:rPr>
                <a:t>-</a:t>
              </a:r>
            </a:p>
          </p:txBody>
        </p:sp>
        <p:sp>
          <p:nvSpPr>
            <p:cNvPr id="109694" name="Text Box 126"/>
            <p:cNvSpPr txBox="1">
              <a:spLocks noChangeArrowheads="1"/>
            </p:cNvSpPr>
            <p:nvPr/>
          </p:nvSpPr>
          <p:spPr bwMode="auto">
            <a:xfrm>
              <a:off x="3944" y="2976"/>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b="1">
                  <a:solidFill>
                    <a:srgbClr val="E5FFFF"/>
                  </a:solidFill>
                </a:rPr>
                <a:t>-</a:t>
              </a:r>
            </a:p>
          </p:txBody>
        </p:sp>
        <p:sp>
          <p:nvSpPr>
            <p:cNvPr id="109695" name="Text Box 127"/>
            <p:cNvSpPr txBox="1">
              <a:spLocks noChangeArrowheads="1"/>
            </p:cNvSpPr>
            <p:nvPr/>
          </p:nvSpPr>
          <p:spPr bwMode="auto">
            <a:xfrm>
              <a:off x="4144" y="2504"/>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b="1">
                  <a:solidFill>
                    <a:srgbClr val="FFD5D5"/>
                  </a:solidFill>
                  <a:sym typeface="Symbol" charset="2"/>
                </a:rPr>
                <a:t>+</a:t>
              </a:r>
              <a:endParaRPr lang="de-DE" altLang="de-DE" sz="2400" b="1">
                <a:solidFill>
                  <a:srgbClr val="FFD5D5"/>
                </a:solidFill>
              </a:endParaRPr>
            </a:p>
          </p:txBody>
        </p:sp>
        <p:sp>
          <p:nvSpPr>
            <p:cNvPr id="109697" name="Text Box 129"/>
            <p:cNvSpPr txBox="1">
              <a:spLocks noChangeArrowheads="1"/>
            </p:cNvSpPr>
            <p:nvPr/>
          </p:nvSpPr>
          <p:spPr bwMode="auto">
            <a:xfrm>
              <a:off x="4320" y="2728"/>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b="1" dirty="0">
                  <a:solidFill>
                    <a:srgbClr val="FFD5D5"/>
                  </a:solidFill>
                  <a:sym typeface="Symbol" charset="2"/>
                </a:rPr>
                <a:t>+</a:t>
              </a:r>
              <a:endParaRPr lang="de-DE" altLang="de-DE" sz="2400" b="1" dirty="0">
                <a:solidFill>
                  <a:srgbClr val="FFD5D5"/>
                </a:solidFill>
              </a:endParaRPr>
            </a:p>
          </p:txBody>
        </p:sp>
        <p:sp>
          <p:nvSpPr>
            <p:cNvPr id="109698" name="Text Box 130"/>
            <p:cNvSpPr txBox="1">
              <a:spLocks noChangeArrowheads="1"/>
            </p:cNvSpPr>
            <p:nvPr/>
          </p:nvSpPr>
          <p:spPr bwMode="auto">
            <a:xfrm>
              <a:off x="4296" y="2824"/>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b="1" dirty="0">
                  <a:solidFill>
                    <a:srgbClr val="FFD5D5"/>
                  </a:solidFill>
                  <a:sym typeface="Symbol" charset="2"/>
                </a:rPr>
                <a:t>+</a:t>
              </a:r>
              <a:endParaRPr lang="de-DE" altLang="de-DE" sz="2400" b="1" dirty="0">
                <a:solidFill>
                  <a:srgbClr val="FFD5D5"/>
                </a:solidFill>
              </a:endParaRPr>
            </a:p>
          </p:txBody>
        </p:sp>
        <p:sp>
          <p:nvSpPr>
            <p:cNvPr id="109699" name="Text Box 131"/>
            <p:cNvSpPr txBox="1">
              <a:spLocks noChangeArrowheads="1"/>
            </p:cNvSpPr>
            <p:nvPr/>
          </p:nvSpPr>
          <p:spPr bwMode="auto">
            <a:xfrm>
              <a:off x="4156" y="2974"/>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b="1" dirty="0">
                  <a:solidFill>
                    <a:srgbClr val="FFD5D5"/>
                  </a:solidFill>
                  <a:sym typeface="Symbol" charset="2"/>
                </a:rPr>
                <a:t>+</a:t>
              </a:r>
              <a:endParaRPr lang="de-DE" altLang="de-DE" sz="2400" b="1" dirty="0">
                <a:solidFill>
                  <a:srgbClr val="FFD5D5"/>
                </a:solidFill>
              </a:endParaRPr>
            </a:p>
          </p:txBody>
        </p:sp>
        <p:sp>
          <p:nvSpPr>
            <p:cNvPr id="109696" name="Text Box 128"/>
            <p:cNvSpPr txBox="1">
              <a:spLocks noChangeArrowheads="1"/>
            </p:cNvSpPr>
            <p:nvPr/>
          </p:nvSpPr>
          <p:spPr bwMode="auto">
            <a:xfrm>
              <a:off x="4280" y="2640"/>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b="1" dirty="0">
                  <a:solidFill>
                    <a:srgbClr val="FFD5D5"/>
                  </a:solidFill>
                  <a:sym typeface="Symbol" charset="2"/>
                </a:rPr>
                <a:t>+</a:t>
              </a:r>
              <a:endParaRPr lang="de-DE" altLang="de-DE" sz="2400" b="1" dirty="0">
                <a:solidFill>
                  <a:srgbClr val="FFD5D5"/>
                </a:solidFill>
              </a:endParaRPr>
            </a:p>
          </p:txBody>
        </p:sp>
      </p:grpSp>
      <p:grpSp>
        <p:nvGrpSpPr>
          <p:cNvPr id="3" name="Gruppierung 2"/>
          <p:cNvGrpSpPr/>
          <p:nvPr/>
        </p:nvGrpSpPr>
        <p:grpSpPr>
          <a:xfrm>
            <a:off x="228600" y="1066800"/>
            <a:ext cx="1905000" cy="952500"/>
            <a:chOff x="228600" y="1066800"/>
            <a:chExt cx="1905000" cy="952500"/>
          </a:xfrm>
        </p:grpSpPr>
        <p:grpSp>
          <p:nvGrpSpPr>
            <p:cNvPr id="26626" name="Group 24"/>
            <p:cNvGrpSpPr>
              <a:grpSpLocks/>
            </p:cNvGrpSpPr>
            <p:nvPr/>
          </p:nvGrpSpPr>
          <p:grpSpPr bwMode="auto">
            <a:xfrm>
              <a:off x="228600" y="1066800"/>
              <a:ext cx="1905000" cy="952500"/>
              <a:chOff x="144" y="816"/>
              <a:chExt cx="1200" cy="600"/>
            </a:xfrm>
          </p:grpSpPr>
          <p:sp>
            <p:nvSpPr>
              <p:cNvPr id="109580" name="Rectangle 12"/>
              <p:cNvSpPr>
                <a:spLocks noChangeArrowheads="1"/>
              </p:cNvSpPr>
              <p:nvPr/>
            </p:nvSpPr>
            <p:spPr bwMode="auto">
              <a:xfrm>
                <a:off x="144" y="816"/>
                <a:ext cx="1200" cy="600"/>
              </a:xfrm>
              <a:prstGeom prst="rect">
                <a:avLst/>
              </a:prstGeom>
              <a:solidFill>
                <a:srgbClr val="FFFF99"/>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28575">
                    <a:solidFill>
                      <a:schemeClr val="tx1"/>
                    </a:solidFill>
                    <a:miter lim="800000"/>
                    <a:headEnd/>
                    <a:tailEnd/>
                  </a14:hiddenLine>
                </a:ext>
              </a:extLst>
            </p:spPr>
            <p:txBody>
              <a:bodyPr anchor="ctr">
                <a:spAutoFit/>
              </a:bodyPr>
              <a:lstStyle/>
              <a:p>
                <a:pPr algn="ctr" eaLnBrk="1" hangingPunct="1">
                  <a:spcBef>
                    <a:spcPct val="50000"/>
                  </a:spcBef>
                  <a:defRPr/>
                </a:pPr>
                <a:endParaRPr lang="de-DE"/>
              </a:p>
            </p:txBody>
          </p:sp>
          <p:sp>
            <p:nvSpPr>
              <p:cNvPr id="109578" name="Text Box 10"/>
              <p:cNvSpPr txBox="1">
                <a:spLocks noChangeArrowheads="1"/>
              </p:cNvSpPr>
              <p:nvPr/>
            </p:nvSpPr>
            <p:spPr bwMode="auto">
              <a:xfrm>
                <a:off x="144" y="816"/>
                <a:ext cx="1200"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a:t>Externes Feld</a:t>
                </a:r>
              </a:p>
            </p:txBody>
          </p:sp>
        </p:grpSp>
        <p:pic>
          <p:nvPicPr>
            <p:cNvPr id="2" name="Bild 1"/>
            <p:cNvPicPr>
              <a:picLocks noChangeAspect="1"/>
            </p:cNvPicPr>
            <p:nvPr/>
          </p:nvPicPr>
          <p:blipFill>
            <a:blip r:embed="rId7"/>
            <a:stretch>
              <a:fillRect/>
            </a:stretch>
          </p:blipFill>
          <p:spPr>
            <a:xfrm>
              <a:off x="457200" y="1524000"/>
              <a:ext cx="1375865" cy="448430"/>
            </a:xfrm>
            <a:prstGeom prst="rect">
              <a:avLst/>
            </a:prstGeom>
          </p:spPr>
        </p:pic>
      </p:grpSp>
      <p:grpSp>
        <p:nvGrpSpPr>
          <p:cNvPr id="6" name="Gruppierung 5"/>
          <p:cNvGrpSpPr/>
          <p:nvPr/>
        </p:nvGrpSpPr>
        <p:grpSpPr>
          <a:xfrm>
            <a:off x="7035800" y="1201002"/>
            <a:ext cx="2067257" cy="668741"/>
            <a:chOff x="7035800" y="1201002"/>
            <a:chExt cx="2067257" cy="668741"/>
          </a:xfrm>
        </p:grpSpPr>
        <p:sp>
          <p:nvSpPr>
            <p:cNvPr id="109593" name="AutoShape 25"/>
            <p:cNvSpPr>
              <a:spLocks noChangeArrowheads="1"/>
            </p:cNvSpPr>
            <p:nvPr/>
          </p:nvSpPr>
          <p:spPr bwMode="auto">
            <a:xfrm>
              <a:off x="7035800" y="1384301"/>
              <a:ext cx="609600" cy="381000"/>
            </a:xfrm>
            <a:prstGeom prst="rightArrow">
              <a:avLst>
                <a:gd name="adj1" fmla="val 50000"/>
                <a:gd name="adj2" fmla="val 40000"/>
              </a:avLst>
            </a:prstGeom>
            <a:solidFill>
              <a:srgbClr val="FFFF00"/>
            </a:solidFill>
            <a:ln w="28575">
              <a:solidFill>
                <a:schemeClr val="tx1"/>
              </a:solidFill>
              <a:miter lim="800000"/>
              <a:headEnd/>
              <a:tailEnd/>
            </a:ln>
            <a:effectLst>
              <a:outerShdw blurRad="63500" dist="38099" dir="2700000" algn="ctr" rotWithShape="0">
                <a:schemeClr val="bg2">
                  <a:alpha val="74998"/>
                </a:schemeClr>
              </a:outerShdw>
            </a:effectLst>
          </p:spPr>
          <p:txBody>
            <a:bodyPr wrap="none" anchor="ctr">
              <a:spAutoFit/>
            </a:bodyPr>
            <a:lstStyle/>
            <a:p>
              <a:pPr algn="ctr" eaLnBrk="1" hangingPunct="1">
                <a:spcBef>
                  <a:spcPct val="50000"/>
                </a:spcBef>
                <a:defRPr/>
              </a:pPr>
              <a:endParaRPr lang="de-DE"/>
            </a:p>
          </p:txBody>
        </p:sp>
        <p:grpSp>
          <p:nvGrpSpPr>
            <p:cNvPr id="5" name="Gruppierung 4"/>
            <p:cNvGrpSpPr/>
            <p:nvPr/>
          </p:nvGrpSpPr>
          <p:grpSpPr>
            <a:xfrm>
              <a:off x="7670042" y="1201002"/>
              <a:ext cx="1433015" cy="668741"/>
              <a:chOff x="7670042" y="1201002"/>
              <a:chExt cx="1433015" cy="668741"/>
            </a:xfrm>
          </p:grpSpPr>
          <p:sp>
            <p:nvSpPr>
              <p:cNvPr id="119" name="Rectangle 12"/>
              <p:cNvSpPr>
                <a:spLocks noChangeArrowheads="1"/>
              </p:cNvSpPr>
              <p:nvPr/>
            </p:nvSpPr>
            <p:spPr bwMode="auto">
              <a:xfrm>
                <a:off x="7670042" y="1201002"/>
                <a:ext cx="1433015" cy="668741"/>
              </a:xfrm>
              <a:prstGeom prst="rect">
                <a:avLst/>
              </a:prstGeom>
              <a:solidFill>
                <a:srgbClr val="FFFF99"/>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28575">
                    <a:solidFill>
                      <a:schemeClr val="tx1"/>
                    </a:solidFill>
                    <a:miter lim="800000"/>
                    <a:headEnd/>
                    <a:tailEnd/>
                  </a14:hiddenLine>
                </a:ext>
              </a:extLst>
            </p:spPr>
            <p:txBody>
              <a:bodyPr wrap="square" anchor="ctr">
                <a:spAutoFit/>
              </a:bodyPr>
              <a:lstStyle/>
              <a:p>
                <a:pPr algn="ctr" eaLnBrk="1" hangingPunct="1">
                  <a:spcBef>
                    <a:spcPct val="50000"/>
                  </a:spcBef>
                  <a:defRPr/>
                </a:pPr>
                <a:endParaRPr lang="de-DE"/>
              </a:p>
            </p:txBody>
          </p:sp>
          <p:pic>
            <p:nvPicPr>
              <p:cNvPr id="4" name="Bild 3"/>
              <p:cNvPicPr>
                <a:picLocks noChangeAspect="1"/>
              </p:cNvPicPr>
              <p:nvPr/>
            </p:nvPicPr>
            <p:blipFill>
              <a:blip r:embed="rId8"/>
              <a:stretch>
                <a:fillRect/>
              </a:stretch>
            </p:blipFill>
            <p:spPr>
              <a:xfrm>
                <a:off x="7703688" y="1321828"/>
                <a:ext cx="1364112" cy="430772"/>
              </a:xfrm>
              <a:prstGeom prst="rect">
                <a:avLst/>
              </a:prstGeom>
            </p:spPr>
          </p:pic>
        </p:grpSp>
      </p:grpSp>
      <p:grpSp>
        <p:nvGrpSpPr>
          <p:cNvPr id="8" name="Gruppierung 7"/>
          <p:cNvGrpSpPr/>
          <p:nvPr/>
        </p:nvGrpSpPr>
        <p:grpSpPr>
          <a:xfrm>
            <a:off x="1752600" y="5715000"/>
            <a:ext cx="955923" cy="914400"/>
            <a:chOff x="1752600" y="5715000"/>
            <a:chExt cx="955923" cy="914400"/>
          </a:xfrm>
        </p:grpSpPr>
        <p:sp>
          <p:nvSpPr>
            <p:cNvPr id="109687" name="Line 119"/>
            <p:cNvSpPr>
              <a:spLocks noChangeShapeType="1"/>
            </p:cNvSpPr>
            <p:nvPr/>
          </p:nvSpPr>
          <p:spPr bwMode="auto">
            <a:xfrm flipV="1">
              <a:off x="2209800" y="5715000"/>
              <a:ext cx="152400" cy="45720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pic>
          <p:nvPicPr>
            <p:cNvPr id="7" name="Bild 6"/>
            <p:cNvPicPr>
              <a:picLocks noChangeAspect="1"/>
            </p:cNvPicPr>
            <p:nvPr/>
          </p:nvPicPr>
          <p:blipFill>
            <a:blip r:embed="rId9"/>
            <a:stretch>
              <a:fillRect/>
            </a:stretch>
          </p:blipFill>
          <p:spPr>
            <a:xfrm>
              <a:off x="1752600" y="6257093"/>
              <a:ext cx="955923" cy="372307"/>
            </a:xfrm>
            <a:prstGeom prst="rect">
              <a:avLst/>
            </a:prstGeom>
          </p:spPr>
        </p:pic>
      </p:grpSp>
      <p:grpSp>
        <p:nvGrpSpPr>
          <p:cNvPr id="9" name="Gruppierung 8"/>
          <p:cNvGrpSpPr/>
          <p:nvPr/>
        </p:nvGrpSpPr>
        <p:grpSpPr>
          <a:xfrm>
            <a:off x="6359277" y="4699000"/>
            <a:ext cx="955923" cy="1930400"/>
            <a:chOff x="6359277" y="4699000"/>
            <a:chExt cx="955923" cy="1930400"/>
          </a:xfrm>
        </p:grpSpPr>
        <p:sp>
          <p:nvSpPr>
            <p:cNvPr id="109729" name="Line 161"/>
            <p:cNvSpPr>
              <a:spLocks noChangeShapeType="1"/>
            </p:cNvSpPr>
            <p:nvPr/>
          </p:nvSpPr>
          <p:spPr bwMode="auto">
            <a:xfrm flipH="1" flipV="1">
              <a:off x="6607175" y="4699000"/>
              <a:ext cx="203200" cy="152400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pic>
          <p:nvPicPr>
            <p:cNvPr id="123" name="Bild 122"/>
            <p:cNvPicPr>
              <a:picLocks noChangeAspect="1"/>
            </p:cNvPicPr>
            <p:nvPr/>
          </p:nvPicPr>
          <p:blipFill>
            <a:blip r:embed="rId9"/>
            <a:stretch>
              <a:fillRect/>
            </a:stretch>
          </p:blipFill>
          <p:spPr>
            <a:xfrm>
              <a:off x="6359277" y="6257093"/>
              <a:ext cx="955923" cy="37230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9594"/>
                                        </p:tgtEl>
                                        <p:attrNameLst>
                                          <p:attrName>style.visibility</p:attrName>
                                        </p:attrNameLst>
                                      </p:cBhvr>
                                      <p:to>
                                        <p:strVal val="visible"/>
                                      </p:to>
                                    </p:set>
                                    <p:animEffect transition="in" filter="wipe(left)">
                                      <p:cBhvr>
                                        <p:cTn id="7" dur="500"/>
                                        <p:tgtEl>
                                          <p:spTgt spid="109594"/>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109598"/>
                                        </p:tgtEl>
                                        <p:attrNameLst>
                                          <p:attrName>style.visibility</p:attrName>
                                        </p:attrNameLst>
                                      </p:cBhvr>
                                      <p:to>
                                        <p:strVal val="visible"/>
                                      </p:to>
                                    </p:set>
                                    <p:animEffect transition="in" filter="box(out)">
                                      <p:cBhvr>
                                        <p:cTn id="11" dur="500"/>
                                        <p:tgtEl>
                                          <p:spTgt spid="10959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109595"/>
                                        </p:tgtEl>
                                        <p:attrNameLst>
                                          <p:attrName>style.visibility</p:attrName>
                                        </p:attrNameLst>
                                      </p:cBhvr>
                                      <p:to>
                                        <p:strVal val="visible"/>
                                      </p:to>
                                    </p:set>
                                    <p:animEffect transition="in" filter="wipe(left)">
                                      <p:cBhvr>
                                        <p:cTn id="16" dur="500"/>
                                        <p:tgtEl>
                                          <p:spTgt spid="10959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9599"/>
                                        </p:tgtEl>
                                        <p:attrNameLst>
                                          <p:attrName>style.visibility</p:attrName>
                                        </p:attrNameLst>
                                      </p:cBhvr>
                                      <p:to>
                                        <p:strVal val="visible"/>
                                      </p:to>
                                    </p:set>
                                    <p:animEffect transition="in" filter="wipe(left)">
                                      <p:cBhvr>
                                        <p:cTn id="26" dur="500"/>
                                        <p:tgtEl>
                                          <p:spTgt spid="109599"/>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09685"/>
                                        </p:tgtEl>
                                        <p:attrNameLst>
                                          <p:attrName>style.visibility</p:attrName>
                                        </p:attrNameLst>
                                      </p:cBhvr>
                                      <p:to>
                                        <p:strVal val="visible"/>
                                      </p:to>
                                    </p:set>
                                    <p:animEffect transition="in" filter="fade">
                                      <p:cBhvr>
                                        <p:cTn id="30" dur="1000"/>
                                        <p:tgtEl>
                                          <p:spTgt spid="109685"/>
                                        </p:tgtEl>
                                      </p:cBhvr>
                                    </p:animEffect>
                                  </p:childTnLst>
                                </p:cTn>
                              </p:par>
                            </p:childTnLst>
                          </p:cTn>
                        </p:par>
                        <p:par>
                          <p:cTn id="31" fill="hold" nodeType="withGroup">
                            <p:stCondLst>
                              <p:cond delay="1500"/>
                            </p:stCondLst>
                            <p:childTnLst>
                              <p:par>
                                <p:cTn id="32" presetID="10"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9733"/>
                                        </p:tgtEl>
                                        <p:attrNameLst>
                                          <p:attrName>style.visibility</p:attrName>
                                        </p:attrNameLst>
                                      </p:cBhvr>
                                      <p:to>
                                        <p:strVal val="visible"/>
                                      </p:to>
                                    </p:set>
                                    <p:animEffect transition="in" filter="fade">
                                      <p:cBhvr>
                                        <p:cTn id="39" dur="1000"/>
                                        <p:tgtEl>
                                          <p:spTgt spid="109733"/>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99"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228600" y="152400"/>
            <a:ext cx="25146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u="sng">
                <a:solidFill>
                  <a:srgbClr val="FF0000"/>
                </a:solidFill>
              </a:rPr>
              <a:t>Folgerungen:</a:t>
            </a:r>
          </a:p>
        </p:txBody>
      </p:sp>
      <p:sp>
        <p:nvSpPr>
          <p:cNvPr id="108547" name="Text Box 3"/>
          <p:cNvSpPr txBox="1">
            <a:spLocks noChangeArrowheads="1"/>
          </p:cNvSpPr>
          <p:nvPr/>
        </p:nvSpPr>
        <p:spPr bwMode="auto">
          <a:xfrm>
            <a:off x="304800" y="1141412"/>
            <a:ext cx="861060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406400" indent="-406400" algn="l">
              <a:spcBef>
                <a:spcPct val="0"/>
              </a:spcBef>
              <a:defRPr sz="2400">
                <a:solidFill>
                  <a:schemeClr val="tx1"/>
                </a:solidFill>
                <a:latin typeface="Times New Roman" charset="0"/>
              </a:defRPr>
            </a:lvl1pPr>
            <a:lvl2pPr marL="977900" indent="-457200" algn="l">
              <a:spcBef>
                <a:spcPct val="0"/>
              </a:spcBef>
              <a:defRPr sz="2400">
                <a:solidFill>
                  <a:schemeClr val="tx1"/>
                </a:solidFill>
                <a:latin typeface="Times New Roman" charset="0"/>
              </a:defRPr>
            </a:lvl2pPr>
            <a:lvl3pPr marL="1549400" indent="-457200" algn="l">
              <a:spcBef>
                <a:spcPct val="0"/>
              </a:spcBef>
              <a:defRPr sz="2400">
                <a:solidFill>
                  <a:schemeClr val="tx1"/>
                </a:solidFill>
                <a:latin typeface="Times New Roman" charset="0"/>
              </a:defRPr>
            </a:lvl3pPr>
            <a:lvl4pPr marL="2120900" indent="-457200" algn="l">
              <a:spcBef>
                <a:spcPct val="0"/>
              </a:spcBef>
              <a:defRPr sz="2400">
                <a:solidFill>
                  <a:schemeClr val="tx1"/>
                </a:solidFill>
                <a:latin typeface="Times New Roman" charset="0"/>
              </a:defRPr>
            </a:lvl4pPr>
            <a:lvl5pPr marL="2692400" indent="-457200" algn="l">
              <a:spcBef>
                <a:spcPct val="0"/>
              </a:spcBef>
              <a:defRPr sz="2400">
                <a:solidFill>
                  <a:schemeClr val="tx1"/>
                </a:solidFill>
                <a:latin typeface="Times New Roman" charset="0"/>
              </a:defRPr>
            </a:lvl5pPr>
            <a:lvl6pPr marL="3149600" indent="-457200" fontAlgn="base">
              <a:spcBef>
                <a:spcPct val="0"/>
              </a:spcBef>
              <a:spcAft>
                <a:spcPct val="0"/>
              </a:spcAft>
              <a:defRPr sz="2400">
                <a:solidFill>
                  <a:schemeClr val="tx1"/>
                </a:solidFill>
                <a:latin typeface="Times New Roman" charset="0"/>
              </a:defRPr>
            </a:lvl6pPr>
            <a:lvl7pPr marL="3606800" indent="-457200" fontAlgn="base">
              <a:spcBef>
                <a:spcPct val="0"/>
              </a:spcBef>
              <a:spcAft>
                <a:spcPct val="0"/>
              </a:spcAft>
              <a:defRPr sz="2400">
                <a:solidFill>
                  <a:schemeClr val="tx1"/>
                </a:solidFill>
                <a:latin typeface="Times New Roman" charset="0"/>
              </a:defRPr>
            </a:lvl7pPr>
            <a:lvl8pPr marL="4064000" indent="-457200" fontAlgn="base">
              <a:spcBef>
                <a:spcPct val="0"/>
              </a:spcBef>
              <a:spcAft>
                <a:spcPct val="0"/>
              </a:spcAft>
              <a:defRPr sz="2400">
                <a:solidFill>
                  <a:schemeClr val="tx1"/>
                </a:solidFill>
                <a:latin typeface="Times New Roman" charset="0"/>
              </a:defRPr>
            </a:lvl8pPr>
            <a:lvl9pPr marL="4521200" indent="-457200" fontAlgn="base">
              <a:spcBef>
                <a:spcPct val="0"/>
              </a:spcBef>
              <a:spcAft>
                <a:spcPct val="0"/>
              </a:spcAft>
              <a:defRPr sz="2400">
                <a:solidFill>
                  <a:schemeClr val="tx1"/>
                </a:solidFill>
                <a:latin typeface="Times New Roman" charset="0"/>
              </a:defRPr>
            </a:lvl9pPr>
          </a:lstStyle>
          <a:p>
            <a:pPr eaLnBrk="1" hangingPunct="1">
              <a:spcBef>
                <a:spcPct val="50000"/>
              </a:spcBef>
              <a:buFontTx/>
              <a:buAutoNum type="alphaLcParenR"/>
              <a:defRPr/>
            </a:pPr>
            <a:r>
              <a:rPr lang="de-DE" altLang="de-DE" smtClean="0">
                <a:solidFill>
                  <a:srgbClr val="0000CC"/>
                </a:solidFill>
              </a:rPr>
              <a:t>           im Inneren                     Ladung nur auf Leiter</a:t>
            </a:r>
            <a:r>
              <a:rPr lang="de-DE" altLang="de-DE" u="sng" smtClean="0">
                <a:solidFill>
                  <a:srgbClr val="FF0000"/>
                </a:solidFill>
              </a:rPr>
              <a:t>oberfläche</a:t>
            </a:r>
          </a:p>
        </p:txBody>
      </p:sp>
      <p:graphicFrame>
        <p:nvGraphicFramePr>
          <p:cNvPr id="27681" name="Object 6"/>
          <p:cNvGraphicFramePr>
            <a:graphicFrameLocks noChangeAspect="1"/>
          </p:cNvGraphicFramePr>
          <p:nvPr>
            <p:extLst>
              <p:ext uri="{D42A27DB-BD31-4B8C-83A1-F6EECF244321}">
                <p14:modId xmlns:p14="http://schemas.microsoft.com/office/powerpoint/2010/main" val="1539532506"/>
              </p:ext>
            </p:extLst>
          </p:nvPr>
        </p:nvGraphicFramePr>
        <p:xfrm>
          <a:off x="3378200" y="1128712"/>
          <a:ext cx="850900" cy="547688"/>
        </p:xfrm>
        <a:graphic>
          <a:graphicData uri="http://schemas.openxmlformats.org/presentationml/2006/ole">
            <mc:AlternateContent xmlns:mc="http://schemas.openxmlformats.org/markup-compatibility/2006">
              <mc:Choice xmlns:v="urn:schemas-microsoft-com:vml" Requires="v">
                <p:oleObj spid="_x0000_s61621" name="Equation" r:id="rId3" imgW="190417" imgH="152334" progId="Equation.3">
                  <p:embed/>
                </p:oleObj>
              </mc:Choice>
              <mc:Fallback>
                <p:oleObj name="Equation" r:id="rId3" imgW="190417" imgH="152334"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8200" y="1128712"/>
                        <a:ext cx="850900"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108590" name="Group 46"/>
          <p:cNvGrpSpPr>
            <a:grpSpLocks/>
          </p:cNvGrpSpPr>
          <p:nvPr/>
        </p:nvGrpSpPr>
        <p:grpSpPr bwMode="auto">
          <a:xfrm>
            <a:off x="304800" y="4787900"/>
            <a:ext cx="5410200" cy="1231900"/>
            <a:chOff x="192" y="1786"/>
            <a:chExt cx="3408" cy="776"/>
          </a:xfrm>
        </p:grpSpPr>
        <p:sp>
          <p:nvSpPr>
            <p:cNvPr id="108587" name="Text Box 43"/>
            <p:cNvSpPr txBox="1">
              <a:spLocks noChangeArrowheads="1"/>
            </p:cNvSpPr>
            <p:nvPr/>
          </p:nvSpPr>
          <p:spPr bwMode="auto">
            <a:xfrm>
              <a:off x="192" y="1786"/>
              <a:ext cx="340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lgn="l">
                <a:spcBef>
                  <a:spcPct val="0"/>
                </a:spcBef>
                <a:defRPr sz="2400">
                  <a:solidFill>
                    <a:schemeClr val="tx1"/>
                  </a:solidFill>
                  <a:latin typeface="Times New Roman" charset="0"/>
                </a:defRPr>
              </a:lvl1pPr>
              <a:lvl2pPr marL="977900" indent="-457200" algn="l">
                <a:spcBef>
                  <a:spcPct val="0"/>
                </a:spcBef>
                <a:defRPr sz="2400">
                  <a:solidFill>
                    <a:schemeClr val="tx1"/>
                  </a:solidFill>
                  <a:latin typeface="Times New Roman" charset="0"/>
                </a:defRPr>
              </a:lvl2pPr>
              <a:lvl3pPr marL="1549400" indent="-457200" algn="l">
                <a:spcBef>
                  <a:spcPct val="0"/>
                </a:spcBef>
                <a:defRPr sz="2400">
                  <a:solidFill>
                    <a:schemeClr val="tx1"/>
                  </a:solidFill>
                  <a:latin typeface="Times New Roman" charset="0"/>
                </a:defRPr>
              </a:lvl3pPr>
              <a:lvl4pPr marL="2120900" indent="-457200" algn="l">
                <a:spcBef>
                  <a:spcPct val="0"/>
                </a:spcBef>
                <a:defRPr sz="2400">
                  <a:solidFill>
                    <a:schemeClr val="tx1"/>
                  </a:solidFill>
                  <a:latin typeface="Times New Roman" charset="0"/>
                </a:defRPr>
              </a:lvl4pPr>
              <a:lvl5pPr marL="2692400" indent="-457200" algn="l">
                <a:spcBef>
                  <a:spcPct val="0"/>
                </a:spcBef>
                <a:defRPr sz="2400">
                  <a:solidFill>
                    <a:schemeClr val="tx1"/>
                  </a:solidFill>
                  <a:latin typeface="Times New Roman" charset="0"/>
                </a:defRPr>
              </a:lvl5pPr>
              <a:lvl6pPr marL="3149600" indent="-457200" fontAlgn="base">
                <a:spcBef>
                  <a:spcPct val="0"/>
                </a:spcBef>
                <a:spcAft>
                  <a:spcPct val="0"/>
                </a:spcAft>
                <a:defRPr sz="2400">
                  <a:solidFill>
                    <a:schemeClr val="tx1"/>
                  </a:solidFill>
                  <a:latin typeface="Times New Roman" charset="0"/>
                </a:defRPr>
              </a:lvl6pPr>
              <a:lvl7pPr marL="3606800" indent="-457200" fontAlgn="base">
                <a:spcBef>
                  <a:spcPct val="0"/>
                </a:spcBef>
                <a:spcAft>
                  <a:spcPct val="0"/>
                </a:spcAft>
                <a:defRPr sz="2400">
                  <a:solidFill>
                    <a:schemeClr val="tx1"/>
                  </a:solidFill>
                  <a:latin typeface="Times New Roman" charset="0"/>
                </a:defRPr>
              </a:lvl7pPr>
              <a:lvl8pPr marL="4064000" indent="-457200" fontAlgn="base">
                <a:spcBef>
                  <a:spcPct val="0"/>
                </a:spcBef>
                <a:spcAft>
                  <a:spcPct val="0"/>
                </a:spcAft>
                <a:defRPr sz="2400">
                  <a:solidFill>
                    <a:schemeClr val="tx1"/>
                  </a:solidFill>
                  <a:latin typeface="Times New Roman" charset="0"/>
                </a:defRPr>
              </a:lvl8pPr>
              <a:lvl9pPr marL="4521200" indent="-457200" fontAlgn="base">
                <a:spcBef>
                  <a:spcPct val="0"/>
                </a:spcBef>
                <a:spcAft>
                  <a:spcPct val="0"/>
                </a:spcAft>
                <a:defRPr sz="2400">
                  <a:solidFill>
                    <a:schemeClr val="tx1"/>
                  </a:solidFill>
                  <a:latin typeface="Times New Roman" charset="0"/>
                </a:defRPr>
              </a:lvl9pPr>
            </a:lstStyle>
            <a:p>
              <a:pPr eaLnBrk="1" hangingPunct="1">
                <a:spcBef>
                  <a:spcPct val="50000"/>
                </a:spcBef>
                <a:buFontTx/>
                <a:buAutoNum type="alphaLcParenR" startAt="3"/>
                <a:defRPr/>
              </a:pPr>
              <a:r>
                <a:rPr lang="de-DE" altLang="de-DE" dirty="0" smtClean="0">
                  <a:solidFill>
                    <a:srgbClr val="0000CC"/>
                  </a:solidFill>
                </a:rPr>
                <a:t>In zusammenhängenden Leitern gilt</a:t>
              </a:r>
              <a:endParaRPr lang="de-DE" altLang="de-DE" dirty="0" smtClean="0">
                <a:solidFill>
                  <a:srgbClr val="0000CC"/>
                </a:solidFill>
                <a:sym typeface="Symbol" charset="2"/>
              </a:endParaRPr>
            </a:p>
          </p:txBody>
        </p:sp>
        <p:graphicFrame>
          <p:nvGraphicFramePr>
            <p:cNvPr id="27655" name="Object 45"/>
            <p:cNvGraphicFramePr>
              <a:graphicFrameLocks noChangeAspect="1"/>
            </p:cNvGraphicFramePr>
            <p:nvPr/>
          </p:nvGraphicFramePr>
          <p:xfrm>
            <a:off x="1269" y="2160"/>
            <a:ext cx="1407" cy="402"/>
          </p:xfrm>
          <a:graphic>
            <a:graphicData uri="http://schemas.openxmlformats.org/presentationml/2006/ole">
              <mc:AlternateContent xmlns:mc="http://schemas.openxmlformats.org/markup-compatibility/2006">
                <mc:Choice xmlns:v="urn:schemas-microsoft-com:vml" Requires="v">
                  <p:oleObj spid="_x0000_s61622" name="Equation" r:id="rId5" imgW="710891" imgH="203112" progId="Equation.3">
                    <p:embed/>
                  </p:oleObj>
                </mc:Choice>
                <mc:Fallback>
                  <p:oleObj name="Equation" r:id="rId5" imgW="710891" imgH="203112" progId="Equation.3">
                    <p:embed/>
                    <p:pic>
                      <p:nvPicPr>
                        <p:cNvPr id="0" name="Object 4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9" y="2160"/>
                          <a:ext cx="1407" cy="402"/>
                        </a:xfrm>
                        <a:prstGeom prst="rect">
                          <a:avLst/>
                        </a:prstGeom>
                        <a:solidFill>
                          <a:srgbClr val="FFFF99"/>
                        </a:solidFill>
                        <a:ln>
                          <a:noFill/>
                        </a:ln>
                        <a:effectLst>
                          <a:outerShdw blurRad="63500" dist="38099" dir="2700000" algn="ctr" rotWithShape="0">
                            <a:srgbClr val="000000">
                              <a:alpha val="74997"/>
                            </a:srgbClr>
                          </a:outerShdw>
                        </a:effectLst>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pic>
        <p:nvPicPr>
          <p:cNvPr id="36" name="Bild 35"/>
          <p:cNvPicPr>
            <a:picLocks noChangeAspect="1"/>
          </p:cNvPicPr>
          <p:nvPr/>
        </p:nvPicPr>
        <p:blipFill>
          <a:blip r:embed="rId7"/>
          <a:stretch>
            <a:fillRect/>
          </a:stretch>
        </p:blipFill>
        <p:spPr>
          <a:xfrm>
            <a:off x="677839" y="1166887"/>
            <a:ext cx="842749" cy="328229"/>
          </a:xfrm>
          <a:prstGeom prst="rect">
            <a:avLst/>
          </a:prstGeom>
        </p:spPr>
      </p:pic>
      <p:pic>
        <p:nvPicPr>
          <p:cNvPr id="2" name="Bild 1"/>
          <p:cNvPicPr>
            <a:picLocks noChangeAspect="1"/>
          </p:cNvPicPr>
          <p:nvPr/>
        </p:nvPicPr>
        <p:blipFill>
          <a:blip r:embed="rId8"/>
          <a:stretch>
            <a:fillRect/>
          </a:stretch>
        </p:blipFill>
        <p:spPr>
          <a:xfrm>
            <a:off x="2950381" y="815497"/>
            <a:ext cx="1697819" cy="402115"/>
          </a:xfrm>
          <a:prstGeom prst="rect">
            <a:avLst/>
          </a:prstGeom>
        </p:spPr>
      </p:pic>
      <p:grpSp>
        <p:nvGrpSpPr>
          <p:cNvPr id="11" name="Gruppierung 10"/>
          <p:cNvGrpSpPr/>
          <p:nvPr/>
        </p:nvGrpSpPr>
        <p:grpSpPr>
          <a:xfrm>
            <a:off x="304800" y="2133600"/>
            <a:ext cx="8610601" cy="2667000"/>
            <a:chOff x="304800" y="2133600"/>
            <a:chExt cx="8610601" cy="2667000"/>
          </a:xfrm>
        </p:grpSpPr>
        <p:grpSp>
          <p:nvGrpSpPr>
            <p:cNvPr id="10" name="Gruppierung 9"/>
            <p:cNvGrpSpPr/>
            <p:nvPr/>
          </p:nvGrpSpPr>
          <p:grpSpPr>
            <a:xfrm>
              <a:off x="304800" y="2133600"/>
              <a:ext cx="5410200" cy="830997"/>
              <a:chOff x="304800" y="2133600"/>
              <a:chExt cx="5410200" cy="830997"/>
            </a:xfrm>
          </p:grpSpPr>
          <p:sp>
            <p:nvSpPr>
              <p:cNvPr id="108554" name="Text Box 10"/>
              <p:cNvSpPr txBox="1">
                <a:spLocks noChangeArrowheads="1"/>
              </p:cNvSpPr>
              <p:nvPr/>
            </p:nvSpPr>
            <p:spPr bwMode="auto">
              <a:xfrm>
                <a:off x="304800" y="2133600"/>
                <a:ext cx="5410200"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06400" indent="-406400" algn="l">
                  <a:spcBef>
                    <a:spcPct val="0"/>
                  </a:spcBef>
                  <a:defRPr sz="2400">
                    <a:solidFill>
                      <a:schemeClr val="tx1"/>
                    </a:solidFill>
                    <a:latin typeface="Times New Roman" charset="0"/>
                  </a:defRPr>
                </a:lvl1pPr>
                <a:lvl2pPr marL="977900" indent="-457200" algn="l">
                  <a:spcBef>
                    <a:spcPct val="0"/>
                  </a:spcBef>
                  <a:defRPr sz="2400">
                    <a:solidFill>
                      <a:schemeClr val="tx1"/>
                    </a:solidFill>
                    <a:latin typeface="Times New Roman" charset="0"/>
                  </a:defRPr>
                </a:lvl2pPr>
                <a:lvl3pPr marL="1549400" indent="-457200" algn="l">
                  <a:spcBef>
                    <a:spcPct val="0"/>
                  </a:spcBef>
                  <a:defRPr sz="2400">
                    <a:solidFill>
                      <a:schemeClr val="tx1"/>
                    </a:solidFill>
                    <a:latin typeface="Times New Roman" charset="0"/>
                  </a:defRPr>
                </a:lvl3pPr>
                <a:lvl4pPr marL="2120900" indent="-457200" algn="l">
                  <a:spcBef>
                    <a:spcPct val="0"/>
                  </a:spcBef>
                  <a:defRPr sz="2400">
                    <a:solidFill>
                      <a:schemeClr val="tx1"/>
                    </a:solidFill>
                    <a:latin typeface="Times New Roman" charset="0"/>
                  </a:defRPr>
                </a:lvl4pPr>
                <a:lvl5pPr marL="2692400" indent="-457200" algn="l">
                  <a:spcBef>
                    <a:spcPct val="0"/>
                  </a:spcBef>
                  <a:defRPr sz="2400">
                    <a:solidFill>
                      <a:schemeClr val="tx1"/>
                    </a:solidFill>
                    <a:latin typeface="Times New Roman" charset="0"/>
                  </a:defRPr>
                </a:lvl5pPr>
                <a:lvl6pPr marL="3149600" indent="-457200" fontAlgn="base">
                  <a:spcBef>
                    <a:spcPct val="0"/>
                  </a:spcBef>
                  <a:spcAft>
                    <a:spcPct val="0"/>
                  </a:spcAft>
                  <a:defRPr sz="2400">
                    <a:solidFill>
                      <a:schemeClr val="tx1"/>
                    </a:solidFill>
                    <a:latin typeface="Times New Roman" charset="0"/>
                  </a:defRPr>
                </a:lvl6pPr>
                <a:lvl7pPr marL="3606800" indent="-457200" fontAlgn="base">
                  <a:spcBef>
                    <a:spcPct val="0"/>
                  </a:spcBef>
                  <a:spcAft>
                    <a:spcPct val="0"/>
                  </a:spcAft>
                  <a:defRPr sz="2400">
                    <a:solidFill>
                      <a:schemeClr val="tx1"/>
                    </a:solidFill>
                    <a:latin typeface="Times New Roman" charset="0"/>
                  </a:defRPr>
                </a:lvl7pPr>
                <a:lvl8pPr marL="4064000" indent="-457200" fontAlgn="base">
                  <a:spcBef>
                    <a:spcPct val="0"/>
                  </a:spcBef>
                  <a:spcAft>
                    <a:spcPct val="0"/>
                  </a:spcAft>
                  <a:defRPr sz="2400">
                    <a:solidFill>
                      <a:schemeClr val="tx1"/>
                    </a:solidFill>
                    <a:latin typeface="Times New Roman" charset="0"/>
                  </a:defRPr>
                </a:lvl8pPr>
                <a:lvl9pPr marL="4521200" indent="-457200" fontAlgn="base">
                  <a:spcBef>
                    <a:spcPct val="0"/>
                  </a:spcBef>
                  <a:spcAft>
                    <a:spcPct val="0"/>
                  </a:spcAft>
                  <a:defRPr sz="2400">
                    <a:solidFill>
                      <a:schemeClr val="tx1"/>
                    </a:solidFill>
                    <a:latin typeface="Times New Roman" charset="0"/>
                  </a:defRPr>
                </a:lvl9pPr>
              </a:lstStyle>
              <a:p>
                <a:pPr eaLnBrk="1" hangingPunct="1">
                  <a:spcBef>
                    <a:spcPct val="50000"/>
                  </a:spcBef>
                  <a:buFontTx/>
                  <a:buAutoNum type="alphaLcParenR" startAt="2"/>
                  <a:defRPr/>
                </a:pPr>
                <a:r>
                  <a:rPr lang="de-DE" altLang="de-DE" dirty="0" smtClean="0">
                    <a:solidFill>
                      <a:srgbClr val="0000CC"/>
                    </a:solidFill>
                  </a:rPr>
                  <a:t>statische Situation </a:t>
                </a:r>
                <a:r>
                  <a:rPr lang="de-DE" altLang="de-DE" dirty="0" smtClean="0">
                    <a:solidFill>
                      <a:srgbClr val="0000CC"/>
                    </a:solidFill>
                    <a:sym typeface="Symbol" charset="2"/>
                  </a:rPr>
                  <a:t>⇒           </a:t>
                </a:r>
                <a:r>
                  <a:rPr lang="de-DE" altLang="de-DE" dirty="0" smtClean="0">
                    <a:solidFill>
                      <a:srgbClr val="FF0000"/>
                    </a:solidFill>
                    <a:sym typeface="Symbol" charset="2"/>
                  </a:rPr>
                  <a:t>Oberfläche       </a:t>
                </a:r>
                <a:r>
                  <a:rPr lang="de-DE" altLang="de-DE" dirty="0" smtClean="0">
                    <a:solidFill>
                      <a:srgbClr val="0000CC"/>
                    </a:solidFill>
                    <a:sym typeface="Symbol" charset="2"/>
                  </a:rPr>
                  <a:t>⇒ Oberfläche = </a:t>
                </a:r>
                <a:r>
                  <a:rPr lang="de-DE" altLang="de-DE" dirty="0" err="1" smtClean="0">
                    <a:solidFill>
                      <a:srgbClr val="0000CC"/>
                    </a:solidFill>
                    <a:sym typeface="Symbol" charset="2"/>
                  </a:rPr>
                  <a:t>Äquipotentialfläche</a:t>
                </a:r>
                <a:endParaRPr lang="de-DE" altLang="de-DE" dirty="0" smtClean="0">
                  <a:solidFill>
                    <a:srgbClr val="0000CC"/>
                  </a:solidFill>
                  <a:sym typeface="Symbol" charset="2"/>
                </a:endParaRPr>
              </a:p>
            </p:txBody>
          </p:sp>
          <p:pic>
            <p:nvPicPr>
              <p:cNvPr id="3" name="Bild 2"/>
              <p:cNvPicPr>
                <a:picLocks noChangeAspect="1"/>
              </p:cNvPicPr>
              <p:nvPr/>
            </p:nvPicPr>
            <p:blipFill>
              <a:blip r:embed="rId9"/>
              <a:stretch>
                <a:fillRect/>
              </a:stretch>
            </p:blipFill>
            <p:spPr>
              <a:xfrm>
                <a:off x="3534770" y="2150233"/>
                <a:ext cx="617437" cy="347308"/>
              </a:xfrm>
              <a:prstGeom prst="rect">
                <a:avLst/>
              </a:prstGeom>
            </p:spPr>
          </p:pic>
        </p:grpSp>
        <p:grpSp>
          <p:nvGrpSpPr>
            <p:cNvPr id="9" name="Gruppierung 8"/>
            <p:cNvGrpSpPr/>
            <p:nvPr/>
          </p:nvGrpSpPr>
          <p:grpSpPr>
            <a:xfrm>
              <a:off x="5163294" y="2208497"/>
              <a:ext cx="3752107" cy="2592103"/>
              <a:chOff x="5163294" y="2208497"/>
              <a:chExt cx="3752107" cy="2592103"/>
            </a:xfrm>
          </p:grpSpPr>
          <p:grpSp>
            <p:nvGrpSpPr>
              <p:cNvPr id="108580" name="Group 36"/>
              <p:cNvGrpSpPr>
                <a:grpSpLocks/>
              </p:cNvGrpSpPr>
              <p:nvPr/>
            </p:nvGrpSpPr>
            <p:grpSpPr bwMode="auto">
              <a:xfrm>
                <a:off x="6070601" y="2451100"/>
                <a:ext cx="2844800" cy="2349500"/>
                <a:chOff x="3392" y="1064"/>
                <a:chExt cx="1792" cy="1480"/>
              </a:xfrm>
            </p:grpSpPr>
            <p:grpSp>
              <p:nvGrpSpPr>
                <p:cNvPr id="27658" name="Group 34"/>
                <p:cNvGrpSpPr>
                  <a:grpSpLocks/>
                </p:cNvGrpSpPr>
                <p:nvPr/>
              </p:nvGrpSpPr>
              <p:grpSpPr bwMode="auto">
                <a:xfrm>
                  <a:off x="3392" y="1064"/>
                  <a:ext cx="1792" cy="1240"/>
                  <a:chOff x="3392" y="1064"/>
                  <a:chExt cx="1792" cy="1240"/>
                </a:xfrm>
              </p:grpSpPr>
              <p:sp>
                <p:nvSpPr>
                  <p:cNvPr id="108576" name="Bogen 32"/>
                  <p:cNvSpPr>
                    <a:spLocks/>
                  </p:cNvSpPr>
                  <p:nvPr/>
                </p:nvSpPr>
                <p:spPr bwMode="auto">
                  <a:xfrm flipH="1">
                    <a:off x="4024" y="1502"/>
                    <a:ext cx="248" cy="292"/>
                  </a:xfrm>
                  <a:custGeom>
                    <a:avLst/>
                    <a:gdLst>
                      <a:gd name="G0" fmla="+- 0 0 0"/>
                      <a:gd name="G1" fmla="+- 20997 0 0"/>
                      <a:gd name="G2" fmla="+- 21600 0 0"/>
                      <a:gd name="T0" fmla="*/ 5068 w 21600"/>
                      <a:gd name="T1" fmla="*/ 0 h 25423"/>
                      <a:gd name="T2" fmla="*/ 21142 w 21600"/>
                      <a:gd name="T3" fmla="*/ 25423 h 25423"/>
                      <a:gd name="T4" fmla="*/ 0 w 21600"/>
                      <a:gd name="T5" fmla="*/ 20997 h 25423"/>
                    </a:gdLst>
                    <a:ahLst/>
                    <a:cxnLst>
                      <a:cxn ang="0">
                        <a:pos x="T0" y="T1"/>
                      </a:cxn>
                      <a:cxn ang="0">
                        <a:pos x="T2" y="T3"/>
                      </a:cxn>
                      <a:cxn ang="0">
                        <a:pos x="T4" y="T5"/>
                      </a:cxn>
                    </a:cxnLst>
                    <a:rect l="0" t="0" r="r" b="b"/>
                    <a:pathLst>
                      <a:path w="21600" h="25423" fill="none" extrusionOk="0">
                        <a:moveTo>
                          <a:pt x="5068" y="-1"/>
                        </a:moveTo>
                        <a:cubicBezTo>
                          <a:pt x="14766" y="2340"/>
                          <a:pt x="21600" y="11019"/>
                          <a:pt x="21600" y="20997"/>
                        </a:cubicBezTo>
                        <a:cubicBezTo>
                          <a:pt x="21600" y="22484"/>
                          <a:pt x="21446" y="23967"/>
                          <a:pt x="21141" y="25422"/>
                        </a:cubicBezTo>
                      </a:path>
                      <a:path w="21600" h="25423" stroke="0" extrusionOk="0">
                        <a:moveTo>
                          <a:pt x="5068" y="-1"/>
                        </a:moveTo>
                        <a:cubicBezTo>
                          <a:pt x="14766" y="2340"/>
                          <a:pt x="21600" y="11019"/>
                          <a:pt x="21600" y="20997"/>
                        </a:cubicBezTo>
                        <a:cubicBezTo>
                          <a:pt x="21600" y="22484"/>
                          <a:pt x="21446" y="23967"/>
                          <a:pt x="21141" y="25422"/>
                        </a:cubicBezTo>
                        <a:lnTo>
                          <a:pt x="0" y="20997"/>
                        </a:lnTo>
                        <a:close/>
                      </a:path>
                    </a:pathLst>
                  </a:custGeom>
                  <a:noFill/>
                  <a:ln w="2857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08565" name="Line 21"/>
                  <p:cNvSpPr>
                    <a:spLocks noChangeShapeType="1"/>
                  </p:cNvSpPr>
                  <p:nvPr/>
                </p:nvSpPr>
                <p:spPr bwMode="auto">
                  <a:xfrm flipV="1">
                    <a:off x="4280" y="1072"/>
                    <a:ext cx="296" cy="648"/>
                  </a:xfrm>
                  <a:prstGeom prst="line">
                    <a:avLst/>
                  </a:prstGeom>
                  <a:noFill/>
                  <a:ln w="38100">
                    <a:solidFill>
                      <a:srgbClr val="00CC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8567" name="Line 23"/>
                  <p:cNvSpPr>
                    <a:spLocks noChangeShapeType="1"/>
                  </p:cNvSpPr>
                  <p:nvPr/>
                </p:nvSpPr>
                <p:spPr bwMode="auto">
                  <a:xfrm flipH="1" flipV="1">
                    <a:off x="4144" y="1128"/>
                    <a:ext cx="128" cy="592"/>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8568" name="Line 24"/>
                  <p:cNvSpPr>
                    <a:spLocks noChangeShapeType="1"/>
                  </p:cNvSpPr>
                  <p:nvPr/>
                </p:nvSpPr>
                <p:spPr bwMode="auto">
                  <a:xfrm flipV="1">
                    <a:off x="4272" y="1624"/>
                    <a:ext cx="432" cy="96"/>
                  </a:xfrm>
                  <a:prstGeom prst="line">
                    <a:avLst/>
                  </a:prstGeom>
                  <a:noFill/>
                  <a:ln w="38100">
                    <a:solidFill>
                      <a:srgbClr val="00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08573" name="Line 29"/>
                  <p:cNvSpPr>
                    <a:spLocks noChangeShapeType="1"/>
                  </p:cNvSpPr>
                  <p:nvPr/>
                </p:nvSpPr>
                <p:spPr bwMode="auto">
                  <a:xfrm flipH="1">
                    <a:off x="3392" y="1720"/>
                    <a:ext cx="880" cy="248"/>
                  </a:xfrm>
                  <a:prstGeom prst="line">
                    <a:avLst/>
                  </a:prstGeom>
                  <a:noFill/>
                  <a:ln w="38100">
                    <a:solidFill>
                      <a:srgbClr val="990099"/>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8577" name="Text Box 33"/>
                  <p:cNvSpPr txBox="1">
                    <a:spLocks noChangeArrowheads="1"/>
                  </p:cNvSpPr>
                  <p:nvPr/>
                </p:nvSpPr>
                <p:spPr bwMode="auto">
                  <a:xfrm>
                    <a:off x="3910" y="1184"/>
                    <a:ext cx="516" cy="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6000">
                        <a:solidFill>
                          <a:schemeClr val="tx1"/>
                        </a:solidFill>
                      </a:rPr>
                      <a:t>.</a:t>
                    </a:r>
                  </a:p>
                </p:txBody>
              </p:sp>
              <p:grpSp>
                <p:nvGrpSpPr>
                  <p:cNvPr id="27666" name="Group 20"/>
                  <p:cNvGrpSpPr>
                    <a:grpSpLocks/>
                  </p:cNvGrpSpPr>
                  <p:nvPr/>
                </p:nvGrpSpPr>
                <p:grpSpPr bwMode="auto">
                  <a:xfrm>
                    <a:off x="3552" y="1627"/>
                    <a:ext cx="1632" cy="677"/>
                    <a:chOff x="3696" y="1099"/>
                    <a:chExt cx="1632" cy="677"/>
                  </a:xfrm>
                </p:grpSpPr>
                <p:sp>
                  <p:nvSpPr>
                    <p:cNvPr id="108559" name="Freeform 15"/>
                    <p:cNvSpPr>
                      <a:spLocks/>
                    </p:cNvSpPr>
                    <p:nvPr/>
                  </p:nvSpPr>
                  <p:spPr bwMode="auto">
                    <a:xfrm>
                      <a:off x="3696" y="1110"/>
                      <a:ext cx="1632" cy="666"/>
                    </a:xfrm>
                    <a:custGeom>
                      <a:avLst/>
                      <a:gdLst>
                        <a:gd name="T0" fmla="*/ 0 w 2784"/>
                        <a:gd name="T1" fmla="*/ 1055 h 1055"/>
                        <a:gd name="T2" fmla="*/ 2784 w 2784"/>
                        <a:gd name="T3" fmla="*/ 1055 h 1055"/>
                        <a:gd name="T4" fmla="*/ 2736 w 2784"/>
                        <a:gd name="T5" fmla="*/ 911 h 1055"/>
                        <a:gd name="T6" fmla="*/ 1992 w 2784"/>
                        <a:gd name="T7" fmla="*/ 119 h 1055"/>
                        <a:gd name="T8" fmla="*/ 976 w 2784"/>
                        <a:gd name="T9" fmla="*/ 199 h 1055"/>
                        <a:gd name="T10" fmla="*/ 624 w 2784"/>
                        <a:gd name="T11" fmla="*/ 335 h 1055"/>
                        <a:gd name="T12" fmla="*/ 384 w 2784"/>
                        <a:gd name="T13" fmla="*/ 575 h 1055"/>
                        <a:gd name="T14" fmla="*/ 224 w 2784"/>
                        <a:gd name="T15" fmla="*/ 751 h 1055"/>
                        <a:gd name="T16" fmla="*/ 88 w 2784"/>
                        <a:gd name="T17" fmla="*/ 927 h 1055"/>
                        <a:gd name="T18" fmla="*/ 0 w 2784"/>
                        <a:gd name="T19" fmla="*/ 1055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4" h="1055">
                          <a:moveTo>
                            <a:pt x="0" y="1055"/>
                          </a:moveTo>
                          <a:lnTo>
                            <a:pt x="2784" y="1055"/>
                          </a:lnTo>
                          <a:lnTo>
                            <a:pt x="2736" y="911"/>
                          </a:lnTo>
                          <a:cubicBezTo>
                            <a:pt x="2604" y="755"/>
                            <a:pt x="2285" y="238"/>
                            <a:pt x="1992" y="119"/>
                          </a:cubicBezTo>
                          <a:cubicBezTo>
                            <a:pt x="1699" y="0"/>
                            <a:pt x="1204" y="163"/>
                            <a:pt x="976" y="199"/>
                          </a:cubicBezTo>
                          <a:cubicBezTo>
                            <a:pt x="832" y="247"/>
                            <a:pt x="725" y="267"/>
                            <a:pt x="624" y="335"/>
                          </a:cubicBezTo>
                          <a:cubicBezTo>
                            <a:pt x="560" y="387"/>
                            <a:pt x="451" y="506"/>
                            <a:pt x="384" y="575"/>
                          </a:cubicBezTo>
                          <a:cubicBezTo>
                            <a:pt x="327" y="632"/>
                            <a:pt x="244" y="680"/>
                            <a:pt x="224" y="751"/>
                          </a:cubicBezTo>
                          <a:cubicBezTo>
                            <a:pt x="221" y="759"/>
                            <a:pt x="93" y="871"/>
                            <a:pt x="88" y="927"/>
                          </a:cubicBezTo>
                          <a:lnTo>
                            <a:pt x="0" y="1055"/>
                          </a:lnTo>
                          <a:close/>
                        </a:path>
                      </a:pathLst>
                    </a:custGeom>
                    <a:solidFill>
                      <a:srgbClr val="99FFCC"/>
                    </a:solidFill>
                    <a:ln>
                      <a:noFill/>
                    </a:ln>
                    <a:effectLst/>
                    <a:extLst>
                      <a:ext uri="{91240B29-F687-4F45-9708-019B960494DF}">
                        <a14:hiddenLine xmlns:a14="http://schemas.microsoft.com/office/drawing/2010/main" w="38100" cap="flat" cmpd="sng">
                          <a:solidFill>
                            <a:srgbClr val="333399"/>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spcBef>
                          <a:spcPct val="50000"/>
                        </a:spcBef>
                        <a:defRPr/>
                      </a:pPr>
                      <a:endParaRPr lang="de-DE"/>
                    </a:p>
                  </p:txBody>
                </p:sp>
                <p:sp>
                  <p:nvSpPr>
                    <p:cNvPr id="108560" name="Freeform 16" descr="Zig zag"/>
                    <p:cNvSpPr>
                      <a:spLocks/>
                    </p:cNvSpPr>
                    <p:nvPr/>
                  </p:nvSpPr>
                  <p:spPr bwMode="auto">
                    <a:xfrm>
                      <a:off x="3696" y="1104"/>
                      <a:ext cx="1632" cy="671"/>
                    </a:xfrm>
                    <a:custGeom>
                      <a:avLst/>
                      <a:gdLst>
                        <a:gd name="T0" fmla="*/ 2784 w 2784"/>
                        <a:gd name="T1" fmla="*/ 1063 h 1063"/>
                        <a:gd name="T2" fmla="*/ 2752 w 2784"/>
                        <a:gd name="T3" fmla="*/ 968 h 1063"/>
                        <a:gd name="T4" fmla="*/ 1992 w 2784"/>
                        <a:gd name="T5" fmla="*/ 127 h 1063"/>
                        <a:gd name="T6" fmla="*/ 976 w 2784"/>
                        <a:gd name="T7" fmla="*/ 207 h 1063"/>
                        <a:gd name="T8" fmla="*/ 624 w 2784"/>
                        <a:gd name="T9" fmla="*/ 343 h 1063"/>
                        <a:gd name="T10" fmla="*/ 384 w 2784"/>
                        <a:gd name="T11" fmla="*/ 583 h 1063"/>
                        <a:gd name="T12" fmla="*/ 224 w 2784"/>
                        <a:gd name="T13" fmla="*/ 759 h 1063"/>
                        <a:gd name="T14" fmla="*/ 88 w 2784"/>
                        <a:gd name="T15" fmla="*/ 935 h 1063"/>
                        <a:gd name="T16" fmla="*/ 0 w 2784"/>
                        <a:gd name="T17" fmla="*/ 1056 h 1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4" h="1063">
                          <a:moveTo>
                            <a:pt x="2784" y="1063"/>
                          </a:moveTo>
                          <a:lnTo>
                            <a:pt x="2752" y="968"/>
                          </a:lnTo>
                          <a:cubicBezTo>
                            <a:pt x="2620" y="812"/>
                            <a:pt x="2288" y="254"/>
                            <a:pt x="1992" y="127"/>
                          </a:cubicBezTo>
                          <a:cubicBezTo>
                            <a:pt x="1696" y="0"/>
                            <a:pt x="1204" y="171"/>
                            <a:pt x="976" y="207"/>
                          </a:cubicBezTo>
                          <a:cubicBezTo>
                            <a:pt x="832" y="255"/>
                            <a:pt x="725" y="275"/>
                            <a:pt x="624" y="343"/>
                          </a:cubicBezTo>
                          <a:cubicBezTo>
                            <a:pt x="560" y="395"/>
                            <a:pt x="451" y="514"/>
                            <a:pt x="384" y="583"/>
                          </a:cubicBezTo>
                          <a:cubicBezTo>
                            <a:pt x="327" y="640"/>
                            <a:pt x="244" y="688"/>
                            <a:pt x="224" y="759"/>
                          </a:cubicBezTo>
                          <a:cubicBezTo>
                            <a:pt x="221" y="767"/>
                            <a:pt x="93" y="879"/>
                            <a:pt x="88" y="935"/>
                          </a:cubicBezTo>
                          <a:lnTo>
                            <a:pt x="0" y="1056"/>
                          </a:ln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pattFill prst="zigZag">
                            <a:fgClr>
                              <a:schemeClr val="accent2"/>
                            </a:fgClr>
                            <a:bgClr>
                              <a:srgbClr val="FFFFFF"/>
                            </a:bgClr>
                          </a:patt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spcBef>
                          <a:spcPct val="50000"/>
                        </a:spcBef>
                        <a:defRPr/>
                      </a:pPr>
                      <a:endParaRPr lang="de-DE"/>
                    </a:p>
                  </p:txBody>
                </p:sp>
                <p:grpSp>
                  <p:nvGrpSpPr>
                    <p:cNvPr id="27676" name="Group 19"/>
                    <p:cNvGrpSpPr>
                      <a:grpSpLocks/>
                    </p:cNvGrpSpPr>
                    <p:nvPr/>
                  </p:nvGrpSpPr>
                  <p:grpSpPr bwMode="auto">
                    <a:xfrm>
                      <a:off x="4266" y="1099"/>
                      <a:ext cx="336" cy="288"/>
                      <a:chOff x="1346" y="2443"/>
                      <a:chExt cx="336" cy="288"/>
                    </a:xfrm>
                  </p:grpSpPr>
                  <p:sp>
                    <p:nvSpPr>
                      <p:cNvPr id="108562" name="Text Box 18"/>
                      <p:cNvSpPr txBox="1">
                        <a:spLocks noChangeArrowheads="1"/>
                      </p:cNvSpPr>
                      <p:nvPr/>
                    </p:nvSpPr>
                    <p:spPr bwMode="auto">
                      <a:xfrm>
                        <a:off x="1346" y="2443"/>
                        <a:ext cx="336"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a:t>-</a:t>
                        </a:r>
                      </a:p>
                    </p:txBody>
                  </p:sp>
                  <p:sp>
                    <p:nvSpPr>
                      <p:cNvPr id="108561" name="Oval 17"/>
                      <p:cNvSpPr>
                        <a:spLocks noChangeArrowheads="1"/>
                      </p:cNvSpPr>
                      <p:nvPr/>
                    </p:nvSpPr>
                    <p:spPr bwMode="auto">
                      <a:xfrm>
                        <a:off x="1440" y="2544"/>
                        <a:ext cx="144" cy="144"/>
                      </a:xfrm>
                      <a:prstGeom prst="ellipse">
                        <a:avLst/>
                      </a:prstGeom>
                      <a:noFill/>
                      <a:ln w="28575">
                        <a:solidFill>
                          <a:srgbClr val="0000C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grpSp>
              </p:grpSp>
              <p:sp>
                <p:nvSpPr>
                  <p:cNvPr id="108569" name="Line 25"/>
                  <p:cNvSpPr>
                    <a:spLocks noChangeShapeType="1"/>
                  </p:cNvSpPr>
                  <p:nvPr/>
                </p:nvSpPr>
                <p:spPr bwMode="auto">
                  <a:xfrm flipH="1">
                    <a:off x="4136" y="1064"/>
                    <a:ext cx="440" cy="8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8570" name="Line 26"/>
                  <p:cNvSpPr>
                    <a:spLocks noChangeShapeType="1"/>
                  </p:cNvSpPr>
                  <p:nvPr/>
                </p:nvSpPr>
                <p:spPr bwMode="auto">
                  <a:xfrm>
                    <a:off x="4584" y="1064"/>
                    <a:ext cx="104" cy="56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08574" name="Text Box 30"/>
                  <p:cNvSpPr txBox="1">
                    <a:spLocks noChangeArrowheads="1"/>
                  </p:cNvSpPr>
                  <p:nvPr/>
                </p:nvSpPr>
                <p:spPr bwMode="auto">
                  <a:xfrm>
                    <a:off x="4264" y="1752"/>
                    <a:ext cx="288" cy="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i="1" dirty="0" err="1"/>
                      <a:t>q</a:t>
                    </a:r>
                    <a:endParaRPr lang="de-DE" altLang="de-DE" i="1" dirty="0"/>
                  </a:p>
                </p:txBody>
              </p:sp>
            </p:grpSp>
            <p:sp>
              <p:nvSpPr>
                <p:cNvPr id="108579" name="Text Box 35"/>
                <p:cNvSpPr txBox="1">
                  <a:spLocks noChangeArrowheads="1"/>
                </p:cNvSpPr>
                <p:nvPr/>
              </p:nvSpPr>
              <p:spPr bwMode="auto">
                <a:xfrm>
                  <a:off x="3920" y="2256"/>
                  <a:ext cx="100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a:solidFill>
                        <a:schemeClr val="tx1"/>
                      </a:solidFill>
                    </a:rPr>
                    <a:t>Leiter</a:t>
                  </a:r>
                </a:p>
              </p:txBody>
            </p:sp>
          </p:grpSp>
          <p:pic>
            <p:nvPicPr>
              <p:cNvPr id="4" name="Bild 3"/>
              <p:cNvPicPr>
                <a:picLocks noChangeAspect="1"/>
              </p:cNvPicPr>
              <p:nvPr/>
            </p:nvPicPr>
            <p:blipFill>
              <a:blip r:embed="rId10"/>
              <a:stretch>
                <a:fillRect/>
              </a:stretch>
            </p:blipFill>
            <p:spPr>
              <a:xfrm>
                <a:off x="6799784" y="2524835"/>
                <a:ext cx="427462" cy="380999"/>
              </a:xfrm>
              <a:prstGeom prst="rect">
                <a:avLst/>
              </a:prstGeom>
            </p:spPr>
          </p:pic>
          <p:pic>
            <p:nvPicPr>
              <p:cNvPr id="5" name="Bild 4"/>
              <p:cNvPicPr>
                <a:picLocks noChangeAspect="1"/>
              </p:cNvPicPr>
              <p:nvPr/>
            </p:nvPicPr>
            <p:blipFill>
              <a:blip r:embed="rId11"/>
              <a:stretch>
                <a:fillRect/>
              </a:stretch>
            </p:blipFill>
            <p:spPr>
              <a:xfrm>
                <a:off x="8189614" y="2962475"/>
                <a:ext cx="362413" cy="455340"/>
              </a:xfrm>
              <a:prstGeom prst="rect">
                <a:avLst/>
              </a:prstGeom>
            </p:spPr>
          </p:pic>
          <p:pic>
            <p:nvPicPr>
              <p:cNvPr id="6" name="Bild 5"/>
              <p:cNvPicPr>
                <a:picLocks noChangeAspect="1"/>
              </p:cNvPicPr>
              <p:nvPr/>
            </p:nvPicPr>
            <p:blipFill>
              <a:blip r:embed="rId12"/>
              <a:stretch>
                <a:fillRect/>
              </a:stretch>
            </p:blipFill>
            <p:spPr>
              <a:xfrm>
                <a:off x="8012248" y="2208497"/>
                <a:ext cx="250901" cy="334535"/>
              </a:xfrm>
              <a:prstGeom prst="rect">
                <a:avLst/>
              </a:prstGeom>
            </p:spPr>
          </p:pic>
          <p:pic>
            <p:nvPicPr>
              <p:cNvPr id="7" name="Bild 6"/>
              <p:cNvPicPr>
                <a:picLocks noChangeAspect="1"/>
              </p:cNvPicPr>
              <p:nvPr/>
            </p:nvPicPr>
            <p:blipFill>
              <a:blip r:embed="rId13"/>
              <a:stretch>
                <a:fillRect/>
              </a:stretch>
            </p:blipFill>
            <p:spPr>
              <a:xfrm>
                <a:off x="5163294" y="3209273"/>
                <a:ext cx="1366021" cy="455340"/>
              </a:xfrm>
              <a:prstGeom prst="rect">
                <a:avLst/>
              </a:prstGeom>
            </p:spPr>
          </p:pic>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8590"/>
                                        </p:tgtEl>
                                        <p:attrNameLst>
                                          <p:attrName>style.visibility</p:attrName>
                                        </p:attrNameLst>
                                      </p:cBhvr>
                                      <p:to>
                                        <p:strVal val="visible"/>
                                      </p:to>
                                    </p:set>
                                    <p:animEffect transition="in" filter="wipe(left)">
                                      <p:cBhvr>
                                        <p:cTn id="12" dur="500"/>
                                        <p:tgtEl>
                                          <p:spTgt spid="108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98" name="Text Box 34"/>
          <p:cNvSpPr txBox="1">
            <a:spLocks noChangeArrowheads="1"/>
          </p:cNvSpPr>
          <p:nvPr/>
        </p:nvSpPr>
        <p:spPr bwMode="auto">
          <a:xfrm>
            <a:off x="76200" y="304800"/>
            <a:ext cx="5410200" cy="42904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50838" indent="-350838" algn="l">
              <a:spcBef>
                <a:spcPct val="0"/>
              </a:spcBef>
              <a:defRPr sz="2400">
                <a:solidFill>
                  <a:schemeClr val="tx1"/>
                </a:solidFill>
                <a:latin typeface="Times New Roman" charset="0"/>
              </a:defRPr>
            </a:lvl1pPr>
            <a:lvl2pPr marL="977900" indent="-457200" algn="l">
              <a:spcBef>
                <a:spcPct val="0"/>
              </a:spcBef>
              <a:defRPr sz="2400">
                <a:solidFill>
                  <a:schemeClr val="tx1"/>
                </a:solidFill>
                <a:latin typeface="Times New Roman" charset="0"/>
              </a:defRPr>
            </a:lvl2pPr>
            <a:lvl3pPr marL="1549400" indent="-457200" algn="l">
              <a:spcBef>
                <a:spcPct val="0"/>
              </a:spcBef>
              <a:defRPr sz="2400">
                <a:solidFill>
                  <a:schemeClr val="tx1"/>
                </a:solidFill>
                <a:latin typeface="Times New Roman" charset="0"/>
              </a:defRPr>
            </a:lvl3pPr>
            <a:lvl4pPr marL="2120900" indent="-457200" algn="l">
              <a:spcBef>
                <a:spcPct val="0"/>
              </a:spcBef>
              <a:defRPr sz="2400">
                <a:solidFill>
                  <a:schemeClr val="tx1"/>
                </a:solidFill>
                <a:latin typeface="Times New Roman" charset="0"/>
              </a:defRPr>
            </a:lvl4pPr>
            <a:lvl5pPr marL="2692400" indent="-457200" algn="l">
              <a:spcBef>
                <a:spcPct val="0"/>
              </a:spcBef>
              <a:defRPr sz="2400">
                <a:solidFill>
                  <a:schemeClr val="tx1"/>
                </a:solidFill>
                <a:latin typeface="Times New Roman" charset="0"/>
              </a:defRPr>
            </a:lvl5pPr>
            <a:lvl6pPr marL="3149600" indent="-457200" fontAlgn="base">
              <a:spcBef>
                <a:spcPct val="0"/>
              </a:spcBef>
              <a:spcAft>
                <a:spcPct val="0"/>
              </a:spcAft>
              <a:defRPr sz="2400">
                <a:solidFill>
                  <a:schemeClr val="tx1"/>
                </a:solidFill>
                <a:latin typeface="Times New Roman" charset="0"/>
              </a:defRPr>
            </a:lvl6pPr>
            <a:lvl7pPr marL="3606800" indent="-457200" fontAlgn="base">
              <a:spcBef>
                <a:spcPct val="0"/>
              </a:spcBef>
              <a:spcAft>
                <a:spcPct val="0"/>
              </a:spcAft>
              <a:defRPr sz="2400">
                <a:solidFill>
                  <a:schemeClr val="tx1"/>
                </a:solidFill>
                <a:latin typeface="Times New Roman" charset="0"/>
              </a:defRPr>
            </a:lvl7pPr>
            <a:lvl8pPr marL="4064000" indent="-457200" fontAlgn="base">
              <a:spcBef>
                <a:spcPct val="0"/>
              </a:spcBef>
              <a:spcAft>
                <a:spcPct val="0"/>
              </a:spcAft>
              <a:defRPr sz="2400">
                <a:solidFill>
                  <a:schemeClr val="tx1"/>
                </a:solidFill>
                <a:latin typeface="Times New Roman" charset="0"/>
              </a:defRPr>
            </a:lvl8pPr>
            <a:lvl9pPr marL="4521200" indent="-457200" fontAlgn="base">
              <a:spcBef>
                <a:spcPct val="0"/>
              </a:spcBef>
              <a:spcAft>
                <a:spcPct val="0"/>
              </a:spcAft>
              <a:defRPr sz="2400">
                <a:solidFill>
                  <a:schemeClr val="tx1"/>
                </a:solidFill>
                <a:latin typeface="Times New Roman" charset="0"/>
              </a:defRPr>
            </a:lvl9pPr>
          </a:lstStyle>
          <a:p>
            <a:pPr eaLnBrk="1" hangingPunct="1">
              <a:spcBef>
                <a:spcPct val="50000"/>
              </a:spcBef>
              <a:buFontTx/>
              <a:buAutoNum type="alphaLcParenR" startAt="4"/>
              <a:defRPr/>
            </a:pPr>
            <a:r>
              <a:rPr lang="de-DE" altLang="de-DE" sz="2800" dirty="0" smtClean="0">
                <a:solidFill>
                  <a:srgbClr val="0000CC"/>
                </a:solidFill>
                <a:sym typeface="Symbol" charset="2"/>
              </a:rPr>
              <a:t>Faraday-Käfig:</a:t>
            </a:r>
          </a:p>
          <a:p>
            <a:pPr eaLnBrk="1" hangingPunct="1">
              <a:spcBef>
                <a:spcPct val="50000"/>
              </a:spcBef>
              <a:defRPr/>
            </a:pPr>
            <a:r>
              <a:rPr lang="de-DE" altLang="de-DE" dirty="0" smtClean="0">
                <a:solidFill>
                  <a:srgbClr val="0000CC"/>
                </a:solidFill>
                <a:sym typeface="Symbol" charset="2"/>
              </a:rPr>
              <a:t>	</a:t>
            </a:r>
            <a:r>
              <a:rPr lang="de-DE" altLang="de-DE" dirty="0" smtClean="0">
                <a:sym typeface="Symbol" charset="2"/>
              </a:rPr>
              <a:t>Potential im Innenraum:</a:t>
            </a:r>
          </a:p>
          <a:p>
            <a:pPr eaLnBrk="1" hangingPunct="1">
              <a:spcBef>
                <a:spcPct val="50000"/>
              </a:spcBef>
              <a:defRPr/>
            </a:pPr>
            <a:endParaRPr lang="de-DE" altLang="de-DE" sz="2000" dirty="0" smtClean="0">
              <a:sym typeface="Symbol" charset="2"/>
            </a:endParaRPr>
          </a:p>
          <a:p>
            <a:pPr eaLnBrk="1" hangingPunct="1">
              <a:spcBef>
                <a:spcPct val="50000"/>
              </a:spcBef>
              <a:defRPr/>
            </a:pPr>
            <a:r>
              <a:rPr lang="de-DE" altLang="de-DE" sz="2000" dirty="0" smtClean="0">
                <a:sym typeface="Symbol" charset="2"/>
              </a:rPr>
              <a:t>	</a:t>
            </a:r>
            <a:r>
              <a:rPr lang="de-DE" altLang="de-DE" dirty="0" smtClean="0">
                <a:sym typeface="Symbol" charset="2"/>
              </a:rPr>
              <a:t>Randbedingung (Innenwand):</a:t>
            </a:r>
          </a:p>
          <a:p>
            <a:pPr eaLnBrk="1" hangingPunct="1">
              <a:spcBef>
                <a:spcPct val="50000"/>
              </a:spcBef>
              <a:defRPr/>
            </a:pPr>
            <a:endParaRPr lang="de-DE" altLang="de-DE" sz="2000" dirty="0" smtClean="0">
              <a:sym typeface="Symbol" charset="2"/>
            </a:endParaRPr>
          </a:p>
          <a:p>
            <a:pPr eaLnBrk="1" hangingPunct="1">
              <a:spcBef>
                <a:spcPct val="50000"/>
              </a:spcBef>
              <a:defRPr/>
            </a:pPr>
            <a:r>
              <a:rPr lang="de-DE" altLang="de-DE" sz="2000" dirty="0" smtClean="0">
                <a:sym typeface="Symbol" charset="2"/>
              </a:rPr>
              <a:t>	</a:t>
            </a:r>
          </a:p>
          <a:p>
            <a:pPr eaLnBrk="1" hangingPunct="1">
              <a:spcBef>
                <a:spcPct val="20000"/>
              </a:spcBef>
              <a:defRPr/>
            </a:pPr>
            <a:r>
              <a:rPr lang="de-DE" altLang="de-DE" dirty="0" smtClean="0">
                <a:sym typeface="Symbol" charset="2"/>
              </a:rPr>
              <a:t>	Lösung:</a:t>
            </a:r>
          </a:p>
          <a:p>
            <a:pPr eaLnBrk="1" hangingPunct="1">
              <a:spcBef>
                <a:spcPct val="125000"/>
              </a:spcBef>
              <a:defRPr/>
            </a:pPr>
            <a:r>
              <a:rPr lang="de-DE" altLang="de-DE" dirty="0" smtClean="0">
                <a:sym typeface="Symbol" charset="2"/>
              </a:rPr>
              <a:t>	Folgerung:</a:t>
            </a:r>
            <a:endParaRPr lang="de-DE" altLang="de-DE" dirty="0" smtClean="0">
              <a:solidFill>
                <a:srgbClr val="0000CC"/>
              </a:solidFill>
              <a:sym typeface="Symbol" charset="2"/>
            </a:endParaRPr>
          </a:p>
        </p:txBody>
      </p:sp>
      <p:grpSp>
        <p:nvGrpSpPr>
          <p:cNvPr id="28675" name="Group 54"/>
          <p:cNvGrpSpPr>
            <a:grpSpLocks/>
          </p:cNvGrpSpPr>
          <p:nvPr/>
        </p:nvGrpSpPr>
        <p:grpSpPr bwMode="auto">
          <a:xfrm>
            <a:off x="4724400" y="-63500"/>
            <a:ext cx="4191000" cy="4391025"/>
            <a:chOff x="2976" y="-40"/>
            <a:chExt cx="2640" cy="2766"/>
          </a:xfrm>
        </p:grpSpPr>
        <p:sp>
          <p:nvSpPr>
            <p:cNvPr id="113716" name="Line 52"/>
            <p:cNvSpPr>
              <a:spLocks noChangeShapeType="1"/>
            </p:cNvSpPr>
            <p:nvPr/>
          </p:nvSpPr>
          <p:spPr bwMode="auto">
            <a:xfrm flipV="1">
              <a:off x="3568" y="1088"/>
              <a:ext cx="616" cy="592"/>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grpSp>
          <p:nvGrpSpPr>
            <p:cNvPr id="28694" name="Group 49"/>
            <p:cNvGrpSpPr>
              <a:grpSpLocks/>
            </p:cNvGrpSpPr>
            <p:nvPr/>
          </p:nvGrpSpPr>
          <p:grpSpPr bwMode="auto">
            <a:xfrm>
              <a:off x="3152" y="-40"/>
              <a:ext cx="2464" cy="2272"/>
              <a:chOff x="3152" y="-40"/>
              <a:chExt cx="2464" cy="2272"/>
            </a:xfrm>
          </p:grpSpPr>
          <p:sp>
            <p:nvSpPr>
              <p:cNvPr id="113701" name="Line 37"/>
              <p:cNvSpPr>
                <a:spLocks noChangeShapeType="1"/>
              </p:cNvSpPr>
              <p:nvPr/>
            </p:nvSpPr>
            <p:spPr bwMode="auto">
              <a:xfrm flipH="1">
                <a:off x="4664" y="192"/>
                <a:ext cx="280" cy="408"/>
              </a:xfrm>
              <a:prstGeom prst="line">
                <a:avLst/>
              </a:prstGeom>
              <a:noFill/>
              <a:ln w="38100">
                <a:solidFill>
                  <a:srgbClr val="00CC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13702" name="Line 38"/>
              <p:cNvSpPr>
                <a:spLocks noChangeShapeType="1"/>
              </p:cNvSpPr>
              <p:nvPr/>
            </p:nvSpPr>
            <p:spPr bwMode="auto">
              <a:xfrm flipH="1">
                <a:off x="4936" y="632"/>
                <a:ext cx="464" cy="296"/>
              </a:xfrm>
              <a:prstGeom prst="line">
                <a:avLst/>
              </a:prstGeom>
              <a:noFill/>
              <a:ln w="38100">
                <a:solidFill>
                  <a:srgbClr val="00CC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13703" name="Line 39"/>
              <p:cNvSpPr>
                <a:spLocks noChangeShapeType="1"/>
              </p:cNvSpPr>
              <p:nvPr/>
            </p:nvSpPr>
            <p:spPr bwMode="auto">
              <a:xfrm flipH="1" flipV="1">
                <a:off x="5040" y="1344"/>
                <a:ext cx="576" cy="88"/>
              </a:xfrm>
              <a:prstGeom prst="line">
                <a:avLst/>
              </a:prstGeom>
              <a:noFill/>
              <a:ln w="38100">
                <a:solidFill>
                  <a:srgbClr val="00CC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13704" name="Freeform 40"/>
              <p:cNvSpPr>
                <a:spLocks/>
              </p:cNvSpPr>
              <p:nvPr/>
            </p:nvSpPr>
            <p:spPr bwMode="auto">
              <a:xfrm>
                <a:off x="4888" y="1496"/>
                <a:ext cx="360" cy="576"/>
              </a:xfrm>
              <a:custGeom>
                <a:avLst/>
                <a:gdLst>
                  <a:gd name="T0" fmla="*/ 360 w 360"/>
                  <a:gd name="T1" fmla="*/ 576 h 576"/>
                  <a:gd name="T2" fmla="*/ 264 w 360"/>
                  <a:gd name="T3" fmla="*/ 288 h 576"/>
                  <a:gd name="T4" fmla="*/ 88 w 360"/>
                  <a:gd name="T5" fmla="*/ 96 h 576"/>
                  <a:gd name="T6" fmla="*/ 0 w 360"/>
                  <a:gd name="T7" fmla="*/ 0 h 576"/>
                </a:gdLst>
                <a:ahLst/>
                <a:cxnLst>
                  <a:cxn ang="0">
                    <a:pos x="T0" y="T1"/>
                  </a:cxn>
                  <a:cxn ang="0">
                    <a:pos x="T2" y="T3"/>
                  </a:cxn>
                  <a:cxn ang="0">
                    <a:pos x="T4" y="T5"/>
                  </a:cxn>
                  <a:cxn ang="0">
                    <a:pos x="T6" y="T7"/>
                  </a:cxn>
                </a:cxnLst>
                <a:rect l="0" t="0" r="r" b="b"/>
                <a:pathLst>
                  <a:path w="360" h="576">
                    <a:moveTo>
                      <a:pt x="360" y="576"/>
                    </a:moveTo>
                    <a:cubicBezTo>
                      <a:pt x="344" y="528"/>
                      <a:pt x="309" y="368"/>
                      <a:pt x="264" y="288"/>
                    </a:cubicBezTo>
                    <a:cubicBezTo>
                      <a:pt x="219" y="208"/>
                      <a:pt x="132" y="144"/>
                      <a:pt x="88" y="96"/>
                    </a:cubicBezTo>
                    <a:lnTo>
                      <a:pt x="0" y="0"/>
                    </a:lnTo>
                  </a:path>
                </a:pathLst>
              </a:custGeom>
              <a:noFill/>
              <a:ln w="38100" cap="flat" cmpd="sng">
                <a:solidFill>
                  <a:srgbClr val="00CC00"/>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pPr algn="ctr" eaLnBrk="1" hangingPunct="1">
                  <a:spcBef>
                    <a:spcPct val="50000"/>
                  </a:spcBef>
                  <a:defRPr/>
                </a:pPr>
                <a:endParaRPr lang="de-DE"/>
              </a:p>
            </p:txBody>
          </p:sp>
          <p:sp>
            <p:nvSpPr>
              <p:cNvPr id="113705" name="Freeform 41"/>
              <p:cNvSpPr>
                <a:spLocks/>
              </p:cNvSpPr>
              <p:nvPr/>
            </p:nvSpPr>
            <p:spPr bwMode="auto">
              <a:xfrm>
                <a:off x="4529" y="1552"/>
                <a:ext cx="95" cy="680"/>
              </a:xfrm>
              <a:custGeom>
                <a:avLst/>
                <a:gdLst>
                  <a:gd name="T0" fmla="*/ 87 w 95"/>
                  <a:gd name="T1" fmla="*/ 680 h 680"/>
                  <a:gd name="T2" fmla="*/ 7 w 95"/>
                  <a:gd name="T3" fmla="*/ 384 h 680"/>
                  <a:gd name="T4" fmla="*/ 47 w 95"/>
                  <a:gd name="T5" fmla="*/ 128 h 680"/>
                  <a:gd name="T6" fmla="*/ 95 w 95"/>
                  <a:gd name="T7" fmla="*/ 0 h 680"/>
                </a:gdLst>
                <a:ahLst/>
                <a:cxnLst>
                  <a:cxn ang="0">
                    <a:pos x="T0" y="T1"/>
                  </a:cxn>
                  <a:cxn ang="0">
                    <a:pos x="T2" y="T3"/>
                  </a:cxn>
                  <a:cxn ang="0">
                    <a:pos x="T4" y="T5"/>
                  </a:cxn>
                  <a:cxn ang="0">
                    <a:pos x="T6" y="T7"/>
                  </a:cxn>
                </a:cxnLst>
                <a:rect l="0" t="0" r="r" b="b"/>
                <a:pathLst>
                  <a:path w="95" h="680">
                    <a:moveTo>
                      <a:pt x="87" y="680"/>
                    </a:moveTo>
                    <a:cubicBezTo>
                      <a:pt x="74" y="631"/>
                      <a:pt x="14" y="476"/>
                      <a:pt x="7" y="384"/>
                    </a:cubicBezTo>
                    <a:cubicBezTo>
                      <a:pt x="0" y="292"/>
                      <a:pt x="32" y="192"/>
                      <a:pt x="47" y="128"/>
                    </a:cubicBezTo>
                    <a:lnTo>
                      <a:pt x="95" y="0"/>
                    </a:lnTo>
                  </a:path>
                </a:pathLst>
              </a:custGeom>
              <a:noFill/>
              <a:ln w="38100" cap="flat" cmpd="sng">
                <a:solidFill>
                  <a:srgbClr val="00CC00"/>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pPr algn="ctr" eaLnBrk="1" hangingPunct="1">
                  <a:spcBef>
                    <a:spcPct val="50000"/>
                  </a:spcBef>
                  <a:defRPr/>
                </a:pPr>
                <a:endParaRPr lang="de-DE"/>
              </a:p>
            </p:txBody>
          </p:sp>
          <p:sp>
            <p:nvSpPr>
              <p:cNvPr id="113706" name="Freeform 42"/>
              <p:cNvSpPr>
                <a:spLocks/>
              </p:cNvSpPr>
              <p:nvPr/>
            </p:nvSpPr>
            <p:spPr bwMode="auto">
              <a:xfrm>
                <a:off x="4280" y="1528"/>
                <a:ext cx="72" cy="656"/>
              </a:xfrm>
              <a:custGeom>
                <a:avLst/>
                <a:gdLst>
                  <a:gd name="T0" fmla="*/ 0 w 72"/>
                  <a:gd name="T1" fmla="*/ 656 h 656"/>
                  <a:gd name="T2" fmla="*/ 48 w 72"/>
                  <a:gd name="T3" fmla="*/ 352 h 656"/>
                  <a:gd name="T4" fmla="*/ 72 w 72"/>
                  <a:gd name="T5" fmla="*/ 152 h 656"/>
                  <a:gd name="T6" fmla="*/ 72 w 72"/>
                  <a:gd name="T7" fmla="*/ 0 h 656"/>
                </a:gdLst>
                <a:ahLst/>
                <a:cxnLst>
                  <a:cxn ang="0">
                    <a:pos x="T0" y="T1"/>
                  </a:cxn>
                  <a:cxn ang="0">
                    <a:pos x="T2" y="T3"/>
                  </a:cxn>
                  <a:cxn ang="0">
                    <a:pos x="T4" y="T5"/>
                  </a:cxn>
                  <a:cxn ang="0">
                    <a:pos x="T6" y="T7"/>
                  </a:cxn>
                </a:cxnLst>
                <a:rect l="0" t="0" r="r" b="b"/>
                <a:pathLst>
                  <a:path w="72" h="656">
                    <a:moveTo>
                      <a:pt x="0" y="656"/>
                    </a:moveTo>
                    <a:lnTo>
                      <a:pt x="48" y="352"/>
                    </a:lnTo>
                    <a:lnTo>
                      <a:pt x="72" y="152"/>
                    </a:lnTo>
                    <a:lnTo>
                      <a:pt x="72" y="0"/>
                    </a:lnTo>
                  </a:path>
                </a:pathLst>
              </a:custGeom>
              <a:noFill/>
              <a:ln w="38100" cap="flat" cmpd="sng">
                <a:solidFill>
                  <a:srgbClr val="00CC00"/>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pPr algn="ctr" eaLnBrk="1" hangingPunct="1">
                  <a:spcBef>
                    <a:spcPct val="50000"/>
                  </a:spcBef>
                  <a:defRPr/>
                </a:pPr>
                <a:endParaRPr lang="de-DE"/>
              </a:p>
            </p:txBody>
          </p:sp>
          <p:sp>
            <p:nvSpPr>
              <p:cNvPr id="113707" name="Line 43"/>
              <p:cNvSpPr>
                <a:spLocks noChangeShapeType="1"/>
              </p:cNvSpPr>
              <p:nvPr/>
            </p:nvSpPr>
            <p:spPr bwMode="auto">
              <a:xfrm flipV="1">
                <a:off x="3848" y="1448"/>
                <a:ext cx="256" cy="528"/>
              </a:xfrm>
              <a:prstGeom prst="line">
                <a:avLst/>
              </a:prstGeom>
              <a:noFill/>
              <a:ln w="38100">
                <a:solidFill>
                  <a:srgbClr val="00CC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13708" name="Line 44"/>
              <p:cNvSpPr>
                <a:spLocks noChangeShapeType="1"/>
              </p:cNvSpPr>
              <p:nvPr/>
            </p:nvSpPr>
            <p:spPr bwMode="auto">
              <a:xfrm flipV="1">
                <a:off x="3360" y="1232"/>
                <a:ext cx="440" cy="336"/>
              </a:xfrm>
              <a:prstGeom prst="line">
                <a:avLst/>
              </a:prstGeom>
              <a:noFill/>
              <a:ln w="38100">
                <a:solidFill>
                  <a:srgbClr val="00CC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13709" name="Freeform 45"/>
              <p:cNvSpPr>
                <a:spLocks/>
              </p:cNvSpPr>
              <p:nvPr/>
            </p:nvSpPr>
            <p:spPr bwMode="auto">
              <a:xfrm>
                <a:off x="3152" y="848"/>
                <a:ext cx="592" cy="104"/>
              </a:xfrm>
              <a:custGeom>
                <a:avLst/>
                <a:gdLst>
                  <a:gd name="T0" fmla="*/ 0 w 592"/>
                  <a:gd name="T1" fmla="*/ 104 h 104"/>
                  <a:gd name="T2" fmla="*/ 240 w 592"/>
                  <a:gd name="T3" fmla="*/ 32 h 104"/>
                  <a:gd name="T4" fmla="*/ 456 w 592"/>
                  <a:gd name="T5" fmla="*/ 8 h 104"/>
                  <a:gd name="T6" fmla="*/ 592 w 592"/>
                  <a:gd name="T7" fmla="*/ 0 h 104"/>
                </a:gdLst>
                <a:ahLst/>
                <a:cxnLst>
                  <a:cxn ang="0">
                    <a:pos x="T0" y="T1"/>
                  </a:cxn>
                  <a:cxn ang="0">
                    <a:pos x="T2" y="T3"/>
                  </a:cxn>
                  <a:cxn ang="0">
                    <a:pos x="T4" y="T5"/>
                  </a:cxn>
                  <a:cxn ang="0">
                    <a:pos x="T6" y="T7"/>
                  </a:cxn>
                </a:cxnLst>
                <a:rect l="0" t="0" r="r" b="b"/>
                <a:pathLst>
                  <a:path w="592" h="104">
                    <a:moveTo>
                      <a:pt x="0" y="104"/>
                    </a:moveTo>
                    <a:cubicBezTo>
                      <a:pt x="40" y="92"/>
                      <a:pt x="164" y="48"/>
                      <a:pt x="240" y="32"/>
                    </a:cubicBezTo>
                    <a:cubicBezTo>
                      <a:pt x="316" y="16"/>
                      <a:pt x="397" y="13"/>
                      <a:pt x="456" y="8"/>
                    </a:cubicBezTo>
                    <a:lnTo>
                      <a:pt x="592" y="0"/>
                    </a:lnTo>
                  </a:path>
                </a:pathLst>
              </a:custGeom>
              <a:noFill/>
              <a:ln w="38100" cap="flat" cmpd="sng">
                <a:solidFill>
                  <a:srgbClr val="00CC00"/>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pPr algn="ctr" eaLnBrk="1" hangingPunct="1">
                  <a:spcBef>
                    <a:spcPct val="50000"/>
                  </a:spcBef>
                  <a:defRPr/>
                </a:pPr>
                <a:endParaRPr lang="de-DE"/>
              </a:p>
            </p:txBody>
          </p:sp>
          <p:sp>
            <p:nvSpPr>
              <p:cNvPr id="113710" name="Freeform 46"/>
              <p:cNvSpPr>
                <a:spLocks/>
              </p:cNvSpPr>
              <p:nvPr/>
            </p:nvSpPr>
            <p:spPr bwMode="auto">
              <a:xfrm>
                <a:off x="3296" y="296"/>
                <a:ext cx="552" cy="344"/>
              </a:xfrm>
              <a:custGeom>
                <a:avLst/>
                <a:gdLst>
                  <a:gd name="T0" fmla="*/ 0 w 552"/>
                  <a:gd name="T1" fmla="*/ 0 h 344"/>
                  <a:gd name="T2" fmla="*/ 248 w 552"/>
                  <a:gd name="T3" fmla="*/ 128 h 344"/>
                  <a:gd name="T4" fmla="*/ 448 w 552"/>
                  <a:gd name="T5" fmla="*/ 264 h 344"/>
                  <a:gd name="T6" fmla="*/ 552 w 552"/>
                  <a:gd name="T7" fmla="*/ 344 h 344"/>
                </a:gdLst>
                <a:ahLst/>
                <a:cxnLst>
                  <a:cxn ang="0">
                    <a:pos x="T0" y="T1"/>
                  </a:cxn>
                  <a:cxn ang="0">
                    <a:pos x="T2" y="T3"/>
                  </a:cxn>
                  <a:cxn ang="0">
                    <a:pos x="T4" y="T5"/>
                  </a:cxn>
                  <a:cxn ang="0">
                    <a:pos x="T6" y="T7"/>
                  </a:cxn>
                </a:cxnLst>
                <a:rect l="0" t="0" r="r" b="b"/>
                <a:pathLst>
                  <a:path w="552" h="344">
                    <a:moveTo>
                      <a:pt x="0" y="0"/>
                    </a:moveTo>
                    <a:cubicBezTo>
                      <a:pt x="41" y="21"/>
                      <a:pt x="173" y="84"/>
                      <a:pt x="248" y="128"/>
                    </a:cubicBezTo>
                    <a:cubicBezTo>
                      <a:pt x="323" y="172"/>
                      <a:pt x="397" y="228"/>
                      <a:pt x="448" y="264"/>
                    </a:cubicBezTo>
                    <a:lnTo>
                      <a:pt x="552" y="344"/>
                    </a:lnTo>
                  </a:path>
                </a:pathLst>
              </a:custGeom>
              <a:noFill/>
              <a:ln w="38100" cap="flat" cmpd="sng">
                <a:solidFill>
                  <a:srgbClr val="00CC00"/>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pPr algn="ctr" eaLnBrk="1" hangingPunct="1">
                  <a:spcBef>
                    <a:spcPct val="50000"/>
                  </a:spcBef>
                  <a:defRPr/>
                </a:pPr>
                <a:endParaRPr lang="de-DE"/>
              </a:p>
            </p:txBody>
          </p:sp>
          <p:sp>
            <p:nvSpPr>
              <p:cNvPr id="113711" name="Freeform 47"/>
              <p:cNvSpPr>
                <a:spLocks/>
              </p:cNvSpPr>
              <p:nvPr/>
            </p:nvSpPr>
            <p:spPr bwMode="auto">
              <a:xfrm>
                <a:off x="4248" y="-40"/>
                <a:ext cx="88" cy="512"/>
              </a:xfrm>
              <a:custGeom>
                <a:avLst/>
                <a:gdLst>
                  <a:gd name="T0" fmla="*/ 88 w 88"/>
                  <a:gd name="T1" fmla="*/ 0 h 512"/>
                  <a:gd name="T2" fmla="*/ 32 w 88"/>
                  <a:gd name="T3" fmla="*/ 208 h 512"/>
                  <a:gd name="T4" fmla="*/ 8 w 88"/>
                  <a:gd name="T5" fmla="*/ 408 h 512"/>
                  <a:gd name="T6" fmla="*/ 0 w 88"/>
                  <a:gd name="T7" fmla="*/ 512 h 512"/>
                </a:gdLst>
                <a:ahLst/>
                <a:cxnLst>
                  <a:cxn ang="0">
                    <a:pos x="T0" y="T1"/>
                  </a:cxn>
                  <a:cxn ang="0">
                    <a:pos x="T2" y="T3"/>
                  </a:cxn>
                  <a:cxn ang="0">
                    <a:pos x="T4" y="T5"/>
                  </a:cxn>
                  <a:cxn ang="0">
                    <a:pos x="T6" y="T7"/>
                  </a:cxn>
                </a:cxnLst>
                <a:rect l="0" t="0" r="r" b="b"/>
                <a:pathLst>
                  <a:path w="88" h="512">
                    <a:moveTo>
                      <a:pt x="88" y="0"/>
                    </a:moveTo>
                    <a:cubicBezTo>
                      <a:pt x="77" y="33"/>
                      <a:pt x="45" y="140"/>
                      <a:pt x="32" y="208"/>
                    </a:cubicBezTo>
                    <a:cubicBezTo>
                      <a:pt x="19" y="276"/>
                      <a:pt x="13" y="357"/>
                      <a:pt x="8" y="408"/>
                    </a:cubicBezTo>
                    <a:lnTo>
                      <a:pt x="0" y="512"/>
                    </a:lnTo>
                  </a:path>
                </a:pathLst>
              </a:custGeom>
              <a:noFill/>
              <a:ln w="38100" cap="flat" cmpd="sng">
                <a:solidFill>
                  <a:srgbClr val="00CC00"/>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ctr">
                <a:spAutoFit/>
              </a:bodyPr>
              <a:lstStyle/>
              <a:p>
                <a:pPr algn="ctr" eaLnBrk="1" hangingPunct="1">
                  <a:spcBef>
                    <a:spcPct val="50000"/>
                  </a:spcBef>
                  <a:defRPr/>
                </a:pPr>
                <a:endParaRPr lang="de-DE"/>
              </a:p>
            </p:txBody>
          </p:sp>
          <p:sp>
            <p:nvSpPr>
              <p:cNvPr id="113712" name="Line 48"/>
              <p:cNvSpPr>
                <a:spLocks noChangeShapeType="1"/>
              </p:cNvSpPr>
              <p:nvPr/>
            </p:nvSpPr>
            <p:spPr bwMode="auto">
              <a:xfrm>
                <a:off x="3744" y="8"/>
                <a:ext cx="304" cy="496"/>
              </a:xfrm>
              <a:prstGeom prst="line">
                <a:avLst/>
              </a:prstGeom>
              <a:noFill/>
              <a:ln w="38100">
                <a:solidFill>
                  <a:srgbClr val="00CC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grpSp>
        <p:sp>
          <p:nvSpPr>
            <p:cNvPr id="113700" name="Freeform 36"/>
            <p:cNvSpPr>
              <a:spLocks/>
            </p:cNvSpPr>
            <p:nvPr/>
          </p:nvSpPr>
          <p:spPr bwMode="auto">
            <a:xfrm>
              <a:off x="3744" y="480"/>
              <a:ext cx="1321" cy="1088"/>
            </a:xfrm>
            <a:custGeom>
              <a:avLst/>
              <a:gdLst>
                <a:gd name="T0" fmla="*/ 8 w 1321"/>
                <a:gd name="T1" fmla="*/ 344 h 1088"/>
                <a:gd name="T2" fmla="*/ 144 w 1321"/>
                <a:gd name="T3" fmla="*/ 136 h 1088"/>
                <a:gd name="T4" fmla="*/ 232 w 1321"/>
                <a:gd name="T5" fmla="*/ 56 h 1088"/>
                <a:gd name="T6" fmla="*/ 408 w 1321"/>
                <a:gd name="T7" fmla="*/ 0 h 1088"/>
                <a:gd name="T8" fmla="*/ 696 w 1321"/>
                <a:gd name="T9" fmla="*/ 32 h 1088"/>
                <a:gd name="T10" fmla="*/ 928 w 1321"/>
                <a:gd name="T11" fmla="*/ 128 h 1088"/>
                <a:gd name="T12" fmla="*/ 1120 w 1321"/>
                <a:gd name="T13" fmla="*/ 296 h 1088"/>
                <a:gd name="T14" fmla="*/ 1264 w 1321"/>
                <a:gd name="T15" fmla="*/ 528 h 1088"/>
                <a:gd name="T16" fmla="*/ 1320 w 1321"/>
                <a:gd name="T17" fmla="*/ 712 h 1088"/>
                <a:gd name="T18" fmla="*/ 1304 w 1321"/>
                <a:gd name="T19" fmla="*/ 880 h 1088"/>
                <a:gd name="T20" fmla="*/ 1048 w 1321"/>
                <a:gd name="T21" fmla="*/ 1088 h 1088"/>
                <a:gd name="T22" fmla="*/ 904 w 1321"/>
                <a:gd name="T23" fmla="*/ 1080 h 1088"/>
                <a:gd name="T24" fmla="*/ 736 w 1321"/>
                <a:gd name="T25" fmla="*/ 1040 h 1088"/>
                <a:gd name="T26" fmla="*/ 464 w 1321"/>
                <a:gd name="T27" fmla="*/ 1032 h 1088"/>
                <a:gd name="T28" fmla="*/ 96 w 1321"/>
                <a:gd name="T29" fmla="*/ 792 h 1088"/>
                <a:gd name="T30" fmla="*/ 16 w 1321"/>
                <a:gd name="T31" fmla="*/ 648 h 1088"/>
                <a:gd name="T32" fmla="*/ 0 w 1321"/>
                <a:gd name="T33" fmla="*/ 584 h 1088"/>
                <a:gd name="T34" fmla="*/ 8 w 1321"/>
                <a:gd name="T35" fmla="*/ 344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1" h="1088">
                  <a:moveTo>
                    <a:pt x="8" y="344"/>
                  </a:moveTo>
                  <a:cubicBezTo>
                    <a:pt x="35" y="264"/>
                    <a:pt x="72" y="184"/>
                    <a:pt x="144" y="136"/>
                  </a:cubicBezTo>
                  <a:cubicBezTo>
                    <a:pt x="163" y="108"/>
                    <a:pt x="200" y="70"/>
                    <a:pt x="232" y="56"/>
                  </a:cubicBezTo>
                  <a:cubicBezTo>
                    <a:pt x="247" y="49"/>
                    <a:pt x="392" y="5"/>
                    <a:pt x="408" y="0"/>
                  </a:cubicBezTo>
                  <a:cubicBezTo>
                    <a:pt x="500" y="8"/>
                    <a:pt x="603" y="15"/>
                    <a:pt x="696" y="32"/>
                  </a:cubicBezTo>
                  <a:cubicBezTo>
                    <a:pt x="755" y="54"/>
                    <a:pt x="880" y="95"/>
                    <a:pt x="928" y="128"/>
                  </a:cubicBezTo>
                  <a:cubicBezTo>
                    <a:pt x="1002" y="179"/>
                    <a:pt x="1060" y="229"/>
                    <a:pt x="1120" y="296"/>
                  </a:cubicBezTo>
                  <a:cubicBezTo>
                    <a:pt x="1190" y="374"/>
                    <a:pt x="1190" y="454"/>
                    <a:pt x="1264" y="528"/>
                  </a:cubicBezTo>
                  <a:cubicBezTo>
                    <a:pt x="1300" y="564"/>
                    <a:pt x="1310" y="664"/>
                    <a:pt x="1320" y="712"/>
                  </a:cubicBezTo>
                  <a:cubicBezTo>
                    <a:pt x="1319" y="735"/>
                    <a:pt x="1321" y="834"/>
                    <a:pt x="1304" y="880"/>
                  </a:cubicBezTo>
                  <a:cubicBezTo>
                    <a:pt x="1264" y="986"/>
                    <a:pt x="1142" y="1041"/>
                    <a:pt x="1048" y="1088"/>
                  </a:cubicBezTo>
                  <a:cubicBezTo>
                    <a:pt x="1000" y="1085"/>
                    <a:pt x="952" y="1086"/>
                    <a:pt x="904" y="1080"/>
                  </a:cubicBezTo>
                  <a:cubicBezTo>
                    <a:pt x="848" y="1073"/>
                    <a:pt x="793" y="1043"/>
                    <a:pt x="736" y="1040"/>
                  </a:cubicBezTo>
                  <a:cubicBezTo>
                    <a:pt x="645" y="1035"/>
                    <a:pt x="555" y="1035"/>
                    <a:pt x="464" y="1032"/>
                  </a:cubicBezTo>
                  <a:cubicBezTo>
                    <a:pt x="329" y="987"/>
                    <a:pt x="198" y="894"/>
                    <a:pt x="96" y="792"/>
                  </a:cubicBezTo>
                  <a:cubicBezTo>
                    <a:pt x="70" y="766"/>
                    <a:pt x="24" y="678"/>
                    <a:pt x="16" y="648"/>
                  </a:cubicBezTo>
                  <a:cubicBezTo>
                    <a:pt x="11" y="627"/>
                    <a:pt x="0" y="584"/>
                    <a:pt x="0" y="584"/>
                  </a:cubicBezTo>
                  <a:cubicBezTo>
                    <a:pt x="9" y="392"/>
                    <a:pt x="8" y="472"/>
                    <a:pt x="8" y="344"/>
                  </a:cubicBezTo>
                  <a:close/>
                </a:path>
              </a:pathLst>
            </a:custGeom>
            <a:gradFill rotWithShape="0">
              <a:gsLst>
                <a:gs pos="0">
                  <a:srgbClr val="66FFFF"/>
                </a:gs>
                <a:gs pos="100000">
                  <a:srgbClr val="66FFFF">
                    <a:gamma/>
                    <a:shade val="69804"/>
                    <a:invGamma/>
                  </a:srgbClr>
                </a:gs>
              </a:gsLst>
              <a:path path="rect">
                <a:fillToRect l="50000" t="50000" r="50000" b="50000"/>
              </a:path>
            </a:gradFill>
            <a:ln w="285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spcBef>
                  <a:spcPct val="50000"/>
                </a:spcBef>
                <a:defRPr/>
              </a:pPr>
              <a:endParaRPr lang="de-DE"/>
            </a:p>
          </p:txBody>
        </p:sp>
        <p:sp>
          <p:nvSpPr>
            <p:cNvPr id="113714" name="Text Box 50"/>
            <p:cNvSpPr txBox="1">
              <a:spLocks noChangeArrowheads="1"/>
            </p:cNvSpPr>
            <p:nvPr/>
          </p:nvSpPr>
          <p:spPr bwMode="auto">
            <a:xfrm>
              <a:off x="3600" y="2208"/>
              <a:ext cx="1872" cy="5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a:solidFill>
                    <a:schemeClr val="tx1"/>
                  </a:solidFill>
                </a:rPr>
                <a:t>geschlossene Leiterwand</a:t>
              </a:r>
            </a:p>
          </p:txBody>
        </p:sp>
        <p:sp>
          <p:nvSpPr>
            <p:cNvPr id="113715" name="Text Box 51"/>
            <p:cNvSpPr txBox="1">
              <a:spLocks noChangeArrowheads="1"/>
            </p:cNvSpPr>
            <p:nvPr/>
          </p:nvSpPr>
          <p:spPr bwMode="auto">
            <a:xfrm>
              <a:off x="2976" y="1637"/>
              <a:ext cx="1008" cy="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dirty="0">
                  <a:solidFill>
                    <a:schemeClr val="tx1"/>
                  </a:solidFill>
                </a:rPr>
                <a:t>Vakuum   </a:t>
              </a:r>
              <a:r>
                <a:rPr lang="de-DE" altLang="de-DE" sz="2400" dirty="0" smtClean="0">
                  <a:solidFill>
                    <a:schemeClr val="tx1"/>
                  </a:solidFill>
                </a:rPr>
                <a:t> </a:t>
              </a:r>
              <a:endParaRPr lang="de-DE" altLang="de-DE" sz="2400" dirty="0">
                <a:solidFill>
                  <a:schemeClr val="tx1"/>
                </a:solidFill>
              </a:endParaRPr>
            </a:p>
          </p:txBody>
        </p:sp>
        <p:sp>
          <p:nvSpPr>
            <p:cNvPr id="113717" name="Line 53"/>
            <p:cNvSpPr>
              <a:spLocks noChangeShapeType="1"/>
            </p:cNvSpPr>
            <p:nvPr/>
          </p:nvSpPr>
          <p:spPr bwMode="auto">
            <a:xfrm flipV="1">
              <a:off x="3616" y="1104"/>
              <a:ext cx="552" cy="528"/>
            </a:xfrm>
            <a:prstGeom prst="line">
              <a:avLst/>
            </a:prstGeom>
            <a:noFill/>
            <a:ln w="38100">
              <a:solidFill>
                <a:schemeClr val="tx1">
                  <a:alpha val="50000"/>
                </a:schemeClr>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grpSp>
      <p:sp>
        <p:nvSpPr>
          <p:cNvPr id="113722" name="Text Box 58"/>
          <p:cNvSpPr txBox="1">
            <a:spLocks noChangeArrowheads="1"/>
          </p:cNvSpPr>
          <p:nvPr/>
        </p:nvSpPr>
        <p:spPr bwMode="auto">
          <a:xfrm>
            <a:off x="76200" y="5181600"/>
            <a:ext cx="5867400" cy="15696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50838" indent="-350838" algn="l">
              <a:spcBef>
                <a:spcPct val="0"/>
              </a:spcBef>
              <a:tabLst>
                <a:tab pos="1265238" algn="l"/>
              </a:tabLst>
              <a:defRPr sz="2400">
                <a:solidFill>
                  <a:schemeClr val="tx1"/>
                </a:solidFill>
                <a:latin typeface="Times New Roman" charset="0"/>
              </a:defRPr>
            </a:lvl1pPr>
            <a:lvl2pPr marL="977900" indent="-457200" algn="l">
              <a:spcBef>
                <a:spcPct val="0"/>
              </a:spcBef>
              <a:tabLst>
                <a:tab pos="1265238" algn="l"/>
              </a:tabLst>
              <a:defRPr sz="2400">
                <a:solidFill>
                  <a:schemeClr val="tx1"/>
                </a:solidFill>
                <a:latin typeface="Times New Roman" charset="0"/>
              </a:defRPr>
            </a:lvl2pPr>
            <a:lvl3pPr marL="1549400" indent="-457200" algn="l">
              <a:spcBef>
                <a:spcPct val="0"/>
              </a:spcBef>
              <a:tabLst>
                <a:tab pos="1265238" algn="l"/>
              </a:tabLst>
              <a:defRPr sz="2400">
                <a:solidFill>
                  <a:schemeClr val="tx1"/>
                </a:solidFill>
                <a:latin typeface="Times New Roman" charset="0"/>
              </a:defRPr>
            </a:lvl3pPr>
            <a:lvl4pPr marL="2120900" indent="-457200" algn="l">
              <a:spcBef>
                <a:spcPct val="0"/>
              </a:spcBef>
              <a:tabLst>
                <a:tab pos="1265238" algn="l"/>
              </a:tabLst>
              <a:defRPr sz="2400">
                <a:solidFill>
                  <a:schemeClr val="tx1"/>
                </a:solidFill>
                <a:latin typeface="Times New Roman" charset="0"/>
              </a:defRPr>
            </a:lvl4pPr>
            <a:lvl5pPr marL="2692400" indent="-457200" algn="l">
              <a:spcBef>
                <a:spcPct val="0"/>
              </a:spcBef>
              <a:tabLst>
                <a:tab pos="1265238" algn="l"/>
              </a:tabLst>
              <a:defRPr sz="2400">
                <a:solidFill>
                  <a:schemeClr val="tx1"/>
                </a:solidFill>
                <a:latin typeface="Times New Roman" charset="0"/>
              </a:defRPr>
            </a:lvl5pPr>
            <a:lvl6pPr marL="3149600" indent="-457200" fontAlgn="base">
              <a:spcBef>
                <a:spcPct val="0"/>
              </a:spcBef>
              <a:spcAft>
                <a:spcPct val="0"/>
              </a:spcAft>
              <a:tabLst>
                <a:tab pos="1265238" algn="l"/>
              </a:tabLst>
              <a:defRPr sz="2400">
                <a:solidFill>
                  <a:schemeClr val="tx1"/>
                </a:solidFill>
                <a:latin typeface="Times New Roman" charset="0"/>
              </a:defRPr>
            </a:lvl6pPr>
            <a:lvl7pPr marL="3606800" indent="-457200" fontAlgn="base">
              <a:spcBef>
                <a:spcPct val="0"/>
              </a:spcBef>
              <a:spcAft>
                <a:spcPct val="0"/>
              </a:spcAft>
              <a:tabLst>
                <a:tab pos="1265238" algn="l"/>
              </a:tabLst>
              <a:defRPr sz="2400">
                <a:solidFill>
                  <a:schemeClr val="tx1"/>
                </a:solidFill>
                <a:latin typeface="Times New Roman" charset="0"/>
              </a:defRPr>
            </a:lvl7pPr>
            <a:lvl8pPr marL="4064000" indent="-457200" fontAlgn="base">
              <a:spcBef>
                <a:spcPct val="0"/>
              </a:spcBef>
              <a:spcAft>
                <a:spcPct val="0"/>
              </a:spcAft>
              <a:tabLst>
                <a:tab pos="1265238" algn="l"/>
              </a:tabLst>
              <a:defRPr sz="2400">
                <a:solidFill>
                  <a:schemeClr val="tx1"/>
                </a:solidFill>
                <a:latin typeface="Times New Roman" charset="0"/>
              </a:defRPr>
            </a:lvl8pPr>
            <a:lvl9pPr marL="4521200" indent="-457200" fontAlgn="base">
              <a:spcBef>
                <a:spcPct val="0"/>
              </a:spcBef>
              <a:spcAft>
                <a:spcPct val="0"/>
              </a:spcAft>
              <a:tabLst>
                <a:tab pos="1265238" algn="l"/>
              </a:tabLst>
              <a:defRPr sz="2400">
                <a:solidFill>
                  <a:schemeClr val="tx1"/>
                </a:solidFill>
                <a:latin typeface="Times New Roman" charset="0"/>
              </a:defRPr>
            </a:lvl9pPr>
          </a:lstStyle>
          <a:p>
            <a:pPr eaLnBrk="1" hangingPunct="1">
              <a:spcBef>
                <a:spcPct val="50000"/>
              </a:spcBef>
              <a:buFontTx/>
              <a:buAutoNum type="alphaLcParenR" startAt="5"/>
              <a:defRPr/>
            </a:pPr>
            <a:r>
              <a:rPr lang="de-DE" altLang="de-DE" dirty="0" smtClean="0">
                <a:solidFill>
                  <a:srgbClr val="0000CC"/>
                </a:solidFill>
                <a:sym typeface="Symbol" charset="2"/>
              </a:rPr>
              <a:t>Netzkäfige, Lochdimension </a:t>
            </a:r>
            <a:r>
              <a:rPr lang="de-DE" altLang="de-DE" i="1" dirty="0" smtClean="0">
                <a:solidFill>
                  <a:srgbClr val="0000CC"/>
                </a:solidFill>
                <a:sym typeface="Symbol" charset="2"/>
              </a:rPr>
              <a:t>d</a:t>
            </a:r>
            <a:r>
              <a:rPr lang="de-DE" altLang="de-DE" dirty="0" smtClean="0">
                <a:solidFill>
                  <a:srgbClr val="0000CC"/>
                </a:solidFill>
                <a:sym typeface="Symbol" charset="2"/>
              </a:rPr>
              <a:t>:</a:t>
            </a:r>
          </a:p>
          <a:p>
            <a:pPr eaLnBrk="1" hangingPunct="1">
              <a:defRPr/>
            </a:pPr>
            <a:r>
              <a:rPr lang="de-DE" altLang="de-DE" dirty="0" smtClean="0">
                <a:solidFill>
                  <a:srgbClr val="0000CC"/>
                </a:solidFill>
                <a:sym typeface="Symbol" charset="2"/>
              </a:rPr>
              <a:t>	</a:t>
            </a:r>
            <a:r>
              <a:rPr lang="de-DE" altLang="de-DE" dirty="0" smtClean="0">
                <a:sym typeface="Symbol" charset="2"/>
              </a:rPr>
              <a:t>Durchgriffslänge des </a:t>
            </a:r>
            <a:r>
              <a:rPr lang="de-DE" altLang="de-DE" i="1" dirty="0" smtClean="0">
                <a:sym typeface="Symbol" charset="2"/>
              </a:rPr>
              <a:t>E</a:t>
            </a:r>
            <a:r>
              <a:rPr lang="de-DE" altLang="de-DE" dirty="0" smtClean="0">
                <a:sym typeface="Symbol" charset="2"/>
              </a:rPr>
              <a:t>-Feldes ist </a:t>
            </a:r>
            <a:r>
              <a:rPr lang="de-DE" altLang="de-DE" i="1" dirty="0" smtClean="0">
                <a:sym typeface="Symbol" charset="2"/>
              </a:rPr>
              <a:t>O</a:t>
            </a:r>
            <a:r>
              <a:rPr lang="de-DE" altLang="de-DE" dirty="0" smtClean="0">
                <a:sym typeface="Symbol" charset="2"/>
              </a:rPr>
              <a:t>(</a:t>
            </a:r>
            <a:r>
              <a:rPr lang="de-DE" altLang="de-DE" i="1" dirty="0" smtClean="0">
                <a:sym typeface="Symbol" charset="2"/>
              </a:rPr>
              <a:t>d</a:t>
            </a:r>
            <a:r>
              <a:rPr lang="de-DE" altLang="de-DE" dirty="0" smtClean="0">
                <a:sym typeface="Symbol" charset="2"/>
              </a:rPr>
              <a:t>)</a:t>
            </a:r>
          </a:p>
          <a:p>
            <a:pPr eaLnBrk="1" hangingPunct="1">
              <a:defRPr/>
            </a:pPr>
            <a:r>
              <a:rPr lang="de-DE" altLang="de-DE" dirty="0" smtClean="0">
                <a:sym typeface="Symbol" charset="2"/>
              </a:rPr>
              <a:t>	Grund:	</a:t>
            </a:r>
            <a:r>
              <a:rPr lang="de-DE" altLang="de-DE" i="1" dirty="0" smtClean="0">
                <a:sym typeface="Symbol" charset="2"/>
              </a:rPr>
              <a:t>d</a:t>
            </a:r>
            <a:r>
              <a:rPr lang="de-DE" altLang="de-DE" dirty="0" smtClean="0">
                <a:sym typeface="Symbol" charset="2"/>
              </a:rPr>
              <a:t> ist einzige Längenskala des 	      	Problems</a:t>
            </a:r>
            <a:endParaRPr lang="de-DE" altLang="de-DE" dirty="0" smtClean="0">
              <a:solidFill>
                <a:srgbClr val="0000CC"/>
              </a:solidFill>
              <a:sym typeface="Symbol" charset="2"/>
            </a:endParaRPr>
          </a:p>
        </p:txBody>
      </p:sp>
      <p:grpSp>
        <p:nvGrpSpPr>
          <p:cNvPr id="113736" name="Group 72"/>
          <p:cNvGrpSpPr>
            <a:grpSpLocks/>
          </p:cNvGrpSpPr>
          <p:nvPr/>
        </p:nvGrpSpPr>
        <p:grpSpPr bwMode="auto">
          <a:xfrm>
            <a:off x="6083300" y="4343400"/>
            <a:ext cx="2755900" cy="2400300"/>
            <a:chOff x="3744" y="2736"/>
            <a:chExt cx="1736" cy="1512"/>
          </a:xfrm>
        </p:grpSpPr>
        <p:sp>
          <p:nvSpPr>
            <p:cNvPr id="113735" name="Freeform 71"/>
            <p:cNvSpPr>
              <a:spLocks/>
            </p:cNvSpPr>
            <p:nvPr/>
          </p:nvSpPr>
          <p:spPr bwMode="auto">
            <a:xfrm>
              <a:off x="4560" y="3568"/>
              <a:ext cx="392" cy="680"/>
            </a:xfrm>
            <a:custGeom>
              <a:avLst/>
              <a:gdLst>
                <a:gd name="T0" fmla="*/ 8 w 392"/>
                <a:gd name="T1" fmla="*/ 0 h 680"/>
                <a:gd name="T2" fmla="*/ 0 w 392"/>
                <a:gd name="T3" fmla="*/ 152 h 680"/>
                <a:gd name="T4" fmla="*/ 80 w 392"/>
                <a:gd name="T5" fmla="*/ 432 h 680"/>
                <a:gd name="T6" fmla="*/ 224 w 392"/>
                <a:gd name="T7" fmla="*/ 592 h 680"/>
                <a:gd name="T8" fmla="*/ 392 w 392"/>
                <a:gd name="T9" fmla="*/ 680 h 680"/>
              </a:gdLst>
              <a:ahLst/>
              <a:cxnLst>
                <a:cxn ang="0">
                  <a:pos x="T0" y="T1"/>
                </a:cxn>
                <a:cxn ang="0">
                  <a:pos x="T2" y="T3"/>
                </a:cxn>
                <a:cxn ang="0">
                  <a:pos x="T4" y="T5"/>
                </a:cxn>
                <a:cxn ang="0">
                  <a:pos x="T6" y="T7"/>
                </a:cxn>
                <a:cxn ang="0">
                  <a:pos x="T8" y="T9"/>
                </a:cxn>
              </a:cxnLst>
              <a:rect l="0" t="0" r="r" b="b"/>
              <a:pathLst>
                <a:path w="392" h="680">
                  <a:moveTo>
                    <a:pt x="8" y="0"/>
                  </a:moveTo>
                  <a:lnTo>
                    <a:pt x="0" y="152"/>
                  </a:lnTo>
                  <a:cubicBezTo>
                    <a:pt x="12" y="224"/>
                    <a:pt x="43" y="359"/>
                    <a:pt x="80" y="432"/>
                  </a:cubicBezTo>
                  <a:cubicBezTo>
                    <a:pt x="117" y="505"/>
                    <a:pt x="172" y="551"/>
                    <a:pt x="224" y="592"/>
                  </a:cubicBezTo>
                  <a:lnTo>
                    <a:pt x="392" y="680"/>
                  </a:lnTo>
                </a:path>
              </a:pathLst>
            </a:custGeom>
            <a:noFill/>
            <a:ln w="38100" cap="flat" cmpd="sng">
              <a:solidFill>
                <a:srgbClr val="FF0000"/>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spcBef>
                  <a:spcPct val="50000"/>
                </a:spcBef>
                <a:defRPr/>
              </a:pPr>
              <a:endParaRPr lang="de-DE"/>
            </a:p>
          </p:txBody>
        </p:sp>
        <p:sp>
          <p:nvSpPr>
            <p:cNvPr id="113734" name="Freeform 70"/>
            <p:cNvSpPr>
              <a:spLocks/>
            </p:cNvSpPr>
            <p:nvPr/>
          </p:nvSpPr>
          <p:spPr bwMode="auto">
            <a:xfrm>
              <a:off x="4072" y="3576"/>
              <a:ext cx="424" cy="600"/>
            </a:xfrm>
            <a:custGeom>
              <a:avLst/>
              <a:gdLst>
                <a:gd name="T0" fmla="*/ 416 w 424"/>
                <a:gd name="T1" fmla="*/ 0 h 600"/>
                <a:gd name="T2" fmla="*/ 424 w 424"/>
                <a:gd name="T3" fmla="*/ 152 h 600"/>
                <a:gd name="T4" fmla="*/ 320 w 424"/>
                <a:gd name="T5" fmla="*/ 384 h 600"/>
                <a:gd name="T6" fmla="*/ 160 w 424"/>
                <a:gd name="T7" fmla="*/ 536 h 600"/>
                <a:gd name="T8" fmla="*/ 0 w 424"/>
                <a:gd name="T9" fmla="*/ 600 h 600"/>
              </a:gdLst>
              <a:ahLst/>
              <a:cxnLst>
                <a:cxn ang="0">
                  <a:pos x="T0" y="T1"/>
                </a:cxn>
                <a:cxn ang="0">
                  <a:pos x="T2" y="T3"/>
                </a:cxn>
                <a:cxn ang="0">
                  <a:pos x="T4" y="T5"/>
                </a:cxn>
                <a:cxn ang="0">
                  <a:pos x="T6" y="T7"/>
                </a:cxn>
                <a:cxn ang="0">
                  <a:pos x="T8" y="T9"/>
                </a:cxn>
              </a:cxnLst>
              <a:rect l="0" t="0" r="r" b="b"/>
              <a:pathLst>
                <a:path w="424" h="600">
                  <a:moveTo>
                    <a:pt x="416" y="0"/>
                  </a:moveTo>
                  <a:lnTo>
                    <a:pt x="424" y="152"/>
                  </a:lnTo>
                  <a:cubicBezTo>
                    <a:pt x="408" y="216"/>
                    <a:pt x="364" y="320"/>
                    <a:pt x="320" y="384"/>
                  </a:cubicBezTo>
                  <a:cubicBezTo>
                    <a:pt x="276" y="448"/>
                    <a:pt x="213" y="500"/>
                    <a:pt x="160" y="536"/>
                  </a:cubicBezTo>
                  <a:lnTo>
                    <a:pt x="0" y="600"/>
                  </a:lnTo>
                </a:path>
              </a:pathLst>
            </a:custGeom>
            <a:noFill/>
            <a:ln w="38100" cap="flat" cmpd="sng">
              <a:solidFill>
                <a:srgbClr val="FF0000"/>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spcBef>
                  <a:spcPct val="50000"/>
                </a:spcBef>
                <a:defRPr/>
              </a:pPr>
              <a:endParaRPr lang="de-DE"/>
            </a:p>
          </p:txBody>
        </p:sp>
        <p:sp>
          <p:nvSpPr>
            <p:cNvPr id="113723" name="Freeform 59"/>
            <p:cNvSpPr>
              <a:spLocks/>
            </p:cNvSpPr>
            <p:nvPr/>
          </p:nvSpPr>
          <p:spPr bwMode="auto">
            <a:xfrm>
              <a:off x="3856" y="3240"/>
              <a:ext cx="1624" cy="888"/>
            </a:xfrm>
            <a:custGeom>
              <a:avLst/>
              <a:gdLst>
                <a:gd name="T0" fmla="*/ 128 w 1624"/>
                <a:gd name="T1" fmla="*/ 480 h 888"/>
                <a:gd name="T2" fmla="*/ 192 w 1624"/>
                <a:gd name="T3" fmla="*/ 272 h 888"/>
                <a:gd name="T4" fmla="*/ 328 w 1624"/>
                <a:gd name="T5" fmla="*/ 112 h 888"/>
                <a:gd name="T6" fmla="*/ 472 w 1624"/>
                <a:gd name="T7" fmla="*/ 104 h 888"/>
                <a:gd name="T8" fmla="*/ 904 w 1624"/>
                <a:gd name="T9" fmla="*/ 0 h 888"/>
                <a:gd name="T10" fmla="*/ 1448 w 1624"/>
                <a:gd name="T11" fmla="*/ 272 h 888"/>
                <a:gd name="T12" fmla="*/ 1624 w 1624"/>
                <a:gd name="T13" fmla="*/ 328 h 888"/>
                <a:gd name="T14" fmla="*/ 1448 w 1624"/>
                <a:gd name="T15" fmla="*/ 384 h 888"/>
                <a:gd name="T16" fmla="*/ 1344 w 1624"/>
                <a:gd name="T17" fmla="*/ 400 h 888"/>
                <a:gd name="T18" fmla="*/ 1272 w 1624"/>
                <a:gd name="T19" fmla="*/ 504 h 888"/>
                <a:gd name="T20" fmla="*/ 1288 w 1624"/>
                <a:gd name="T21" fmla="*/ 872 h 888"/>
                <a:gd name="T22" fmla="*/ 1144 w 1624"/>
                <a:gd name="T23" fmla="*/ 888 h 888"/>
                <a:gd name="T24" fmla="*/ 920 w 1624"/>
                <a:gd name="T25" fmla="*/ 816 h 888"/>
                <a:gd name="T26" fmla="*/ 560 w 1624"/>
                <a:gd name="T27" fmla="*/ 608 h 888"/>
                <a:gd name="T28" fmla="*/ 304 w 1624"/>
                <a:gd name="T29" fmla="*/ 648 h 888"/>
                <a:gd name="T30" fmla="*/ 0 w 1624"/>
                <a:gd name="T31" fmla="*/ 720 h 888"/>
                <a:gd name="T32" fmla="*/ 128 w 1624"/>
                <a:gd name="T33" fmla="*/ 480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4" h="888">
                  <a:moveTo>
                    <a:pt x="128" y="480"/>
                  </a:moveTo>
                  <a:cubicBezTo>
                    <a:pt x="160" y="405"/>
                    <a:pt x="159" y="333"/>
                    <a:pt x="192" y="272"/>
                  </a:cubicBezTo>
                  <a:lnTo>
                    <a:pt x="328" y="112"/>
                  </a:lnTo>
                  <a:lnTo>
                    <a:pt x="472" y="104"/>
                  </a:lnTo>
                  <a:lnTo>
                    <a:pt x="904" y="0"/>
                  </a:lnTo>
                  <a:cubicBezTo>
                    <a:pt x="1067" y="28"/>
                    <a:pt x="1328" y="217"/>
                    <a:pt x="1448" y="272"/>
                  </a:cubicBezTo>
                  <a:lnTo>
                    <a:pt x="1624" y="328"/>
                  </a:lnTo>
                  <a:lnTo>
                    <a:pt x="1448" y="384"/>
                  </a:lnTo>
                  <a:cubicBezTo>
                    <a:pt x="1401" y="396"/>
                    <a:pt x="1373" y="380"/>
                    <a:pt x="1344" y="400"/>
                  </a:cubicBezTo>
                  <a:cubicBezTo>
                    <a:pt x="1315" y="420"/>
                    <a:pt x="1281" y="425"/>
                    <a:pt x="1272" y="504"/>
                  </a:cubicBezTo>
                  <a:cubicBezTo>
                    <a:pt x="1263" y="583"/>
                    <a:pt x="1309" y="808"/>
                    <a:pt x="1288" y="872"/>
                  </a:cubicBezTo>
                  <a:lnTo>
                    <a:pt x="1144" y="888"/>
                  </a:lnTo>
                  <a:cubicBezTo>
                    <a:pt x="1083" y="879"/>
                    <a:pt x="1017" y="863"/>
                    <a:pt x="920" y="816"/>
                  </a:cubicBezTo>
                  <a:cubicBezTo>
                    <a:pt x="823" y="769"/>
                    <a:pt x="663" y="636"/>
                    <a:pt x="560" y="608"/>
                  </a:cubicBezTo>
                  <a:cubicBezTo>
                    <a:pt x="457" y="580"/>
                    <a:pt x="397" y="629"/>
                    <a:pt x="304" y="648"/>
                  </a:cubicBezTo>
                  <a:lnTo>
                    <a:pt x="0" y="720"/>
                  </a:lnTo>
                  <a:lnTo>
                    <a:pt x="128" y="480"/>
                  </a:lnTo>
                  <a:close/>
                </a:path>
              </a:pathLst>
            </a:custGeom>
            <a:gradFill flip="none" rotWithShape="1">
              <a:gsLst>
                <a:gs pos="0">
                  <a:schemeClr val="accent1">
                    <a:gamma/>
                    <a:shade val="46275"/>
                    <a:invGamma/>
                  </a:schemeClr>
                </a:gs>
                <a:gs pos="50000">
                  <a:schemeClr val="accent1"/>
                </a:gs>
                <a:gs pos="100000">
                  <a:schemeClr val="accent1">
                    <a:gamma/>
                    <a:shade val="46275"/>
                    <a:invGamma/>
                  </a:schemeClr>
                </a:gs>
              </a:gsLst>
              <a:path path="circle">
                <a:fillToRect l="100000" t="100000"/>
              </a:path>
              <a:tileRect r="-100000" b="-100000"/>
            </a:gradFill>
            <a:ln w="381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spcBef>
                  <a:spcPct val="50000"/>
                </a:spcBef>
                <a:defRPr/>
              </a:pPr>
              <a:endParaRPr lang="de-DE"/>
            </a:p>
          </p:txBody>
        </p:sp>
        <p:sp>
          <p:nvSpPr>
            <p:cNvPr id="113724" name="Freeform 60"/>
            <p:cNvSpPr>
              <a:spLocks/>
            </p:cNvSpPr>
            <p:nvPr/>
          </p:nvSpPr>
          <p:spPr bwMode="auto">
            <a:xfrm>
              <a:off x="4409" y="3432"/>
              <a:ext cx="456" cy="277"/>
            </a:xfrm>
            <a:custGeom>
              <a:avLst/>
              <a:gdLst>
                <a:gd name="T0" fmla="*/ 88 w 456"/>
                <a:gd name="T1" fmla="*/ 61 h 277"/>
                <a:gd name="T2" fmla="*/ 205 w 456"/>
                <a:gd name="T3" fmla="*/ 0 h 277"/>
                <a:gd name="T4" fmla="*/ 435 w 456"/>
                <a:gd name="T5" fmla="*/ 60 h 277"/>
                <a:gd name="T6" fmla="*/ 330 w 456"/>
                <a:gd name="T7" fmla="*/ 126 h 277"/>
                <a:gd name="T8" fmla="*/ 294 w 456"/>
                <a:gd name="T9" fmla="*/ 262 h 277"/>
                <a:gd name="T10" fmla="*/ 142 w 456"/>
                <a:gd name="T11" fmla="*/ 217 h 277"/>
                <a:gd name="T12" fmla="*/ 9 w 456"/>
                <a:gd name="T13" fmla="*/ 225 h 277"/>
                <a:gd name="T14" fmla="*/ 88 w 456"/>
                <a:gd name="T15" fmla="*/ 61 h 2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6" h="277">
                  <a:moveTo>
                    <a:pt x="88" y="61"/>
                  </a:moveTo>
                  <a:cubicBezTo>
                    <a:pt x="121" y="24"/>
                    <a:pt x="147" y="0"/>
                    <a:pt x="205" y="0"/>
                  </a:cubicBezTo>
                  <a:cubicBezTo>
                    <a:pt x="263" y="0"/>
                    <a:pt x="414" y="39"/>
                    <a:pt x="435" y="60"/>
                  </a:cubicBezTo>
                  <a:cubicBezTo>
                    <a:pt x="456" y="81"/>
                    <a:pt x="353" y="92"/>
                    <a:pt x="330" y="126"/>
                  </a:cubicBezTo>
                  <a:cubicBezTo>
                    <a:pt x="307" y="160"/>
                    <a:pt x="325" y="247"/>
                    <a:pt x="294" y="262"/>
                  </a:cubicBezTo>
                  <a:cubicBezTo>
                    <a:pt x="263" y="277"/>
                    <a:pt x="189" y="223"/>
                    <a:pt x="142" y="217"/>
                  </a:cubicBezTo>
                  <a:cubicBezTo>
                    <a:pt x="95" y="211"/>
                    <a:pt x="18" y="251"/>
                    <a:pt x="9" y="225"/>
                  </a:cubicBezTo>
                  <a:cubicBezTo>
                    <a:pt x="0" y="199"/>
                    <a:pt x="55" y="98"/>
                    <a:pt x="88" y="61"/>
                  </a:cubicBezTo>
                  <a:close/>
                </a:path>
              </a:pathLst>
            </a:custGeom>
            <a:solidFill>
              <a:srgbClr val="FFFF99"/>
            </a:solidFill>
            <a:ln>
              <a:noFill/>
            </a:ln>
            <a:effectLst/>
            <a:extLst>
              <a:ext uri="{91240B29-F687-4F45-9708-019B960494DF}">
                <a14:hiddenLine xmlns:a14="http://schemas.microsoft.com/office/drawing/2010/main" w="38100" cap="flat" cmpd="sng">
                  <a:solidFill>
                    <a:srgbClr val="00CC00"/>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spcBef>
                  <a:spcPct val="50000"/>
                </a:spcBef>
                <a:defRPr/>
              </a:pPr>
              <a:endParaRPr lang="de-DE"/>
            </a:p>
          </p:txBody>
        </p:sp>
        <p:sp>
          <p:nvSpPr>
            <p:cNvPr id="113726" name="Text Box 62"/>
            <p:cNvSpPr txBox="1">
              <a:spLocks noChangeArrowheads="1"/>
            </p:cNvSpPr>
            <p:nvPr/>
          </p:nvSpPr>
          <p:spPr bwMode="auto">
            <a:xfrm>
              <a:off x="4416" y="2896"/>
              <a:ext cx="28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i="1" dirty="0">
                  <a:solidFill>
                    <a:schemeClr val="tx1"/>
                  </a:solidFill>
                </a:rPr>
                <a:t>d</a:t>
              </a:r>
            </a:p>
          </p:txBody>
        </p:sp>
        <p:sp>
          <p:nvSpPr>
            <p:cNvPr id="113728" name="Freeform 64"/>
            <p:cNvSpPr>
              <a:spLocks/>
            </p:cNvSpPr>
            <p:nvPr/>
          </p:nvSpPr>
          <p:spPr bwMode="auto">
            <a:xfrm>
              <a:off x="3840" y="2944"/>
              <a:ext cx="384" cy="576"/>
            </a:xfrm>
            <a:custGeom>
              <a:avLst/>
              <a:gdLst>
                <a:gd name="T0" fmla="*/ 0 w 384"/>
                <a:gd name="T1" fmla="*/ 0 h 576"/>
                <a:gd name="T2" fmla="*/ 96 w 384"/>
                <a:gd name="T3" fmla="*/ 96 h 576"/>
                <a:gd name="T4" fmla="*/ 320 w 384"/>
                <a:gd name="T5" fmla="*/ 424 h 576"/>
                <a:gd name="T6" fmla="*/ 384 w 384"/>
                <a:gd name="T7" fmla="*/ 576 h 576"/>
              </a:gdLst>
              <a:ahLst/>
              <a:cxnLst>
                <a:cxn ang="0">
                  <a:pos x="T0" y="T1"/>
                </a:cxn>
                <a:cxn ang="0">
                  <a:pos x="T2" y="T3"/>
                </a:cxn>
                <a:cxn ang="0">
                  <a:pos x="T4" y="T5"/>
                </a:cxn>
                <a:cxn ang="0">
                  <a:pos x="T6" y="T7"/>
                </a:cxn>
              </a:cxnLst>
              <a:rect l="0" t="0" r="r" b="b"/>
              <a:pathLst>
                <a:path w="384" h="576">
                  <a:moveTo>
                    <a:pt x="0" y="0"/>
                  </a:moveTo>
                  <a:lnTo>
                    <a:pt x="96" y="96"/>
                  </a:lnTo>
                  <a:cubicBezTo>
                    <a:pt x="149" y="167"/>
                    <a:pt x="272" y="344"/>
                    <a:pt x="320" y="424"/>
                  </a:cubicBezTo>
                  <a:lnTo>
                    <a:pt x="384" y="576"/>
                  </a:lnTo>
                </a:path>
              </a:pathLst>
            </a:custGeom>
            <a:noFill/>
            <a:ln w="38100" cap="flat" cmpd="sng">
              <a:solidFill>
                <a:srgbClr val="FF0000"/>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spcBef>
                  <a:spcPct val="50000"/>
                </a:spcBef>
                <a:defRPr/>
              </a:pPr>
              <a:endParaRPr lang="de-DE"/>
            </a:p>
          </p:txBody>
        </p:sp>
        <p:sp>
          <p:nvSpPr>
            <p:cNvPr id="113729" name="Freeform 65"/>
            <p:cNvSpPr>
              <a:spLocks/>
            </p:cNvSpPr>
            <p:nvPr/>
          </p:nvSpPr>
          <p:spPr bwMode="auto">
            <a:xfrm>
              <a:off x="3744" y="3184"/>
              <a:ext cx="384" cy="576"/>
            </a:xfrm>
            <a:custGeom>
              <a:avLst/>
              <a:gdLst>
                <a:gd name="T0" fmla="*/ 0 w 384"/>
                <a:gd name="T1" fmla="*/ 0 h 576"/>
                <a:gd name="T2" fmla="*/ 96 w 384"/>
                <a:gd name="T3" fmla="*/ 96 h 576"/>
                <a:gd name="T4" fmla="*/ 320 w 384"/>
                <a:gd name="T5" fmla="*/ 424 h 576"/>
                <a:gd name="T6" fmla="*/ 384 w 384"/>
                <a:gd name="T7" fmla="*/ 576 h 576"/>
              </a:gdLst>
              <a:ahLst/>
              <a:cxnLst>
                <a:cxn ang="0">
                  <a:pos x="T0" y="T1"/>
                </a:cxn>
                <a:cxn ang="0">
                  <a:pos x="T2" y="T3"/>
                </a:cxn>
                <a:cxn ang="0">
                  <a:pos x="T4" y="T5"/>
                </a:cxn>
                <a:cxn ang="0">
                  <a:pos x="T6" y="T7"/>
                </a:cxn>
              </a:cxnLst>
              <a:rect l="0" t="0" r="r" b="b"/>
              <a:pathLst>
                <a:path w="384" h="576">
                  <a:moveTo>
                    <a:pt x="0" y="0"/>
                  </a:moveTo>
                  <a:lnTo>
                    <a:pt x="96" y="96"/>
                  </a:lnTo>
                  <a:cubicBezTo>
                    <a:pt x="149" y="167"/>
                    <a:pt x="272" y="344"/>
                    <a:pt x="320" y="424"/>
                  </a:cubicBezTo>
                  <a:lnTo>
                    <a:pt x="384" y="576"/>
                  </a:lnTo>
                </a:path>
              </a:pathLst>
            </a:custGeom>
            <a:noFill/>
            <a:ln w="38100" cap="flat" cmpd="sng">
              <a:solidFill>
                <a:srgbClr val="FF0000"/>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spcBef>
                  <a:spcPct val="50000"/>
                </a:spcBef>
                <a:defRPr/>
              </a:pPr>
              <a:endParaRPr lang="de-DE"/>
            </a:p>
          </p:txBody>
        </p:sp>
        <p:sp>
          <p:nvSpPr>
            <p:cNvPr id="113730" name="Freeform 66"/>
            <p:cNvSpPr>
              <a:spLocks/>
            </p:cNvSpPr>
            <p:nvPr/>
          </p:nvSpPr>
          <p:spPr bwMode="auto">
            <a:xfrm flipH="1">
              <a:off x="4968" y="2944"/>
              <a:ext cx="384" cy="576"/>
            </a:xfrm>
            <a:custGeom>
              <a:avLst/>
              <a:gdLst>
                <a:gd name="T0" fmla="*/ 0 w 384"/>
                <a:gd name="T1" fmla="*/ 0 h 576"/>
                <a:gd name="T2" fmla="*/ 96 w 384"/>
                <a:gd name="T3" fmla="*/ 96 h 576"/>
                <a:gd name="T4" fmla="*/ 320 w 384"/>
                <a:gd name="T5" fmla="*/ 424 h 576"/>
                <a:gd name="T6" fmla="*/ 384 w 384"/>
                <a:gd name="T7" fmla="*/ 576 h 576"/>
              </a:gdLst>
              <a:ahLst/>
              <a:cxnLst>
                <a:cxn ang="0">
                  <a:pos x="T0" y="T1"/>
                </a:cxn>
                <a:cxn ang="0">
                  <a:pos x="T2" y="T3"/>
                </a:cxn>
                <a:cxn ang="0">
                  <a:pos x="T4" y="T5"/>
                </a:cxn>
                <a:cxn ang="0">
                  <a:pos x="T6" y="T7"/>
                </a:cxn>
              </a:cxnLst>
              <a:rect l="0" t="0" r="r" b="b"/>
              <a:pathLst>
                <a:path w="384" h="576">
                  <a:moveTo>
                    <a:pt x="0" y="0"/>
                  </a:moveTo>
                  <a:lnTo>
                    <a:pt x="96" y="96"/>
                  </a:lnTo>
                  <a:cubicBezTo>
                    <a:pt x="149" y="167"/>
                    <a:pt x="272" y="344"/>
                    <a:pt x="320" y="424"/>
                  </a:cubicBezTo>
                  <a:lnTo>
                    <a:pt x="384" y="576"/>
                  </a:lnTo>
                </a:path>
              </a:pathLst>
            </a:custGeom>
            <a:noFill/>
            <a:ln w="38100" cap="flat" cmpd="sng">
              <a:solidFill>
                <a:srgbClr val="FF0000"/>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spcBef>
                  <a:spcPct val="50000"/>
                </a:spcBef>
                <a:defRPr/>
              </a:pPr>
              <a:endParaRPr lang="de-DE"/>
            </a:p>
          </p:txBody>
        </p:sp>
        <p:sp>
          <p:nvSpPr>
            <p:cNvPr id="113731" name="Freeform 67"/>
            <p:cNvSpPr>
              <a:spLocks/>
            </p:cNvSpPr>
            <p:nvPr/>
          </p:nvSpPr>
          <p:spPr bwMode="auto">
            <a:xfrm flipH="1">
              <a:off x="4952" y="3232"/>
              <a:ext cx="384" cy="576"/>
            </a:xfrm>
            <a:custGeom>
              <a:avLst/>
              <a:gdLst>
                <a:gd name="T0" fmla="*/ 0 w 384"/>
                <a:gd name="T1" fmla="*/ 0 h 576"/>
                <a:gd name="T2" fmla="*/ 96 w 384"/>
                <a:gd name="T3" fmla="*/ 96 h 576"/>
                <a:gd name="T4" fmla="*/ 320 w 384"/>
                <a:gd name="T5" fmla="*/ 424 h 576"/>
                <a:gd name="T6" fmla="*/ 384 w 384"/>
                <a:gd name="T7" fmla="*/ 576 h 576"/>
              </a:gdLst>
              <a:ahLst/>
              <a:cxnLst>
                <a:cxn ang="0">
                  <a:pos x="T0" y="T1"/>
                </a:cxn>
                <a:cxn ang="0">
                  <a:pos x="T2" y="T3"/>
                </a:cxn>
                <a:cxn ang="0">
                  <a:pos x="T4" y="T5"/>
                </a:cxn>
                <a:cxn ang="0">
                  <a:pos x="T6" y="T7"/>
                </a:cxn>
              </a:cxnLst>
              <a:rect l="0" t="0" r="r" b="b"/>
              <a:pathLst>
                <a:path w="384" h="576">
                  <a:moveTo>
                    <a:pt x="0" y="0"/>
                  </a:moveTo>
                  <a:lnTo>
                    <a:pt x="96" y="96"/>
                  </a:lnTo>
                  <a:cubicBezTo>
                    <a:pt x="149" y="167"/>
                    <a:pt x="272" y="344"/>
                    <a:pt x="320" y="424"/>
                  </a:cubicBezTo>
                  <a:lnTo>
                    <a:pt x="384" y="576"/>
                  </a:lnTo>
                </a:path>
              </a:pathLst>
            </a:custGeom>
            <a:noFill/>
            <a:ln w="38100" cap="flat" cmpd="sng">
              <a:solidFill>
                <a:srgbClr val="FF0000"/>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spcBef>
                  <a:spcPct val="50000"/>
                </a:spcBef>
                <a:defRPr/>
              </a:pPr>
              <a:endParaRPr lang="de-DE"/>
            </a:p>
          </p:txBody>
        </p:sp>
        <p:sp>
          <p:nvSpPr>
            <p:cNvPr id="113732" name="Freeform 68"/>
            <p:cNvSpPr>
              <a:spLocks/>
            </p:cNvSpPr>
            <p:nvPr/>
          </p:nvSpPr>
          <p:spPr bwMode="auto">
            <a:xfrm>
              <a:off x="4712" y="2736"/>
              <a:ext cx="48" cy="624"/>
            </a:xfrm>
            <a:custGeom>
              <a:avLst/>
              <a:gdLst>
                <a:gd name="T0" fmla="*/ 32 w 48"/>
                <a:gd name="T1" fmla="*/ 0 h 624"/>
                <a:gd name="T2" fmla="*/ 48 w 48"/>
                <a:gd name="T3" fmla="*/ 176 h 624"/>
                <a:gd name="T4" fmla="*/ 32 w 48"/>
                <a:gd name="T5" fmla="*/ 464 h 624"/>
                <a:gd name="T6" fmla="*/ 0 w 48"/>
                <a:gd name="T7" fmla="*/ 624 h 624"/>
              </a:gdLst>
              <a:ahLst/>
              <a:cxnLst>
                <a:cxn ang="0">
                  <a:pos x="T0" y="T1"/>
                </a:cxn>
                <a:cxn ang="0">
                  <a:pos x="T2" y="T3"/>
                </a:cxn>
                <a:cxn ang="0">
                  <a:pos x="T4" y="T5"/>
                </a:cxn>
                <a:cxn ang="0">
                  <a:pos x="T6" y="T7"/>
                </a:cxn>
              </a:cxnLst>
              <a:rect l="0" t="0" r="r" b="b"/>
              <a:pathLst>
                <a:path w="48" h="624">
                  <a:moveTo>
                    <a:pt x="32" y="0"/>
                  </a:moveTo>
                  <a:lnTo>
                    <a:pt x="48" y="176"/>
                  </a:lnTo>
                  <a:cubicBezTo>
                    <a:pt x="48" y="253"/>
                    <a:pt x="40" y="389"/>
                    <a:pt x="32" y="464"/>
                  </a:cubicBezTo>
                  <a:lnTo>
                    <a:pt x="0" y="624"/>
                  </a:lnTo>
                </a:path>
              </a:pathLst>
            </a:custGeom>
            <a:noFill/>
            <a:ln w="38100" cap="flat" cmpd="sng">
              <a:solidFill>
                <a:srgbClr val="FF0000"/>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spcBef>
                  <a:spcPct val="50000"/>
                </a:spcBef>
                <a:defRPr/>
              </a:pPr>
              <a:endParaRPr lang="de-DE"/>
            </a:p>
          </p:txBody>
        </p:sp>
        <p:sp>
          <p:nvSpPr>
            <p:cNvPr id="113733" name="Freeform 69"/>
            <p:cNvSpPr>
              <a:spLocks/>
            </p:cNvSpPr>
            <p:nvPr/>
          </p:nvSpPr>
          <p:spPr bwMode="auto">
            <a:xfrm>
              <a:off x="4528" y="3168"/>
              <a:ext cx="48" cy="624"/>
            </a:xfrm>
            <a:custGeom>
              <a:avLst/>
              <a:gdLst>
                <a:gd name="T0" fmla="*/ 32 w 48"/>
                <a:gd name="T1" fmla="*/ 0 h 624"/>
                <a:gd name="T2" fmla="*/ 48 w 48"/>
                <a:gd name="T3" fmla="*/ 176 h 624"/>
                <a:gd name="T4" fmla="*/ 32 w 48"/>
                <a:gd name="T5" fmla="*/ 464 h 624"/>
                <a:gd name="T6" fmla="*/ 0 w 48"/>
                <a:gd name="T7" fmla="*/ 624 h 624"/>
              </a:gdLst>
              <a:ahLst/>
              <a:cxnLst>
                <a:cxn ang="0">
                  <a:pos x="T0" y="T1"/>
                </a:cxn>
                <a:cxn ang="0">
                  <a:pos x="T2" y="T3"/>
                </a:cxn>
                <a:cxn ang="0">
                  <a:pos x="T4" y="T5"/>
                </a:cxn>
                <a:cxn ang="0">
                  <a:pos x="T6" y="T7"/>
                </a:cxn>
              </a:cxnLst>
              <a:rect l="0" t="0" r="r" b="b"/>
              <a:pathLst>
                <a:path w="48" h="624">
                  <a:moveTo>
                    <a:pt x="32" y="0"/>
                  </a:moveTo>
                  <a:lnTo>
                    <a:pt x="48" y="176"/>
                  </a:lnTo>
                  <a:cubicBezTo>
                    <a:pt x="48" y="253"/>
                    <a:pt x="40" y="389"/>
                    <a:pt x="32" y="464"/>
                  </a:cubicBezTo>
                  <a:lnTo>
                    <a:pt x="0" y="624"/>
                  </a:lnTo>
                </a:path>
              </a:pathLst>
            </a:custGeom>
            <a:noFill/>
            <a:ln w="38100" cap="flat" cmpd="sng">
              <a:solidFill>
                <a:srgbClr val="FF0000"/>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spcBef>
                  <a:spcPct val="50000"/>
                </a:spcBef>
                <a:defRPr/>
              </a:pPr>
              <a:endParaRPr lang="de-DE"/>
            </a:p>
          </p:txBody>
        </p:sp>
        <p:sp>
          <p:nvSpPr>
            <p:cNvPr id="113725" name="Line 61"/>
            <p:cNvSpPr>
              <a:spLocks noChangeShapeType="1"/>
            </p:cNvSpPr>
            <p:nvPr/>
          </p:nvSpPr>
          <p:spPr bwMode="auto">
            <a:xfrm flipV="1">
              <a:off x="4408" y="3072"/>
              <a:ext cx="392" cy="184"/>
            </a:xfrm>
            <a:prstGeom prst="line">
              <a:avLst/>
            </a:prstGeom>
            <a:noFill/>
            <a:ln w="2857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grpSp>
      <p:pic>
        <p:nvPicPr>
          <p:cNvPr id="2" name="Bild 1"/>
          <p:cNvPicPr>
            <a:picLocks noChangeAspect="1"/>
          </p:cNvPicPr>
          <p:nvPr/>
        </p:nvPicPr>
        <p:blipFill>
          <a:blip r:embed="rId2"/>
          <a:stretch>
            <a:fillRect/>
          </a:stretch>
        </p:blipFill>
        <p:spPr>
          <a:xfrm>
            <a:off x="1397835" y="1371600"/>
            <a:ext cx="1380699" cy="408206"/>
          </a:xfrm>
          <a:prstGeom prst="rect">
            <a:avLst/>
          </a:prstGeom>
        </p:spPr>
      </p:pic>
      <p:pic>
        <p:nvPicPr>
          <p:cNvPr id="3" name="Bild 2"/>
          <p:cNvPicPr>
            <a:picLocks noChangeAspect="1"/>
          </p:cNvPicPr>
          <p:nvPr/>
        </p:nvPicPr>
        <p:blipFill>
          <a:blip r:embed="rId3"/>
          <a:stretch>
            <a:fillRect/>
          </a:stretch>
        </p:blipFill>
        <p:spPr>
          <a:xfrm>
            <a:off x="609600" y="2478156"/>
            <a:ext cx="3925988" cy="468237"/>
          </a:xfrm>
          <a:prstGeom prst="rect">
            <a:avLst/>
          </a:prstGeom>
        </p:spPr>
      </p:pic>
      <p:pic>
        <p:nvPicPr>
          <p:cNvPr id="5" name="Bild 4"/>
          <p:cNvPicPr>
            <a:picLocks noChangeAspect="1"/>
          </p:cNvPicPr>
          <p:nvPr/>
        </p:nvPicPr>
        <p:blipFill>
          <a:blip r:embed="rId4"/>
          <a:stretch>
            <a:fillRect/>
          </a:stretch>
        </p:blipFill>
        <p:spPr>
          <a:xfrm>
            <a:off x="1719428" y="3293479"/>
            <a:ext cx="2928772" cy="399378"/>
          </a:xfrm>
          <a:prstGeom prst="rect">
            <a:avLst/>
          </a:prstGeom>
        </p:spPr>
      </p:pic>
      <p:grpSp>
        <p:nvGrpSpPr>
          <p:cNvPr id="7" name="Gruppierung 6"/>
          <p:cNvGrpSpPr/>
          <p:nvPr/>
        </p:nvGrpSpPr>
        <p:grpSpPr>
          <a:xfrm>
            <a:off x="1995985" y="3903259"/>
            <a:ext cx="2971800" cy="955344"/>
            <a:chOff x="1995985" y="3903259"/>
            <a:chExt cx="2971800" cy="955344"/>
          </a:xfrm>
        </p:grpSpPr>
        <p:sp>
          <p:nvSpPr>
            <p:cNvPr id="45" name="Rectangle 12"/>
            <p:cNvSpPr>
              <a:spLocks noChangeArrowheads="1"/>
            </p:cNvSpPr>
            <p:nvPr/>
          </p:nvSpPr>
          <p:spPr bwMode="auto">
            <a:xfrm>
              <a:off x="1995985" y="3903259"/>
              <a:ext cx="2971800" cy="955344"/>
            </a:xfrm>
            <a:prstGeom prst="rect">
              <a:avLst/>
            </a:prstGeom>
            <a:solidFill>
              <a:srgbClr val="FFFF99"/>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28575">
                  <a:solidFill>
                    <a:schemeClr val="tx1"/>
                  </a:solidFill>
                  <a:miter lim="800000"/>
                  <a:headEnd/>
                  <a:tailEnd/>
                </a14:hiddenLine>
              </a:ext>
            </a:extLst>
          </p:spPr>
          <p:txBody>
            <a:bodyPr wrap="square" anchor="ctr">
              <a:spAutoFit/>
            </a:bodyPr>
            <a:lstStyle/>
            <a:p>
              <a:pPr algn="ctr" eaLnBrk="1" hangingPunct="1">
                <a:spcBef>
                  <a:spcPct val="50000"/>
                </a:spcBef>
                <a:defRPr/>
              </a:pPr>
              <a:endParaRPr lang="de-DE"/>
            </a:p>
          </p:txBody>
        </p:sp>
        <p:pic>
          <p:nvPicPr>
            <p:cNvPr id="6" name="Bild 5"/>
            <p:cNvPicPr>
              <a:picLocks noChangeAspect="1"/>
            </p:cNvPicPr>
            <p:nvPr/>
          </p:nvPicPr>
          <p:blipFill>
            <a:blip r:embed="rId5"/>
            <a:stretch>
              <a:fillRect/>
            </a:stretch>
          </p:blipFill>
          <p:spPr>
            <a:xfrm>
              <a:off x="2098985" y="3962400"/>
              <a:ext cx="2701615" cy="760863"/>
            </a:xfrm>
            <a:prstGeom prst="rect">
              <a:avLst/>
            </a:prstGeom>
          </p:spPr>
        </p:pic>
      </p:grpSp>
      <p:pic>
        <p:nvPicPr>
          <p:cNvPr id="4" name="Bild 3"/>
          <p:cNvPicPr>
            <a:picLocks noChangeAspect="1"/>
          </p:cNvPicPr>
          <p:nvPr/>
        </p:nvPicPr>
        <p:blipFill>
          <a:blip r:embed="rId6"/>
          <a:stretch>
            <a:fillRect/>
          </a:stretch>
        </p:blipFill>
        <p:spPr>
          <a:xfrm>
            <a:off x="5105400" y="2981898"/>
            <a:ext cx="927100" cy="3686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13736"/>
                                        </p:tgtEl>
                                        <p:attrNameLst>
                                          <p:attrName>style.visibility</p:attrName>
                                        </p:attrNameLst>
                                      </p:cBhvr>
                                      <p:to>
                                        <p:strVal val="visible"/>
                                      </p:to>
                                    </p:set>
                                    <p:animEffect transition="in" filter="box(out)">
                                      <p:cBhvr>
                                        <p:cTn id="7" dur="500"/>
                                        <p:tgtEl>
                                          <p:spTgt spid="11373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3722"/>
                                        </p:tgtEl>
                                        <p:attrNameLst>
                                          <p:attrName>style.visibility</p:attrName>
                                        </p:attrNameLst>
                                      </p:cBhvr>
                                      <p:to>
                                        <p:strVal val="visible"/>
                                      </p:to>
                                    </p:set>
                                    <p:animEffect transition="in" filter="wipe(left)">
                                      <p:cBhvr>
                                        <p:cTn id="11" dur="500"/>
                                        <p:tgtEl>
                                          <p:spTgt spid="113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722"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152400" y="228600"/>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a:t>Experiment zur Influenz:</a:t>
            </a:r>
            <a:endParaRPr lang="de-DE" altLang="de-DE">
              <a:solidFill>
                <a:schemeClr val="tx1"/>
              </a:solidFill>
            </a:endParaRPr>
          </a:p>
        </p:txBody>
      </p:sp>
      <p:sp>
        <p:nvSpPr>
          <p:cNvPr id="110612" name="Oval 20"/>
          <p:cNvSpPr>
            <a:spLocks noChangeArrowheads="1"/>
          </p:cNvSpPr>
          <p:nvPr/>
        </p:nvSpPr>
        <p:spPr bwMode="auto">
          <a:xfrm>
            <a:off x="101600" y="2366963"/>
            <a:ext cx="304800" cy="304800"/>
          </a:xfrm>
          <a:prstGeom prst="ellipse">
            <a:avLst/>
          </a:prstGeom>
          <a:solidFill>
            <a:srgbClr val="FF5050"/>
          </a:solidFill>
          <a:ln w="285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110613" name="Text Box 21"/>
          <p:cNvSpPr txBox="1">
            <a:spLocks noChangeArrowheads="1"/>
          </p:cNvSpPr>
          <p:nvPr/>
        </p:nvSpPr>
        <p:spPr bwMode="auto">
          <a:xfrm>
            <a:off x="-228600" y="2498725"/>
            <a:ext cx="990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4000" b="1" dirty="0">
                <a:solidFill>
                  <a:srgbClr val="FF0000"/>
                </a:solidFill>
                <a:sym typeface="Symbol" charset="2"/>
              </a:rPr>
              <a:t>+</a:t>
            </a:r>
            <a:endParaRPr lang="de-DE" altLang="de-DE" sz="4000" b="1" dirty="0">
              <a:solidFill>
                <a:srgbClr val="FF0000"/>
              </a:solidFill>
            </a:endParaRPr>
          </a:p>
        </p:txBody>
      </p:sp>
      <p:sp>
        <p:nvSpPr>
          <p:cNvPr id="110614" name="Line 22"/>
          <p:cNvSpPr>
            <a:spLocks noChangeShapeType="1"/>
          </p:cNvSpPr>
          <p:nvPr/>
        </p:nvSpPr>
        <p:spPr bwMode="auto">
          <a:xfrm>
            <a:off x="406400" y="2532063"/>
            <a:ext cx="5207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10615" name="Oval 23"/>
          <p:cNvSpPr>
            <a:spLocks noChangeArrowheads="1"/>
          </p:cNvSpPr>
          <p:nvPr/>
        </p:nvSpPr>
        <p:spPr bwMode="auto">
          <a:xfrm>
            <a:off x="3340100" y="2376488"/>
            <a:ext cx="304800" cy="304800"/>
          </a:xfrm>
          <a:prstGeom prst="ellipse">
            <a:avLst/>
          </a:prstGeom>
          <a:solidFill>
            <a:srgbClr val="66FFFF"/>
          </a:solidFill>
          <a:ln w="285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110616" name="Text Box 24"/>
          <p:cNvSpPr txBox="1">
            <a:spLocks noChangeArrowheads="1"/>
          </p:cNvSpPr>
          <p:nvPr/>
        </p:nvSpPr>
        <p:spPr bwMode="auto">
          <a:xfrm>
            <a:off x="2997200" y="2486025"/>
            <a:ext cx="990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4000" b="1" dirty="0">
                <a:sym typeface="Symbol" charset="2"/>
              </a:rPr>
              <a:t>−</a:t>
            </a:r>
            <a:endParaRPr lang="de-DE" altLang="de-DE" sz="4000" b="1" dirty="0"/>
          </a:p>
        </p:txBody>
      </p:sp>
      <p:sp>
        <p:nvSpPr>
          <p:cNvPr id="110617" name="Line 25"/>
          <p:cNvSpPr>
            <a:spLocks noChangeShapeType="1"/>
          </p:cNvSpPr>
          <p:nvPr/>
        </p:nvSpPr>
        <p:spPr bwMode="auto">
          <a:xfrm>
            <a:off x="2832100" y="1020763"/>
            <a:ext cx="0" cy="308610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10618" name="Line 26"/>
          <p:cNvSpPr>
            <a:spLocks noChangeShapeType="1"/>
          </p:cNvSpPr>
          <p:nvPr/>
        </p:nvSpPr>
        <p:spPr bwMode="auto">
          <a:xfrm>
            <a:off x="2832100" y="1333500"/>
            <a:ext cx="0" cy="25146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10619" name="Line 27"/>
          <p:cNvSpPr>
            <a:spLocks noChangeShapeType="1"/>
          </p:cNvSpPr>
          <p:nvPr/>
        </p:nvSpPr>
        <p:spPr bwMode="auto">
          <a:xfrm>
            <a:off x="2832100" y="2544763"/>
            <a:ext cx="5207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10620" name="Line 28"/>
          <p:cNvSpPr>
            <a:spLocks noChangeShapeType="1"/>
          </p:cNvSpPr>
          <p:nvPr/>
        </p:nvSpPr>
        <p:spPr bwMode="auto">
          <a:xfrm>
            <a:off x="927100" y="990600"/>
            <a:ext cx="0" cy="307340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10621" name="Line 29"/>
          <p:cNvSpPr>
            <a:spLocks noChangeShapeType="1"/>
          </p:cNvSpPr>
          <p:nvPr/>
        </p:nvSpPr>
        <p:spPr bwMode="auto">
          <a:xfrm>
            <a:off x="927100" y="1290638"/>
            <a:ext cx="0" cy="25146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grpSp>
        <p:nvGrpSpPr>
          <p:cNvPr id="29708" name="Group 46"/>
          <p:cNvGrpSpPr>
            <a:grpSpLocks/>
          </p:cNvGrpSpPr>
          <p:nvPr/>
        </p:nvGrpSpPr>
        <p:grpSpPr bwMode="auto">
          <a:xfrm>
            <a:off x="2057400" y="1211263"/>
            <a:ext cx="609600" cy="2743200"/>
            <a:chOff x="1456" y="960"/>
            <a:chExt cx="384" cy="1728"/>
          </a:xfrm>
        </p:grpSpPr>
        <p:sp>
          <p:nvSpPr>
            <p:cNvPr id="110624" name="Text Box 32"/>
            <p:cNvSpPr txBox="1">
              <a:spLocks noChangeArrowheads="1"/>
            </p:cNvSpPr>
            <p:nvPr/>
          </p:nvSpPr>
          <p:spPr bwMode="auto">
            <a:xfrm>
              <a:off x="1456" y="960"/>
              <a:ext cx="38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b="1" dirty="0">
                  <a:solidFill>
                    <a:srgbClr val="FF0000"/>
                  </a:solidFill>
                  <a:sym typeface="Symbol" charset="2"/>
                </a:rPr>
                <a:t>+</a:t>
              </a:r>
              <a:endParaRPr lang="de-DE" altLang="de-DE" sz="2400" b="1" dirty="0">
                <a:solidFill>
                  <a:srgbClr val="FF0000"/>
                </a:solidFill>
              </a:endParaRPr>
            </a:p>
          </p:txBody>
        </p:sp>
        <p:sp>
          <p:nvSpPr>
            <p:cNvPr id="110625" name="Text Box 33"/>
            <p:cNvSpPr txBox="1">
              <a:spLocks noChangeArrowheads="1"/>
            </p:cNvSpPr>
            <p:nvPr/>
          </p:nvSpPr>
          <p:spPr bwMode="auto">
            <a:xfrm>
              <a:off x="1456" y="1192"/>
              <a:ext cx="38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b="1" dirty="0">
                  <a:solidFill>
                    <a:srgbClr val="FF0000"/>
                  </a:solidFill>
                  <a:sym typeface="Symbol" charset="2"/>
                </a:rPr>
                <a:t>+</a:t>
              </a:r>
              <a:endParaRPr lang="de-DE" altLang="de-DE" sz="2400" b="1" dirty="0">
                <a:solidFill>
                  <a:srgbClr val="FF0000"/>
                </a:solidFill>
              </a:endParaRPr>
            </a:p>
          </p:txBody>
        </p:sp>
        <p:sp>
          <p:nvSpPr>
            <p:cNvPr id="110626" name="Text Box 34"/>
            <p:cNvSpPr txBox="1">
              <a:spLocks noChangeArrowheads="1"/>
            </p:cNvSpPr>
            <p:nvPr/>
          </p:nvSpPr>
          <p:spPr bwMode="auto">
            <a:xfrm>
              <a:off x="1456" y="1440"/>
              <a:ext cx="38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b="1" dirty="0">
                  <a:solidFill>
                    <a:srgbClr val="FF0000"/>
                  </a:solidFill>
                  <a:sym typeface="Symbol" charset="2"/>
                </a:rPr>
                <a:t>+</a:t>
              </a:r>
              <a:endParaRPr lang="de-DE" altLang="de-DE" sz="2400" b="1" dirty="0">
                <a:solidFill>
                  <a:srgbClr val="FF0000"/>
                </a:solidFill>
              </a:endParaRPr>
            </a:p>
          </p:txBody>
        </p:sp>
        <p:sp>
          <p:nvSpPr>
            <p:cNvPr id="110627" name="Text Box 35"/>
            <p:cNvSpPr txBox="1">
              <a:spLocks noChangeArrowheads="1"/>
            </p:cNvSpPr>
            <p:nvPr/>
          </p:nvSpPr>
          <p:spPr bwMode="auto">
            <a:xfrm>
              <a:off x="1456" y="1672"/>
              <a:ext cx="38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b="1" dirty="0">
                  <a:solidFill>
                    <a:srgbClr val="FF0000"/>
                  </a:solidFill>
                  <a:sym typeface="Symbol" charset="2"/>
                </a:rPr>
                <a:t>+</a:t>
              </a:r>
              <a:endParaRPr lang="de-DE" altLang="de-DE" sz="2400" b="1" dirty="0">
                <a:solidFill>
                  <a:srgbClr val="FF0000"/>
                </a:solidFill>
              </a:endParaRPr>
            </a:p>
          </p:txBody>
        </p:sp>
        <p:sp>
          <p:nvSpPr>
            <p:cNvPr id="110628" name="Text Box 36"/>
            <p:cNvSpPr txBox="1">
              <a:spLocks noChangeArrowheads="1"/>
            </p:cNvSpPr>
            <p:nvPr/>
          </p:nvSpPr>
          <p:spPr bwMode="auto">
            <a:xfrm>
              <a:off x="1456" y="1920"/>
              <a:ext cx="38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b="1" dirty="0">
                  <a:solidFill>
                    <a:srgbClr val="FF0000"/>
                  </a:solidFill>
                  <a:sym typeface="Symbol" charset="2"/>
                </a:rPr>
                <a:t>+</a:t>
              </a:r>
              <a:endParaRPr lang="de-DE" altLang="de-DE" sz="2400" b="1" dirty="0">
                <a:solidFill>
                  <a:srgbClr val="FF0000"/>
                </a:solidFill>
              </a:endParaRPr>
            </a:p>
          </p:txBody>
        </p:sp>
        <p:sp>
          <p:nvSpPr>
            <p:cNvPr id="110629" name="Text Box 37"/>
            <p:cNvSpPr txBox="1">
              <a:spLocks noChangeArrowheads="1"/>
            </p:cNvSpPr>
            <p:nvPr/>
          </p:nvSpPr>
          <p:spPr bwMode="auto">
            <a:xfrm>
              <a:off x="1456" y="2152"/>
              <a:ext cx="38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b="1" dirty="0">
                  <a:solidFill>
                    <a:srgbClr val="FF0000"/>
                  </a:solidFill>
                  <a:sym typeface="Symbol" charset="2"/>
                </a:rPr>
                <a:t>+</a:t>
              </a:r>
              <a:endParaRPr lang="de-DE" altLang="de-DE" sz="2400" b="1" dirty="0">
                <a:solidFill>
                  <a:srgbClr val="FF0000"/>
                </a:solidFill>
              </a:endParaRPr>
            </a:p>
          </p:txBody>
        </p:sp>
        <p:sp>
          <p:nvSpPr>
            <p:cNvPr id="110630" name="Text Box 38"/>
            <p:cNvSpPr txBox="1">
              <a:spLocks noChangeArrowheads="1"/>
            </p:cNvSpPr>
            <p:nvPr/>
          </p:nvSpPr>
          <p:spPr bwMode="auto">
            <a:xfrm>
              <a:off x="1456" y="2400"/>
              <a:ext cx="38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b="1" dirty="0">
                  <a:solidFill>
                    <a:srgbClr val="FF0000"/>
                  </a:solidFill>
                  <a:sym typeface="Symbol" charset="2"/>
                </a:rPr>
                <a:t>+</a:t>
              </a:r>
              <a:endParaRPr lang="de-DE" altLang="de-DE" sz="2400" b="1" dirty="0">
                <a:solidFill>
                  <a:srgbClr val="FF0000"/>
                </a:solidFill>
              </a:endParaRPr>
            </a:p>
          </p:txBody>
        </p:sp>
      </p:grpSp>
      <p:grpSp>
        <p:nvGrpSpPr>
          <p:cNvPr id="29709" name="Group 47"/>
          <p:cNvGrpSpPr>
            <a:grpSpLocks/>
          </p:cNvGrpSpPr>
          <p:nvPr/>
        </p:nvGrpSpPr>
        <p:grpSpPr bwMode="auto">
          <a:xfrm>
            <a:off x="1143000" y="1211263"/>
            <a:ext cx="609600" cy="2743200"/>
            <a:chOff x="1120" y="960"/>
            <a:chExt cx="384" cy="1728"/>
          </a:xfrm>
        </p:grpSpPr>
        <p:sp>
          <p:nvSpPr>
            <p:cNvPr id="110631" name="Text Box 39"/>
            <p:cNvSpPr txBox="1">
              <a:spLocks noChangeArrowheads="1"/>
            </p:cNvSpPr>
            <p:nvPr/>
          </p:nvSpPr>
          <p:spPr bwMode="auto">
            <a:xfrm>
              <a:off x="1120" y="960"/>
              <a:ext cx="38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b="1">
                  <a:sym typeface="Symbol" charset="2"/>
                </a:rPr>
                <a:t>-</a:t>
              </a:r>
              <a:endParaRPr lang="de-DE" altLang="de-DE" sz="2400" b="1"/>
            </a:p>
          </p:txBody>
        </p:sp>
        <p:sp>
          <p:nvSpPr>
            <p:cNvPr id="110632" name="Text Box 40"/>
            <p:cNvSpPr txBox="1">
              <a:spLocks noChangeArrowheads="1"/>
            </p:cNvSpPr>
            <p:nvPr/>
          </p:nvSpPr>
          <p:spPr bwMode="auto">
            <a:xfrm>
              <a:off x="1120" y="1192"/>
              <a:ext cx="38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b="1">
                  <a:sym typeface="Symbol" charset="2"/>
                </a:rPr>
                <a:t>-</a:t>
              </a:r>
              <a:endParaRPr lang="de-DE" altLang="de-DE" sz="2400" b="1"/>
            </a:p>
          </p:txBody>
        </p:sp>
        <p:sp>
          <p:nvSpPr>
            <p:cNvPr id="110633" name="Text Box 41"/>
            <p:cNvSpPr txBox="1">
              <a:spLocks noChangeArrowheads="1"/>
            </p:cNvSpPr>
            <p:nvPr/>
          </p:nvSpPr>
          <p:spPr bwMode="auto">
            <a:xfrm>
              <a:off x="1120" y="1440"/>
              <a:ext cx="38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b="1">
                  <a:sym typeface="Symbol" charset="2"/>
                </a:rPr>
                <a:t>-</a:t>
              </a:r>
              <a:endParaRPr lang="de-DE" altLang="de-DE" sz="2400" b="1"/>
            </a:p>
          </p:txBody>
        </p:sp>
        <p:sp>
          <p:nvSpPr>
            <p:cNvPr id="110634" name="Text Box 42"/>
            <p:cNvSpPr txBox="1">
              <a:spLocks noChangeArrowheads="1"/>
            </p:cNvSpPr>
            <p:nvPr/>
          </p:nvSpPr>
          <p:spPr bwMode="auto">
            <a:xfrm>
              <a:off x="1120" y="1672"/>
              <a:ext cx="38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b="1">
                  <a:sym typeface="Symbol" charset="2"/>
                </a:rPr>
                <a:t>-</a:t>
              </a:r>
              <a:endParaRPr lang="de-DE" altLang="de-DE" sz="2400" b="1"/>
            </a:p>
          </p:txBody>
        </p:sp>
        <p:sp>
          <p:nvSpPr>
            <p:cNvPr id="110635" name="Text Box 43"/>
            <p:cNvSpPr txBox="1">
              <a:spLocks noChangeArrowheads="1"/>
            </p:cNvSpPr>
            <p:nvPr/>
          </p:nvSpPr>
          <p:spPr bwMode="auto">
            <a:xfrm>
              <a:off x="1120" y="1920"/>
              <a:ext cx="38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b="1">
                  <a:sym typeface="Symbol" charset="2"/>
                </a:rPr>
                <a:t>-</a:t>
              </a:r>
              <a:endParaRPr lang="de-DE" altLang="de-DE" sz="2400" b="1"/>
            </a:p>
          </p:txBody>
        </p:sp>
        <p:sp>
          <p:nvSpPr>
            <p:cNvPr id="110636" name="Text Box 44"/>
            <p:cNvSpPr txBox="1">
              <a:spLocks noChangeArrowheads="1"/>
            </p:cNvSpPr>
            <p:nvPr/>
          </p:nvSpPr>
          <p:spPr bwMode="auto">
            <a:xfrm>
              <a:off x="1120" y="2152"/>
              <a:ext cx="38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b="1">
                  <a:sym typeface="Symbol" charset="2"/>
                </a:rPr>
                <a:t>-</a:t>
              </a:r>
              <a:endParaRPr lang="de-DE" altLang="de-DE" sz="2400" b="1"/>
            </a:p>
          </p:txBody>
        </p:sp>
        <p:sp>
          <p:nvSpPr>
            <p:cNvPr id="110637" name="Text Box 45"/>
            <p:cNvSpPr txBox="1">
              <a:spLocks noChangeArrowheads="1"/>
            </p:cNvSpPr>
            <p:nvPr/>
          </p:nvSpPr>
          <p:spPr bwMode="auto">
            <a:xfrm>
              <a:off x="1120" y="2400"/>
              <a:ext cx="38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b="1">
                  <a:sym typeface="Symbol" charset="2"/>
                </a:rPr>
                <a:t>-</a:t>
              </a:r>
              <a:endParaRPr lang="de-DE" altLang="de-DE" sz="2400" b="1"/>
            </a:p>
          </p:txBody>
        </p:sp>
      </p:grpSp>
      <p:grpSp>
        <p:nvGrpSpPr>
          <p:cNvPr id="29710" name="Group 55"/>
          <p:cNvGrpSpPr>
            <a:grpSpLocks/>
          </p:cNvGrpSpPr>
          <p:nvPr/>
        </p:nvGrpSpPr>
        <p:grpSpPr bwMode="auto">
          <a:xfrm>
            <a:off x="1473200" y="1287463"/>
            <a:ext cx="228600" cy="3962400"/>
            <a:chOff x="1216" y="1008"/>
            <a:chExt cx="144" cy="2496"/>
          </a:xfrm>
        </p:grpSpPr>
        <p:sp>
          <p:nvSpPr>
            <p:cNvPr id="110640" name="Rectangle 48"/>
            <p:cNvSpPr>
              <a:spLocks noChangeArrowheads="1"/>
            </p:cNvSpPr>
            <p:nvPr/>
          </p:nvSpPr>
          <p:spPr bwMode="auto">
            <a:xfrm>
              <a:off x="1248" y="1008"/>
              <a:ext cx="96" cy="1680"/>
            </a:xfrm>
            <a:prstGeom prst="rect">
              <a:avLst/>
            </a:prstGeom>
            <a:solidFill>
              <a:schemeClr val="accent1"/>
            </a:solidFill>
            <a:ln>
              <a:noFill/>
            </a:ln>
            <a:effectLst/>
            <a:extLs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10642" name="Line 50"/>
            <p:cNvSpPr>
              <a:spLocks noChangeShapeType="1"/>
            </p:cNvSpPr>
            <p:nvPr/>
          </p:nvSpPr>
          <p:spPr bwMode="auto">
            <a:xfrm>
              <a:off x="1296" y="2688"/>
              <a:ext cx="0" cy="72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10644" name="Oval 52"/>
            <p:cNvSpPr>
              <a:spLocks noChangeArrowheads="1"/>
            </p:cNvSpPr>
            <p:nvPr/>
          </p:nvSpPr>
          <p:spPr bwMode="auto">
            <a:xfrm>
              <a:off x="1216" y="3360"/>
              <a:ext cx="144" cy="144"/>
            </a:xfrm>
            <a:prstGeom prst="ellipse">
              <a:avLst/>
            </a:prstGeom>
            <a:solidFill>
              <a:schemeClr val="tx1"/>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grpSp>
      <p:grpSp>
        <p:nvGrpSpPr>
          <p:cNvPr id="29711" name="Group 54"/>
          <p:cNvGrpSpPr>
            <a:grpSpLocks/>
          </p:cNvGrpSpPr>
          <p:nvPr/>
        </p:nvGrpSpPr>
        <p:grpSpPr bwMode="auto">
          <a:xfrm>
            <a:off x="2082800" y="1287463"/>
            <a:ext cx="228600" cy="3962400"/>
            <a:chOff x="1600" y="1008"/>
            <a:chExt cx="144" cy="2496"/>
          </a:xfrm>
        </p:grpSpPr>
        <p:sp>
          <p:nvSpPr>
            <p:cNvPr id="110641" name="Rectangle 49"/>
            <p:cNvSpPr>
              <a:spLocks noChangeArrowheads="1"/>
            </p:cNvSpPr>
            <p:nvPr/>
          </p:nvSpPr>
          <p:spPr bwMode="auto">
            <a:xfrm>
              <a:off x="1632" y="1008"/>
              <a:ext cx="96" cy="1680"/>
            </a:xfrm>
            <a:prstGeom prst="rect">
              <a:avLst/>
            </a:prstGeom>
            <a:solidFill>
              <a:schemeClr val="accent1"/>
            </a:solidFill>
            <a:ln>
              <a:noFill/>
            </a:ln>
            <a:effectLst/>
            <a:extLs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10643" name="Line 51"/>
            <p:cNvSpPr>
              <a:spLocks noChangeShapeType="1"/>
            </p:cNvSpPr>
            <p:nvPr/>
          </p:nvSpPr>
          <p:spPr bwMode="auto">
            <a:xfrm>
              <a:off x="1680" y="2688"/>
              <a:ext cx="0" cy="72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10645" name="Oval 53"/>
            <p:cNvSpPr>
              <a:spLocks noChangeArrowheads="1"/>
            </p:cNvSpPr>
            <p:nvPr/>
          </p:nvSpPr>
          <p:spPr bwMode="auto">
            <a:xfrm>
              <a:off x="1600" y="3360"/>
              <a:ext cx="144" cy="144"/>
            </a:xfrm>
            <a:prstGeom prst="ellipse">
              <a:avLst/>
            </a:prstGeom>
            <a:solidFill>
              <a:schemeClr val="tx1"/>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grpSp>
      <p:sp>
        <p:nvSpPr>
          <p:cNvPr id="110648" name="Text Box 56"/>
          <p:cNvSpPr txBox="1">
            <a:spLocks noChangeArrowheads="1"/>
          </p:cNvSpPr>
          <p:nvPr/>
        </p:nvSpPr>
        <p:spPr bwMode="auto">
          <a:xfrm>
            <a:off x="762000" y="5249863"/>
            <a:ext cx="2438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a:solidFill>
                  <a:schemeClr val="tx1"/>
                </a:solidFill>
              </a:rPr>
              <a:t>Metallplatten mit isolierten Griffen</a:t>
            </a:r>
          </a:p>
        </p:txBody>
      </p:sp>
      <p:sp>
        <p:nvSpPr>
          <p:cNvPr id="110649" name="Text Box 57"/>
          <p:cNvSpPr txBox="1">
            <a:spLocks noChangeArrowheads="1"/>
          </p:cNvSpPr>
          <p:nvPr/>
        </p:nvSpPr>
        <p:spPr bwMode="auto">
          <a:xfrm>
            <a:off x="3413125" y="3200400"/>
            <a:ext cx="5578475" cy="2484438"/>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50838" indent="-350838" algn="l">
              <a:spcBef>
                <a:spcPct val="0"/>
              </a:spcBef>
              <a:defRPr sz="2400">
                <a:solidFill>
                  <a:schemeClr val="tx1"/>
                </a:solidFill>
                <a:latin typeface="Times New Roman" charset="0"/>
              </a:defRPr>
            </a:lvl1pPr>
            <a:lvl2pPr marL="977900" indent="-457200" algn="l">
              <a:spcBef>
                <a:spcPct val="0"/>
              </a:spcBef>
              <a:defRPr sz="2400">
                <a:solidFill>
                  <a:schemeClr val="tx1"/>
                </a:solidFill>
                <a:latin typeface="Times New Roman" charset="0"/>
              </a:defRPr>
            </a:lvl2pPr>
            <a:lvl3pPr marL="1549400" indent="-457200" algn="l">
              <a:spcBef>
                <a:spcPct val="0"/>
              </a:spcBef>
              <a:defRPr sz="2400">
                <a:solidFill>
                  <a:schemeClr val="tx1"/>
                </a:solidFill>
                <a:latin typeface="Times New Roman" charset="0"/>
              </a:defRPr>
            </a:lvl3pPr>
            <a:lvl4pPr marL="2120900" indent="-457200" algn="l">
              <a:spcBef>
                <a:spcPct val="0"/>
              </a:spcBef>
              <a:defRPr sz="2400">
                <a:solidFill>
                  <a:schemeClr val="tx1"/>
                </a:solidFill>
                <a:latin typeface="Times New Roman" charset="0"/>
              </a:defRPr>
            </a:lvl4pPr>
            <a:lvl5pPr marL="2692400" indent="-457200" algn="l">
              <a:spcBef>
                <a:spcPct val="0"/>
              </a:spcBef>
              <a:defRPr sz="2400">
                <a:solidFill>
                  <a:schemeClr val="tx1"/>
                </a:solidFill>
                <a:latin typeface="Times New Roman" charset="0"/>
              </a:defRPr>
            </a:lvl5pPr>
            <a:lvl6pPr marL="3149600" indent="-457200" fontAlgn="base">
              <a:spcBef>
                <a:spcPct val="0"/>
              </a:spcBef>
              <a:spcAft>
                <a:spcPct val="0"/>
              </a:spcAft>
              <a:defRPr sz="2400">
                <a:solidFill>
                  <a:schemeClr val="tx1"/>
                </a:solidFill>
                <a:latin typeface="Times New Roman" charset="0"/>
              </a:defRPr>
            </a:lvl6pPr>
            <a:lvl7pPr marL="3606800" indent="-457200" fontAlgn="base">
              <a:spcBef>
                <a:spcPct val="0"/>
              </a:spcBef>
              <a:spcAft>
                <a:spcPct val="0"/>
              </a:spcAft>
              <a:defRPr sz="2400">
                <a:solidFill>
                  <a:schemeClr val="tx1"/>
                </a:solidFill>
                <a:latin typeface="Times New Roman" charset="0"/>
              </a:defRPr>
            </a:lvl7pPr>
            <a:lvl8pPr marL="4064000" indent="-457200" fontAlgn="base">
              <a:spcBef>
                <a:spcPct val="0"/>
              </a:spcBef>
              <a:spcAft>
                <a:spcPct val="0"/>
              </a:spcAft>
              <a:defRPr sz="2400">
                <a:solidFill>
                  <a:schemeClr val="tx1"/>
                </a:solidFill>
                <a:latin typeface="Times New Roman" charset="0"/>
              </a:defRPr>
            </a:lvl8pPr>
            <a:lvl9pPr marL="4521200" indent="-457200" fontAlgn="base">
              <a:spcBef>
                <a:spcPct val="0"/>
              </a:spcBef>
              <a:spcAft>
                <a:spcPct val="0"/>
              </a:spcAft>
              <a:defRPr sz="2400">
                <a:solidFill>
                  <a:schemeClr val="tx1"/>
                </a:solidFill>
                <a:latin typeface="Times New Roman" charset="0"/>
              </a:defRPr>
            </a:lvl9pPr>
          </a:lstStyle>
          <a:p>
            <a:pPr eaLnBrk="1" hangingPunct="1">
              <a:spcBef>
                <a:spcPct val="50000"/>
              </a:spcBef>
              <a:buFontTx/>
              <a:buAutoNum type="alphaLcParenR"/>
              <a:defRPr/>
            </a:pPr>
            <a:r>
              <a:rPr lang="de-DE" altLang="de-DE" dirty="0" smtClean="0">
                <a:solidFill>
                  <a:srgbClr val="0000CC"/>
                </a:solidFill>
              </a:rPr>
              <a:t>Ungeladene Metallplatten in Berührung   </a:t>
            </a:r>
            <a:r>
              <a:rPr lang="de-DE" altLang="de-DE" dirty="0" smtClean="0">
                <a:solidFill>
                  <a:srgbClr val="0000CC"/>
                </a:solidFill>
                <a:sym typeface="Symbol" charset="2"/>
              </a:rPr>
              <a:t>⇒ ins Feld schieben</a:t>
            </a:r>
          </a:p>
          <a:p>
            <a:pPr eaLnBrk="1" hangingPunct="1">
              <a:spcBef>
                <a:spcPct val="50000"/>
              </a:spcBef>
              <a:buFontTx/>
              <a:buAutoNum type="alphaLcParenR"/>
              <a:defRPr/>
            </a:pPr>
            <a:r>
              <a:rPr lang="de-DE" altLang="de-DE" dirty="0" smtClean="0">
                <a:solidFill>
                  <a:srgbClr val="990099"/>
                </a:solidFill>
                <a:sym typeface="Symbol" charset="2"/>
              </a:rPr>
              <a:t>Metallplatten trennen und herausziehen</a:t>
            </a:r>
          </a:p>
          <a:p>
            <a:pPr eaLnBrk="1" hangingPunct="1">
              <a:spcBef>
                <a:spcPct val="50000"/>
              </a:spcBef>
              <a:buFontTx/>
              <a:buAutoNum type="alphaLcParenR"/>
              <a:defRPr/>
            </a:pPr>
            <a:r>
              <a:rPr lang="de-DE" altLang="de-DE" dirty="0" smtClean="0">
                <a:sym typeface="Symbol" charset="2"/>
              </a:rPr>
              <a:t>Platte 1  →  Elektrometer  →  Ausschlag</a:t>
            </a:r>
          </a:p>
          <a:p>
            <a:pPr eaLnBrk="1" hangingPunct="1">
              <a:spcBef>
                <a:spcPct val="50000"/>
              </a:spcBef>
              <a:buFontTx/>
              <a:buAutoNum type="alphaLcParenR"/>
              <a:defRPr/>
            </a:pPr>
            <a:r>
              <a:rPr lang="de-DE" altLang="de-DE" dirty="0" smtClean="0">
                <a:solidFill>
                  <a:srgbClr val="FF0000"/>
                </a:solidFill>
                <a:sym typeface="Symbol" charset="2"/>
              </a:rPr>
              <a:t>Platte 2  →  Elektrometer  →  </a:t>
            </a:r>
            <a:r>
              <a:rPr lang="de-DE" altLang="de-DE" dirty="0" smtClean="0">
                <a:sym typeface="Symbol" charset="2"/>
              </a:rPr>
              <a:t>Ausschlag</a:t>
            </a:r>
            <a:endParaRPr lang="de-DE" altLang="de-DE" dirty="0" smtClean="0">
              <a:solidFill>
                <a:srgbClr val="FF0000"/>
              </a:solidFill>
              <a:sym typeface="Symbol" charset="2"/>
            </a:endParaRPr>
          </a:p>
        </p:txBody>
      </p:sp>
      <p:sp>
        <p:nvSpPr>
          <p:cNvPr id="110650" name="Line 58"/>
          <p:cNvSpPr>
            <a:spLocks noChangeShapeType="1"/>
          </p:cNvSpPr>
          <p:nvPr/>
        </p:nvSpPr>
        <p:spPr bwMode="auto">
          <a:xfrm flipV="1">
            <a:off x="7620000" y="5257800"/>
            <a:ext cx="1143000" cy="3810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10651" name="Line 59"/>
          <p:cNvSpPr>
            <a:spLocks noChangeShapeType="1"/>
          </p:cNvSpPr>
          <p:nvPr/>
        </p:nvSpPr>
        <p:spPr bwMode="auto">
          <a:xfrm>
            <a:off x="7620000" y="5241925"/>
            <a:ext cx="1143000" cy="3810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2"/>
          <p:cNvSpPr txBox="1">
            <a:spLocks noChangeArrowheads="1"/>
          </p:cNvSpPr>
          <p:nvPr/>
        </p:nvSpPr>
        <p:spPr bwMode="auto">
          <a:xfrm>
            <a:off x="457200" y="228600"/>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a:t>Experiment: Feldliniengerät</a:t>
            </a:r>
            <a:endParaRPr lang="de-DE" altLang="de-DE">
              <a:solidFill>
                <a:schemeClr val="tx1"/>
              </a:solidFill>
            </a:endParaRPr>
          </a:p>
        </p:txBody>
      </p:sp>
      <p:grpSp>
        <p:nvGrpSpPr>
          <p:cNvPr id="30722" name="Group 85"/>
          <p:cNvGrpSpPr>
            <a:grpSpLocks/>
          </p:cNvGrpSpPr>
          <p:nvPr/>
        </p:nvGrpSpPr>
        <p:grpSpPr bwMode="auto">
          <a:xfrm>
            <a:off x="0" y="1358900"/>
            <a:ext cx="4381500" cy="3721100"/>
            <a:chOff x="0" y="856"/>
            <a:chExt cx="2760" cy="2344"/>
          </a:xfrm>
        </p:grpSpPr>
        <p:grpSp>
          <p:nvGrpSpPr>
            <p:cNvPr id="30740" name="Group 53"/>
            <p:cNvGrpSpPr>
              <a:grpSpLocks/>
            </p:cNvGrpSpPr>
            <p:nvPr/>
          </p:nvGrpSpPr>
          <p:grpSpPr bwMode="auto">
            <a:xfrm>
              <a:off x="0" y="1184"/>
              <a:ext cx="2760" cy="2016"/>
              <a:chOff x="0" y="1008"/>
              <a:chExt cx="2760" cy="2016"/>
            </a:xfrm>
          </p:grpSpPr>
          <p:sp>
            <p:nvSpPr>
              <p:cNvPr id="114740" name="Bogen 52"/>
              <p:cNvSpPr>
                <a:spLocks/>
              </p:cNvSpPr>
              <p:nvPr/>
            </p:nvSpPr>
            <p:spPr bwMode="auto">
              <a:xfrm flipH="1">
                <a:off x="1524" y="1478"/>
                <a:ext cx="485" cy="504"/>
              </a:xfrm>
              <a:custGeom>
                <a:avLst/>
                <a:gdLst>
                  <a:gd name="G0" fmla="+- 0 0 0"/>
                  <a:gd name="G1" fmla="+- 21600 0 0"/>
                  <a:gd name="G2" fmla="+- 21600 0 0"/>
                  <a:gd name="T0" fmla="*/ 0 w 18397"/>
                  <a:gd name="T1" fmla="*/ 0 h 21600"/>
                  <a:gd name="T2" fmla="*/ 18397 w 18397"/>
                  <a:gd name="T3" fmla="*/ 10282 h 21600"/>
                  <a:gd name="T4" fmla="*/ 0 w 18397"/>
                  <a:gd name="T5" fmla="*/ 21600 h 21600"/>
                </a:gdLst>
                <a:ahLst/>
                <a:cxnLst>
                  <a:cxn ang="0">
                    <a:pos x="T0" y="T1"/>
                  </a:cxn>
                  <a:cxn ang="0">
                    <a:pos x="T2" y="T3"/>
                  </a:cxn>
                  <a:cxn ang="0">
                    <a:pos x="T4" y="T5"/>
                  </a:cxn>
                </a:cxnLst>
                <a:rect l="0" t="0" r="r" b="b"/>
                <a:pathLst>
                  <a:path w="18397" h="21600" fill="none" extrusionOk="0">
                    <a:moveTo>
                      <a:pt x="0" y="-1"/>
                    </a:moveTo>
                    <a:cubicBezTo>
                      <a:pt x="7501" y="-1"/>
                      <a:pt x="14466" y="3892"/>
                      <a:pt x="18397" y="10281"/>
                    </a:cubicBezTo>
                  </a:path>
                  <a:path w="18397" h="21600" stroke="0" extrusionOk="0">
                    <a:moveTo>
                      <a:pt x="0" y="-1"/>
                    </a:moveTo>
                    <a:cubicBezTo>
                      <a:pt x="7501" y="-1"/>
                      <a:pt x="14466" y="3892"/>
                      <a:pt x="18397" y="10281"/>
                    </a:cubicBezTo>
                    <a:lnTo>
                      <a:pt x="0" y="21600"/>
                    </a:lnTo>
                    <a:close/>
                  </a:path>
                </a:pathLst>
              </a:custGeom>
              <a:noFill/>
              <a:ln w="38100">
                <a:solidFill>
                  <a:srgbClr val="00CC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14739" name="Bogen 51"/>
              <p:cNvSpPr>
                <a:spLocks/>
              </p:cNvSpPr>
              <p:nvPr/>
            </p:nvSpPr>
            <p:spPr bwMode="auto">
              <a:xfrm flipH="1">
                <a:off x="1676" y="1986"/>
                <a:ext cx="351" cy="195"/>
              </a:xfrm>
              <a:custGeom>
                <a:avLst/>
                <a:gdLst>
                  <a:gd name="G0" fmla="+- 766 0 0"/>
                  <a:gd name="G1" fmla="+- 0 0 0"/>
                  <a:gd name="G2" fmla="+- 21600 0 0"/>
                  <a:gd name="T0" fmla="*/ 16040 w 16040"/>
                  <a:gd name="T1" fmla="*/ 15273 h 21600"/>
                  <a:gd name="T2" fmla="*/ 0 w 16040"/>
                  <a:gd name="T3" fmla="*/ 21586 h 21600"/>
                  <a:gd name="T4" fmla="*/ 766 w 16040"/>
                  <a:gd name="T5" fmla="*/ 0 h 21600"/>
                </a:gdLst>
                <a:ahLst/>
                <a:cxnLst>
                  <a:cxn ang="0">
                    <a:pos x="T0" y="T1"/>
                  </a:cxn>
                  <a:cxn ang="0">
                    <a:pos x="T2" y="T3"/>
                  </a:cxn>
                  <a:cxn ang="0">
                    <a:pos x="T4" y="T5"/>
                  </a:cxn>
                </a:cxnLst>
                <a:rect l="0" t="0" r="r" b="b"/>
                <a:pathLst>
                  <a:path w="16040" h="21600" fill="none" extrusionOk="0">
                    <a:moveTo>
                      <a:pt x="16040" y="15273"/>
                    </a:moveTo>
                    <a:cubicBezTo>
                      <a:pt x="11989" y="19324"/>
                      <a:pt x="6494" y="21599"/>
                      <a:pt x="766" y="21599"/>
                    </a:cubicBezTo>
                    <a:cubicBezTo>
                      <a:pt x="510" y="21599"/>
                      <a:pt x="255" y="21595"/>
                      <a:pt x="-1" y="21586"/>
                    </a:cubicBezTo>
                  </a:path>
                  <a:path w="16040" h="21600" stroke="0" extrusionOk="0">
                    <a:moveTo>
                      <a:pt x="16040" y="15273"/>
                    </a:moveTo>
                    <a:cubicBezTo>
                      <a:pt x="11989" y="19324"/>
                      <a:pt x="6494" y="21599"/>
                      <a:pt x="766" y="21599"/>
                    </a:cubicBezTo>
                    <a:cubicBezTo>
                      <a:pt x="510" y="21599"/>
                      <a:pt x="255" y="21595"/>
                      <a:pt x="-1" y="21586"/>
                    </a:cubicBezTo>
                    <a:lnTo>
                      <a:pt x="766" y="0"/>
                    </a:lnTo>
                    <a:close/>
                  </a:path>
                </a:pathLst>
              </a:custGeom>
              <a:noFill/>
              <a:ln w="38100">
                <a:solidFill>
                  <a:srgbClr val="00CC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14738" name="Bogen 50"/>
              <p:cNvSpPr>
                <a:spLocks/>
              </p:cNvSpPr>
              <p:nvPr/>
            </p:nvSpPr>
            <p:spPr bwMode="auto">
              <a:xfrm>
                <a:off x="729" y="1983"/>
                <a:ext cx="371" cy="210"/>
              </a:xfrm>
              <a:custGeom>
                <a:avLst/>
                <a:gdLst>
                  <a:gd name="G0" fmla="+- 766 0 0"/>
                  <a:gd name="G1" fmla="+- 0 0 0"/>
                  <a:gd name="G2" fmla="+- 21600 0 0"/>
                  <a:gd name="T0" fmla="*/ 17122 w 17122"/>
                  <a:gd name="T1" fmla="*/ 14108 h 21600"/>
                  <a:gd name="T2" fmla="*/ 0 w 17122"/>
                  <a:gd name="T3" fmla="*/ 21586 h 21600"/>
                  <a:gd name="T4" fmla="*/ 766 w 17122"/>
                  <a:gd name="T5" fmla="*/ 0 h 21600"/>
                </a:gdLst>
                <a:ahLst/>
                <a:cxnLst>
                  <a:cxn ang="0">
                    <a:pos x="T0" y="T1"/>
                  </a:cxn>
                  <a:cxn ang="0">
                    <a:pos x="T2" y="T3"/>
                  </a:cxn>
                  <a:cxn ang="0">
                    <a:pos x="T4" y="T5"/>
                  </a:cxn>
                </a:cxnLst>
                <a:rect l="0" t="0" r="r" b="b"/>
                <a:pathLst>
                  <a:path w="17122" h="21600" fill="none" extrusionOk="0">
                    <a:moveTo>
                      <a:pt x="17122" y="14108"/>
                    </a:moveTo>
                    <a:cubicBezTo>
                      <a:pt x="13018" y="18865"/>
                      <a:pt x="7048" y="21599"/>
                      <a:pt x="766" y="21599"/>
                    </a:cubicBezTo>
                    <a:cubicBezTo>
                      <a:pt x="510" y="21599"/>
                      <a:pt x="255" y="21595"/>
                      <a:pt x="-1" y="21586"/>
                    </a:cubicBezTo>
                  </a:path>
                  <a:path w="17122" h="21600" stroke="0" extrusionOk="0">
                    <a:moveTo>
                      <a:pt x="17122" y="14108"/>
                    </a:moveTo>
                    <a:cubicBezTo>
                      <a:pt x="13018" y="18865"/>
                      <a:pt x="7048" y="21599"/>
                      <a:pt x="766" y="21599"/>
                    </a:cubicBezTo>
                    <a:cubicBezTo>
                      <a:pt x="510" y="21599"/>
                      <a:pt x="255" y="21595"/>
                      <a:pt x="-1" y="21586"/>
                    </a:cubicBezTo>
                    <a:lnTo>
                      <a:pt x="766" y="0"/>
                    </a:lnTo>
                    <a:close/>
                  </a:path>
                </a:pathLst>
              </a:custGeom>
              <a:noFill/>
              <a:ln w="38100">
                <a:solidFill>
                  <a:srgbClr val="00CC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14737" name="Bogen 49"/>
              <p:cNvSpPr>
                <a:spLocks/>
              </p:cNvSpPr>
              <p:nvPr/>
            </p:nvSpPr>
            <p:spPr bwMode="auto">
              <a:xfrm>
                <a:off x="747" y="1483"/>
                <a:ext cx="483" cy="504"/>
              </a:xfrm>
              <a:custGeom>
                <a:avLst/>
                <a:gdLst>
                  <a:gd name="G0" fmla="+- 0 0 0"/>
                  <a:gd name="G1" fmla="+- 21600 0 0"/>
                  <a:gd name="G2" fmla="+- 21600 0 0"/>
                  <a:gd name="T0" fmla="*/ 0 w 18347"/>
                  <a:gd name="T1" fmla="*/ 0 h 21600"/>
                  <a:gd name="T2" fmla="*/ 18347 w 18347"/>
                  <a:gd name="T3" fmla="*/ 10201 h 21600"/>
                  <a:gd name="T4" fmla="*/ 0 w 18347"/>
                  <a:gd name="T5" fmla="*/ 21600 h 21600"/>
                </a:gdLst>
                <a:ahLst/>
                <a:cxnLst>
                  <a:cxn ang="0">
                    <a:pos x="T0" y="T1"/>
                  </a:cxn>
                  <a:cxn ang="0">
                    <a:pos x="T2" y="T3"/>
                  </a:cxn>
                  <a:cxn ang="0">
                    <a:pos x="T4" y="T5"/>
                  </a:cxn>
                </a:cxnLst>
                <a:rect l="0" t="0" r="r" b="b"/>
                <a:pathLst>
                  <a:path w="18347" h="21600" fill="none" extrusionOk="0">
                    <a:moveTo>
                      <a:pt x="0" y="-1"/>
                    </a:moveTo>
                    <a:cubicBezTo>
                      <a:pt x="7467" y="-1"/>
                      <a:pt x="14406" y="3857"/>
                      <a:pt x="18347" y="10200"/>
                    </a:cubicBezTo>
                  </a:path>
                  <a:path w="18347" h="21600" stroke="0" extrusionOk="0">
                    <a:moveTo>
                      <a:pt x="0" y="-1"/>
                    </a:moveTo>
                    <a:cubicBezTo>
                      <a:pt x="7467" y="-1"/>
                      <a:pt x="14406" y="3857"/>
                      <a:pt x="18347" y="10200"/>
                    </a:cubicBezTo>
                    <a:lnTo>
                      <a:pt x="0" y="21600"/>
                    </a:lnTo>
                    <a:close/>
                  </a:path>
                </a:pathLst>
              </a:custGeom>
              <a:noFill/>
              <a:ln w="38100">
                <a:solidFill>
                  <a:srgbClr val="00CC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14692" name="Freeform 4"/>
              <p:cNvSpPr>
                <a:spLocks/>
              </p:cNvSpPr>
              <p:nvPr/>
            </p:nvSpPr>
            <p:spPr bwMode="auto">
              <a:xfrm>
                <a:off x="744" y="1104"/>
                <a:ext cx="1248" cy="64"/>
              </a:xfrm>
              <a:custGeom>
                <a:avLst/>
                <a:gdLst>
                  <a:gd name="T0" fmla="*/ 0 w 1248"/>
                  <a:gd name="T1" fmla="*/ 0 h 64"/>
                  <a:gd name="T2" fmla="*/ 216 w 1248"/>
                  <a:gd name="T3" fmla="*/ 0 h 64"/>
                  <a:gd name="T4" fmla="*/ 624 w 1248"/>
                  <a:gd name="T5" fmla="*/ 64 h 64"/>
                  <a:gd name="T6" fmla="*/ 1008 w 1248"/>
                  <a:gd name="T7" fmla="*/ 0 h 64"/>
                  <a:gd name="T8" fmla="*/ 1248 w 1248"/>
                  <a:gd name="T9" fmla="*/ 0 h 64"/>
                </a:gdLst>
                <a:ahLst/>
                <a:cxnLst>
                  <a:cxn ang="0">
                    <a:pos x="T0" y="T1"/>
                  </a:cxn>
                  <a:cxn ang="0">
                    <a:pos x="T2" y="T3"/>
                  </a:cxn>
                  <a:cxn ang="0">
                    <a:pos x="T4" y="T5"/>
                  </a:cxn>
                  <a:cxn ang="0">
                    <a:pos x="T6" y="T7"/>
                  </a:cxn>
                  <a:cxn ang="0">
                    <a:pos x="T8" y="T9"/>
                  </a:cxn>
                </a:cxnLst>
                <a:rect l="0" t="0" r="r" b="b"/>
                <a:pathLst>
                  <a:path w="1248" h="64">
                    <a:moveTo>
                      <a:pt x="0" y="0"/>
                    </a:moveTo>
                    <a:lnTo>
                      <a:pt x="216" y="0"/>
                    </a:lnTo>
                    <a:cubicBezTo>
                      <a:pt x="320" y="11"/>
                      <a:pt x="492" y="64"/>
                      <a:pt x="624" y="64"/>
                    </a:cubicBezTo>
                    <a:cubicBezTo>
                      <a:pt x="756" y="64"/>
                      <a:pt x="904" y="11"/>
                      <a:pt x="1008" y="0"/>
                    </a:cubicBezTo>
                    <a:lnTo>
                      <a:pt x="1248" y="0"/>
                    </a:lnTo>
                  </a:path>
                </a:pathLst>
              </a:custGeom>
              <a:noFill/>
              <a:ln w="38100" cap="flat" cmpd="sng">
                <a:solidFill>
                  <a:srgbClr val="00CC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spcBef>
                    <a:spcPct val="50000"/>
                  </a:spcBef>
                  <a:defRPr/>
                </a:pPr>
                <a:endParaRPr lang="de-DE"/>
              </a:p>
            </p:txBody>
          </p:sp>
          <p:sp>
            <p:nvSpPr>
              <p:cNvPr id="114693" name="Freeform 5"/>
              <p:cNvSpPr>
                <a:spLocks/>
              </p:cNvSpPr>
              <p:nvPr/>
            </p:nvSpPr>
            <p:spPr bwMode="auto">
              <a:xfrm flipV="1">
                <a:off x="744" y="2768"/>
                <a:ext cx="1248" cy="64"/>
              </a:xfrm>
              <a:custGeom>
                <a:avLst/>
                <a:gdLst>
                  <a:gd name="T0" fmla="*/ 0 w 1248"/>
                  <a:gd name="T1" fmla="*/ 0 h 64"/>
                  <a:gd name="T2" fmla="*/ 216 w 1248"/>
                  <a:gd name="T3" fmla="*/ 0 h 64"/>
                  <a:gd name="T4" fmla="*/ 624 w 1248"/>
                  <a:gd name="T5" fmla="*/ 64 h 64"/>
                  <a:gd name="T6" fmla="*/ 1008 w 1248"/>
                  <a:gd name="T7" fmla="*/ 0 h 64"/>
                  <a:gd name="T8" fmla="*/ 1248 w 1248"/>
                  <a:gd name="T9" fmla="*/ 0 h 64"/>
                </a:gdLst>
                <a:ahLst/>
                <a:cxnLst>
                  <a:cxn ang="0">
                    <a:pos x="T0" y="T1"/>
                  </a:cxn>
                  <a:cxn ang="0">
                    <a:pos x="T2" y="T3"/>
                  </a:cxn>
                  <a:cxn ang="0">
                    <a:pos x="T4" y="T5"/>
                  </a:cxn>
                  <a:cxn ang="0">
                    <a:pos x="T6" y="T7"/>
                  </a:cxn>
                  <a:cxn ang="0">
                    <a:pos x="T8" y="T9"/>
                  </a:cxn>
                </a:cxnLst>
                <a:rect l="0" t="0" r="r" b="b"/>
                <a:pathLst>
                  <a:path w="1248" h="64">
                    <a:moveTo>
                      <a:pt x="0" y="0"/>
                    </a:moveTo>
                    <a:lnTo>
                      <a:pt x="216" y="0"/>
                    </a:lnTo>
                    <a:cubicBezTo>
                      <a:pt x="320" y="11"/>
                      <a:pt x="492" y="64"/>
                      <a:pt x="624" y="64"/>
                    </a:cubicBezTo>
                    <a:cubicBezTo>
                      <a:pt x="756" y="64"/>
                      <a:pt x="904" y="11"/>
                      <a:pt x="1008" y="0"/>
                    </a:cubicBezTo>
                    <a:lnTo>
                      <a:pt x="1248" y="0"/>
                    </a:lnTo>
                  </a:path>
                </a:pathLst>
              </a:custGeom>
              <a:noFill/>
              <a:ln w="38100" cap="flat" cmpd="sng">
                <a:solidFill>
                  <a:srgbClr val="00CC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spcBef>
                    <a:spcPct val="50000"/>
                  </a:spcBef>
                  <a:defRPr/>
                </a:pPr>
                <a:endParaRPr lang="de-DE"/>
              </a:p>
            </p:txBody>
          </p:sp>
          <p:sp>
            <p:nvSpPr>
              <p:cNvPr id="114695" name="Bogen 7"/>
              <p:cNvSpPr>
                <a:spLocks/>
              </p:cNvSpPr>
              <p:nvPr/>
            </p:nvSpPr>
            <p:spPr bwMode="auto">
              <a:xfrm flipH="1">
                <a:off x="1540" y="1981"/>
                <a:ext cx="488" cy="504"/>
              </a:xfrm>
              <a:custGeom>
                <a:avLst/>
                <a:gdLst>
                  <a:gd name="G0" fmla="+- 648 0 0"/>
                  <a:gd name="G1" fmla="+- 0 0 0"/>
                  <a:gd name="G2" fmla="+- 21600 0 0"/>
                  <a:gd name="T0" fmla="*/ 18554 w 18554"/>
                  <a:gd name="T1" fmla="*/ 12081 h 21600"/>
                  <a:gd name="T2" fmla="*/ 0 w 18554"/>
                  <a:gd name="T3" fmla="*/ 21590 h 21600"/>
                  <a:gd name="T4" fmla="*/ 648 w 18554"/>
                  <a:gd name="T5" fmla="*/ 0 h 21600"/>
                </a:gdLst>
                <a:ahLst/>
                <a:cxnLst>
                  <a:cxn ang="0">
                    <a:pos x="T0" y="T1"/>
                  </a:cxn>
                  <a:cxn ang="0">
                    <a:pos x="T2" y="T3"/>
                  </a:cxn>
                  <a:cxn ang="0">
                    <a:pos x="T4" y="T5"/>
                  </a:cxn>
                </a:cxnLst>
                <a:rect l="0" t="0" r="r" b="b"/>
                <a:pathLst>
                  <a:path w="18554" h="21600" fill="none" extrusionOk="0">
                    <a:moveTo>
                      <a:pt x="18553" y="12080"/>
                    </a:moveTo>
                    <a:cubicBezTo>
                      <a:pt x="14538" y="18032"/>
                      <a:pt x="7827" y="21599"/>
                      <a:pt x="648" y="21599"/>
                    </a:cubicBezTo>
                    <a:cubicBezTo>
                      <a:pt x="431" y="21599"/>
                      <a:pt x="215" y="21596"/>
                      <a:pt x="-1" y="21590"/>
                    </a:cubicBezTo>
                  </a:path>
                  <a:path w="18554" h="21600" stroke="0" extrusionOk="0">
                    <a:moveTo>
                      <a:pt x="18553" y="12080"/>
                    </a:moveTo>
                    <a:cubicBezTo>
                      <a:pt x="14538" y="18032"/>
                      <a:pt x="7827" y="21599"/>
                      <a:pt x="648" y="21599"/>
                    </a:cubicBezTo>
                    <a:cubicBezTo>
                      <a:pt x="431" y="21599"/>
                      <a:pt x="215" y="21596"/>
                      <a:pt x="-1" y="21590"/>
                    </a:cubicBezTo>
                    <a:lnTo>
                      <a:pt x="648" y="0"/>
                    </a:lnTo>
                    <a:close/>
                  </a:path>
                </a:pathLst>
              </a:custGeom>
              <a:noFill/>
              <a:ln w="38100">
                <a:solidFill>
                  <a:srgbClr val="00CC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14698" name="Bogen 10"/>
              <p:cNvSpPr>
                <a:spLocks/>
              </p:cNvSpPr>
              <p:nvPr/>
            </p:nvSpPr>
            <p:spPr bwMode="auto">
              <a:xfrm>
                <a:off x="730" y="1984"/>
                <a:ext cx="493" cy="504"/>
              </a:xfrm>
              <a:custGeom>
                <a:avLst/>
                <a:gdLst>
                  <a:gd name="G0" fmla="+- 648 0 0"/>
                  <a:gd name="G1" fmla="+- 0 0 0"/>
                  <a:gd name="G2" fmla="+- 21600 0 0"/>
                  <a:gd name="T0" fmla="*/ 18705 w 18705"/>
                  <a:gd name="T1" fmla="*/ 11854 h 21600"/>
                  <a:gd name="T2" fmla="*/ 0 w 18705"/>
                  <a:gd name="T3" fmla="*/ 21590 h 21600"/>
                  <a:gd name="T4" fmla="*/ 648 w 18705"/>
                  <a:gd name="T5" fmla="*/ 0 h 21600"/>
                </a:gdLst>
                <a:ahLst/>
                <a:cxnLst>
                  <a:cxn ang="0">
                    <a:pos x="T0" y="T1"/>
                  </a:cxn>
                  <a:cxn ang="0">
                    <a:pos x="T2" y="T3"/>
                  </a:cxn>
                  <a:cxn ang="0">
                    <a:pos x="T4" y="T5"/>
                  </a:cxn>
                </a:cxnLst>
                <a:rect l="0" t="0" r="r" b="b"/>
                <a:pathLst>
                  <a:path w="18705" h="21600" fill="none" extrusionOk="0">
                    <a:moveTo>
                      <a:pt x="18704" y="11853"/>
                    </a:moveTo>
                    <a:cubicBezTo>
                      <a:pt x="14711" y="17936"/>
                      <a:pt x="7924" y="21599"/>
                      <a:pt x="648" y="21599"/>
                    </a:cubicBezTo>
                    <a:cubicBezTo>
                      <a:pt x="431" y="21599"/>
                      <a:pt x="215" y="21596"/>
                      <a:pt x="-1" y="21590"/>
                    </a:cubicBezTo>
                  </a:path>
                  <a:path w="18705" h="21600" stroke="0" extrusionOk="0">
                    <a:moveTo>
                      <a:pt x="18704" y="11853"/>
                    </a:moveTo>
                    <a:cubicBezTo>
                      <a:pt x="14711" y="17936"/>
                      <a:pt x="7924" y="21599"/>
                      <a:pt x="648" y="21599"/>
                    </a:cubicBezTo>
                    <a:cubicBezTo>
                      <a:pt x="431" y="21599"/>
                      <a:pt x="215" y="21596"/>
                      <a:pt x="-1" y="21590"/>
                    </a:cubicBezTo>
                    <a:lnTo>
                      <a:pt x="648" y="0"/>
                    </a:lnTo>
                    <a:close/>
                  </a:path>
                </a:pathLst>
              </a:custGeom>
              <a:noFill/>
              <a:ln w="38100">
                <a:solidFill>
                  <a:srgbClr val="00CC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14702" name="Bogen 14"/>
              <p:cNvSpPr>
                <a:spLocks/>
              </p:cNvSpPr>
              <p:nvPr/>
            </p:nvSpPr>
            <p:spPr bwMode="auto">
              <a:xfrm flipH="1">
                <a:off x="1657" y="1789"/>
                <a:ext cx="356" cy="195"/>
              </a:xfrm>
              <a:custGeom>
                <a:avLst/>
                <a:gdLst>
                  <a:gd name="G0" fmla="+- 0 0 0"/>
                  <a:gd name="G1" fmla="+- 21600 0 0"/>
                  <a:gd name="G2" fmla="+- 21600 0 0"/>
                  <a:gd name="T0" fmla="*/ 0 w 16241"/>
                  <a:gd name="T1" fmla="*/ 0 h 21600"/>
                  <a:gd name="T2" fmla="*/ 16241 w 16241"/>
                  <a:gd name="T3" fmla="*/ 7360 h 21600"/>
                  <a:gd name="T4" fmla="*/ 0 w 16241"/>
                  <a:gd name="T5" fmla="*/ 21600 h 21600"/>
                </a:gdLst>
                <a:ahLst/>
                <a:cxnLst>
                  <a:cxn ang="0">
                    <a:pos x="T0" y="T1"/>
                  </a:cxn>
                  <a:cxn ang="0">
                    <a:pos x="T2" y="T3"/>
                  </a:cxn>
                  <a:cxn ang="0">
                    <a:pos x="T4" y="T5"/>
                  </a:cxn>
                </a:cxnLst>
                <a:rect l="0" t="0" r="r" b="b"/>
                <a:pathLst>
                  <a:path w="16241" h="21600" fill="none" extrusionOk="0">
                    <a:moveTo>
                      <a:pt x="0" y="-1"/>
                    </a:moveTo>
                    <a:cubicBezTo>
                      <a:pt x="6220" y="-1"/>
                      <a:pt x="12139" y="2682"/>
                      <a:pt x="16241" y="7359"/>
                    </a:cubicBezTo>
                  </a:path>
                  <a:path w="16241" h="21600" stroke="0" extrusionOk="0">
                    <a:moveTo>
                      <a:pt x="0" y="-1"/>
                    </a:moveTo>
                    <a:cubicBezTo>
                      <a:pt x="6220" y="-1"/>
                      <a:pt x="12139" y="2682"/>
                      <a:pt x="16241" y="7359"/>
                    </a:cubicBezTo>
                    <a:lnTo>
                      <a:pt x="0" y="21600"/>
                    </a:lnTo>
                    <a:close/>
                  </a:path>
                </a:pathLst>
              </a:custGeom>
              <a:noFill/>
              <a:ln w="38100">
                <a:solidFill>
                  <a:srgbClr val="00CC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14706" name="Bogen 18"/>
              <p:cNvSpPr>
                <a:spLocks/>
              </p:cNvSpPr>
              <p:nvPr/>
            </p:nvSpPr>
            <p:spPr bwMode="auto">
              <a:xfrm>
                <a:off x="743" y="1774"/>
                <a:ext cx="361" cy="210"/>
              </a:xfrm>
              <a:custGeom>
                <a:avLst/>
                <a:gdLst>
                  <a:gd name="G0" fmla="+- 0 0 0"/>
                  <a:gd name="G1" fmla="+- 21600 0 0"/>
                  <a:gd name="G2" fmla="+- 21600 0 0"/>
                  <a:gd name="T0" fmla="*/ 0 w 16697"/>
                  <a:gd name="T1" fmla="*/ 0 h 21600"/>
                  <a:gd name="T2" fmla="*/ 16697 w 16697"/>
                  <a:gd name="T3" fmla="*/ 7897 h 21600"/>
                  <a:gd name="T4" fmla="*/ 0 w 16697"/>
                  <a:gd name="T5" fmla="*/ 21600 h 21600"/>
                </a:gdLst>
                <a:ahLst/>
                <a:cxnLst>
                  <a:cxn ang="0">
                    <a:pos x="T0" y="T1"/>
                  </a:cxn>
                  <a:cxn ang="0">
                    <a:pos x="T2" y="T3"/>
                  </a:cxn>
                  <a:cxn ang="0">
                    <a:pos x="T4" y="T5"/>
                  </a:cxn>
                </a:cxnLst>
                <a:rect l="0" t="0" r="r" b="b"/>
                <a:pathLst>
                  <a:path w="16697" h="21600" fill="none" extrusionOk="0">
                    <a:moveTo>
                      <a:pt x="0" y="-1"/>
                    </a:moveTo>
                    <a:cubicBezTo>
                      <a:pt x="6467" y="-1"/>
                      <a:pt x="12594" y="2897"/>
                      <a:pt x="16696" y="7897"/>
                    </a:cubicBezTo>
                  </a:path>
                  <a:path w="16697" h="21600" stroke="0" extrusionOk="0">
                    <a:moveTo>
                      <a:pt x="0" y="-1"/>
                    </a:moveTo>
                    <a:cubicBezTo>
                      <a:pt x="6467" y="-1"/>
                      <a:pt x="12594" y="2897"/>
                      <a:pt x="16696" y="7897"/>
                    </a:cubicBezTo>
                    <a:lnTo>
                      <a:pt x="0" y="21600"/>
                    </a:lnTo>
                    <a:close/>
                  </a:path>
                </a:pathLst>
              </a:custGeom>
              <a:noFill/>
              <a:ln w="38100">
                <a:solidFill>
                  <a:srgbClr val="00CC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14710" name="Line 22"/>
              <p:cNvSpPr>
                <a:spLocks noChangeShapeType="1"/>
              </p:cNvSpPr>
              <p:nvPr/>
            </p:nvSpPr>
            <p:spPr bwMode="auto">
              <a:xfrm>
                <a:off x="744" y="1984"/>
                <a:ext cx="336" cy="0"/>
              </a:xfrm>
              <a:prstGeom prst="line">
                <a:avLst/>
              </a:prstGeom>
              <a:noFill/>
              <a:ln w="3810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14711" name="Line 23"/>
              <p:cNvSpPr>
                <a:spLocks noChangeShapeType="1"/>
              </p:cNvSpPr>
              <p:nvPr/>
            </p:nvSpPr>
            <p:spPr bwMode="auto">
              <a:xfrm>
                <a:off x="1694" y="1984"/>
                <a:ext cx="314" cy="0"/>
              </a:xfrm>
              <a:prstGeom prst="line">
                <a:avLst/>
              </a:prstGeom>
              <a:noFill/>
              <a:ln w="3810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grpSp>
            <p:nvGrpSpPr>
              <p:cNvPr id="30756" name="Group 24"/>
              <p:cNvGrpSpPr>
                <a:grpSpLocks/>
              </p:cNvGrpSpPr>
              <p:nvPr/>
            </p:nvGrpSpPr>
            <p:grpSpPr bwMode="auto">
              <a:xfrm>
                <a:off x="0" y="1008"/>
                <a:ext cx="2760" cy="1963"/>
                <a:chOff x="2808" y="1920"/>
                <a:chExt cx="2760" cy="1963"/>
              </a:xfrm>
            </p:grpSpPr>
            <p:sp>
              <p:nvSpPr>
                <p:cNvPr id="114713" name="Oval 25"/>
                <p:cNvSpPr>
                  <a:spLocks noChangeArrowheads="1"/>
                </p:cNvSpPr>
                <p:nvPr/>
              </p:nvSpPr>
              <p:spPr bwMode="auto">
                <a:xfrm>
                  <a:off x="3024" y="2787"/>
                  <a:ext cx="192" cy="192"/>
                </a:xfrm>
                <a:prstGeom prst="ellipse">
                  <a:avLst/>
                </a:prstGeom>
                <a:solidFill>
                  <a:srgbClr val="FF5050"/>
                </a:solidFill>
                <a:ln w="285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114714" name="Text Box 26"/>
                <p:cNvSpPr txBox="1">
                  <a:spLocks noChangeArrowheads="1"/>
                </p:cNvSpPr>
                <p:nvPr/>
              </p:nvSpPr>
              <p:spPr bwMode="auto">
                <a:xfrm>
                  <a:off x="2808" y="2886"/>
                  <a:ext cx="62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4000" b="1" dirty="0">
                      <a:solidFill>
                        <a:srgbClr val="FF0000"/>
                      </a:solidFill>
                      <a:sym typeface="Symbol" charset="2"/>
                    </a:rPr>
                    <a:t>+</a:t>
                  </a:r>
                  <a:endParaRPr lang="de-DE" altLang="de-DE" sz="4000" b="1" dirty="0">
                    <a:solidFill>
                      <a:srgbClr val="FF0000"/>
                    </a:solidFill>
                  </a:endParaRPr>
                </a:p>
              </p:txBody>
            </p:sp>
            <p:sp>
              <p:nvSpPr>
                <p:cNvPr id="114715" name="Line 27"/>
                <p:cNvSpPr>
                  <a:spLocks noChangeShapeType="1"/>
                </p:cNvSpPr>
                <p:nvPr/>
              </p:nvSpPr>
              <p:spPr bwMode="auto">
                <a:xfrm>
                  <a:off x="3216" y="2891"/>
                  <a:ext cx="32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14716" name="Oval 28"/>
                <p:cNvSpPr>
                  <a:spLocks noChangeArrowheads="1"/>
                </p:cNvSpPr>
                <p:nvPr/>
              </p:nvSpPr>
              <p:spPr bwMode="auto">
                <a:xfrm>
                  <a:off x="5144" y="2793"/>
                  <a:ext cx="192" cy="192"/>
                </a:xfrm>
                <a:prstGeom prst="ellipse">
                  <a:avLst/>
                </a:prstGeom>
                <a:solidFill>
                  <a:srgbClr val="66FFFF"/>
                </a:solidFill>
                <a:ln w="285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114717" name="Text Box 29"/>
                <p:cNvSpPr txBox="1">
                  <a:spLocks noChangeArrowheads="1"/>
                </p:cNvSpPr>
                <p:nvPr/>
              </p:nvSpPr>
              <p:spPr bwMode="auto">
                <a:xfrm>
                  <a:off x="4944" y="2886"/>
                  <a:ext cx="62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4000" b="1" dirty="0">
                      <a:sym typeface="Symbol" charset="2"/>
                    </a:rPr>
                    <a:t>−</a:t>
                  </a:r>
                  <a:endParaRPr lang="de-DE" altLang="de-DE" sz="4000" b="1" dirty="0"/>
                </a:p>
              </p:txBody>
            </p:sp>
            <p:sp>
              <p:nvSpPr>
                <p:cNvPr id="114718" name="Line 30"/>
                <p:cNvSpPr>
                  <a:spLocks noChangeShapeType="1"/>
                </p:cNvSpPr>
                <p:nvPr/>
              </p:nvSpPr>
              <p:spPr bwMode="auto">
                <a:xfrm>
                  <a:off x="4824" y="1939"/>
                  <a:ext cx="0" cy="1944"/>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14719" name="Line 31"/>
                <p:cNvSpPr>
                  <a:spLocks noChangeShapeType="1"/>
                </p:cNvSpPr>
                <p:nvPr/>
              </p:nvSpPr>
              <p:spPr bwMode="auto">
                <a:xfrm>
                  <a:off x="4824" y="2136"/>
                  <a:ext cx="0" cy="1584"/>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14720" name="Line 32"/>
                <p:cNvSpPr>
                  <a:spLocks noChangeShapeType="1"/>
                </p:cNvSpPr>
                <p:nvPr/>
              </p:nvSpPr>
              <p:spPr bwMode="auto">
                <a:xfrm>
                  <a:off x="4824" y="2899"/>
                  <a:ext cx="32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14721" name="Line 33"/>
                <p:cNvSpPr>
                  <a:spLocks noChangeShapeType="1"/>
                </p:cNvSpPr>
                <p:nvPr/>
              </p:nvSpPr>
              <p:spPr bwMode="auto">
                <a:xfrm>
                  <a:off x="3544" y="1920"/>
                  <a:ext cx="0" cy="1936"/>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14722" name="Line 34"/>
                <p:cNvSpPr>
                  <a:spLocks noChangeShapeType="1"/>
                </p:cNvSpPr>
                <p:nvPr/>
              </p:nvSpPr>
              <p:spPr bwMode="auto">
                <a:xfrm>
                  <a:off x="3544" y="2109"/>
                  <a:ext cx="0" cy="1584"/>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grpSp>
          <p:sp>
            <p:nvSpPr>
              <p:cNvPr id="114723" name="Oval 35"/>
              <p:cNvSpPr>
                <a:spLocks noChangeArrowheads="1"/>
              </p:cNvSpPr>
              <p:nvPr/>
            </p:nvSpPr>
            <p:spPr bwMode="auto">
              <a:xfrm>
                <a:off x="1072" y="1680"/>
                <a:ext cx="624" cy="624"/>
              </a:xfrm>
              <a:prstGeom prst="ellipse">
                <a:avLst/>
              </a:prstGeom>
              <a:noFill/>
              <a:ln w="57150">
                <a:solidFill>
                  <a:schemeClr val="tx1"/>
                </a:solidFill>
                <a:round/>
                <a:headEnd/>
                <a:tailEnd/>
              </a:ln>
              <a:effectLst/>
              <a:extLst>
                <a:ext uri="{909E8E84-426E-40DD-AFC4-6F175D3DCCD1}">
                  <a14:hiddenFill xmlns:a14="http://schemas.microsoft.com/office/drawing/2010/main">
                    <a:gradFill rotWithShape="0">
                      <a:gsLst>
                        <a:gs pos="0">
                          <a:srgbClr val="99FFCC"/>
                        </a:gs>
                        <a:gs pos="100000">
                          <a:srgbClr val="99FFCC">
                            <a:gamma/>
                            <a:shade val="46275"/>
                            <a:invGamma/>
                          </a:srgbClr>
                        </a:gs>
                      </a:gsLst>
                      <a:path path="shape">
                        <a:fillToRect l="50000" t="50000" r="50000" b="50000"/>
                      </a:path>
                    </a:gra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14735" name="Line 47"/>
              <p:cNvSpPr>
                <a:spLocks noChangeShapeType="1"/>
              </p:cNvSpPr>
              <p:nvPr/>
            </p:nvSpPr>
            <p:spPr bwMode="auto">
              <a:xfrm flipH="1" flipV="1">
                <a:off x="1368" y="2064"/>
                <a:ext cx="128" cy="96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grpSp>
        <p:grpSp>
          <p:nvGrpSpPr>
            <p:cNvPr id="30741" name="Group 56"/>
            <p:cNvGrpSpPr>
              <a:grpSpLocks/>
            </p:cNvGrpSpPr>
            <p:nvPr/>
          </p:nvGrpSpPr>
          <p:grpSpPr bwMode="auto">
            <a:xfrm>
              <a:off x="552" y="856"/>
              <a:ext cx="1680" cy="992"/>
              <a:chOff x="552" y="856"/>
              <a:chExt cx="1680" cy="992"/>
            </a:xfrm>
          </p:grpSpPr>
          <p:sp>
            <p:nvSpPr>
              <p:cNvPr id="114743" name="Line 55"/>
              <p:cNvSpPr>
                <a:spLocks noChangeShapeType="1"/>
              </p:cNvSpPr>
              <p:nvPr/>
            </p:nvSpPr>
            <p:spPr bwMode="auto">
              <a:xfrm>
                <a:off x="1328" y="1096"/>
                <a:ext cx="48" cy="752"/>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14742" name="Text Box 54"/>
              <p:cNvSpPr txBox="1">
                <a:spLocks noChangeArrowheads="1"/>
              </p:cNvSpPr>
              <p:nvPr/>
            </p:nvSpPr>
            <p:spPr bwMode="auto">
              <a:xfrm>
                <a:off x="552" y="856"/>
                <a:ext cx="16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a:solidFill>
                      <a:schemeClr val="tx1"/>
                    </a:solidFill>
                  </a:rPr>
                  <a:t>Metallring</a:t>
                </a:r>
              </a:p>
            </p:txBody>
          </p:sp>
        </p:grpSp>
      </p:grpSp>
      <p:grpSp>
        <p:nvGrpSpPr>
          <p:cNvPr id="114788" name="Group 100"/>
          <p:cNvGrpSpPr>
            <a:grpSpLocks/>
          </p:cNvGrpSpPr>
          <p:nvPr/>
        </p:nvGrpSpPr>
        <p:grpSpPr bwMode="auto">
          <a:xfrm>
            <a:off x="6604000" y="1104900"/>
            <a:ext cx="2311400" cy="3860800"/>
            <a:chOff x="4160" y="696"/>
            <a:chExt cx="1456" cy="2432"/>
          </a:xfrm>
        </p:grpSpPr>
        <p:sp>
          <p:nvSpPr>
            <p:cNvPr id="114763" name="Text Box 75"/>
            <p:cNvSpPr txBox="1">
              <a:spLocks noChangeArrowheads="1"/>
            </p:cNvSpPr>
            <p:nvPr/>
          </p:nvSpPr>
          <p:spPr bwMode="auto">
            <a:xfrm>
              <a:off x="4992" y="2160"/>
              <a:ext cx="62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4000" b="1">
                  <a:sym typeface="Symbol" charset="2"/>
                </a:rPr>
                <a:t>−</a:t>
              </a:r>
              <a:endParaRPr lang="de-DE" altLang="de-DE" sz="4000" b="1"/>
            </a:p>
          </p:txBody>
        </p:sp>
        <p:sp>
          <p:nvSpPr>
            <p:cNvPr id="114779" name="Bogen 91"/>
            <p:cNvSpPr>
              <a:spLocks/>
            </p:cNvSpPr>
            <p:nvPr/>
          </p:nvSpPr>
          <p:spPr bwMode="auto">
            <a:xfrm flipH="1">
              <a:off x="4224" y="1520"/>
              <a:ext cx="1052" cy="1236"/>
            </a:xfrm>
            <a:custGeom>
              <a:avLst/>
              <a:gdLst>
                <a:gd name="G0" fmla="+- 18560 0 0"/>
                <a:gd name="G1" fmla="+- 0 0 0"/>
                <a:gd name="G2" fmla="+- 21600 0 0"/>
                <a:gd name="T0" fmla="*/ 18559 w 18560"/>
                <a:gd name="T1" fmla="*/ 21600 h 21600"/>
                <a:gd name="T2" fmla="*/ 0 w 18560"/>
                <a:gd name="T3" fmla="*/ 11049 h 21600"/>
                <a:gd name="T4" fmla="*/ 18560 w 18560"/>
                <a:gd name="T5" fmla="*/ 0 h 21600"/>
              </a:gdLst>
              <a:ahLst/>
              <a:cxnLst>
                <a:cxn ang="0">
                  <a:pos x="T0" y="T1"/>
                </a:cxn>
                <a:cxn ang="0">
                  <a:pos x="T2" y="T3"/>
                </a:cxn>
                <a:cxn ang="0">
                  <a:pos x="T4" y="T5"/>
                </a:cxn>
              </a:cxnLst>
              <a:rect l="0" t="0" r="r" b="b"/>
              <a:pathLst>
                <a:path w="18560" h="21600" fill="none" extrusionOk="0">
                  <a:moveTo>
                    <a:pt x="18559" y="21599"/>
                  </a:moveTo>
                  <a:cubicBezTo>
                    <a:pt x="10945" y="21599"/>
                    <a:pt x="3894" y="17591"/>
                    <a:pt x="-1" y="11049"/>
                  </a:cubicBezTo>
                </a:path>
                <a:path w="18560" h="21600" stroke="0" extrusionOk="0">
                  <a:moveTo>
                    <a:pt x="18559" y="21599"/>
                  </a:moveTo>
                  <a:cubicBezTo>
                    <a:pt x="10945" y="21599"/>
                    <a:pt x="3894" y="17591"/>
                    <a:pt x="-1" y="11049"/>
                  </a:cubicBezTo>
                  <a:lnTo>
                    <a:pt x="18560" y="0"/>
                  </a:lnTo>
                  <a:close/>
                </a:path>
              </a:pathLst>
            </a:custGeom>
            <a:noFill/>
            <a:ln w="38100">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14778" name="Bogen 90"/>
            <p:cNvSpPr>
              <a:spLocks/>
            </p:cNvSpPr>
            <p:nvPr/>
          </p:nvSpPr>
          <p:spPr bwMode="auto">
            <a:xfrm flipH="1" flipV="1">
              <a:off x="4224" y="1552"/>
              <a:ext cx="1052" cy="1236"/>
            </a:xfrm>
            <a:custGeom>
              <a:avLst/>
              <a:gdLst>
                <a:gd name="G0" fmla="+- 18560 0 0"/>
                <a:gd name="G1" fmla="+- 0 0 0"/>
                <a:gd name="G2" fmla="+- 21600 0 0"/>
                <a:gd name="T0" fmla="*/ 18559 w 18560"/>
                <a:gd name="T1" fmla="*/ 21600 h 21600"/>
                <a:gd name="T2" fmla="*/ 0 w 18560"/>
                <a:gd name="T3" fmla="*/ 11049 h 21600"/>
                <a:gd name="T4" fmla="*/ 18560 w 18560"/>
                <a:gd name="T5" fmla="*/ 0 h 21600"/>
              </a:gdLst>
              <a:ahLst/>
              <a:cxnLst>
                <a:cxn ang="0">
                  <a:pos x="T0" y="T1"/>
                </a:cxn>
                <a:cxn ang="0">
                  <a:pos x="T2" y="T3"/>
                </a:cxn>
                <a:cxn ang="0">
                  <a:pos x="T4" y="T5"/>
                </a:cxn>
              </a:cxnLst>
              <a:rect l="0" t="0" r="r" b="b"/>
              <a:pathLst>
                <a:path w="18560" h="21600" fill="none" extrusionOk="0">
                  <a:moveTo>
                    <a:pt x="18559" y="21599"/>
                  </a:moveTo>
                  <a:cubicBezTo>
                    <a:pt x="10945" y="21599"/>
                    <a:pt x="3894" y="17591"/>
                    <a:pt x="-1" y="11049"/>
                  </a:cubicBezTo>
                </a:path>
                <a:path w="18560" h="21600" stroke="0" extrusionOk="0">
                  <a:moveTo>
                    <a:pt x="18559" y="21599"/>
                  </a:moveTo>
                  <a:cubicBezTo>
                    <a:pt x="10945" y="21599"/>
                    <a:pt x="3894" y="17591"/>
                    <a:pt x="-1" y="11049"/>
                  </a:cubicBezTo>
                  <a:lnTo>
                    <a:pt x="18560" y="0"/>
                  </a:lnTo>
                  <a:close/>
                </a:path>
              </a:pathLst>
            </a:custGeom>
            <a:noFill/>
            <a:ln w="38100">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14775" name="Line 87"/>
            <p:cNvSpPr>
              <a:spLocks noChangeShapeType="1"/>
            </p:cNvSpPr>
            <p:nvPr/>
          </p:nvSpPr>
          <p:spPr bwMode="auto">
            <a:xfrm>
              <a:off x="4224" y="2160"/>
              <a:ext cx="960" cy="0"/>
            </a:xfrm>
            <a:prstGeom prst="line">
              <a:avLst/>
            </a:prstGeom>
            <a:noFill/>
            <a:ln w="3810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14762" name="Oval 74"/>
            <p:cNvSpPr>
              <a:spLocks noChangeArrowheads="1"/>
            </p:cNvSpPr>
            <p:nvPr/>
          </p:nvSpPr>
          <p:spPr bwMode="auto">
            <a:xfrm>
              <a:off x="5192" y="2073"/>
              <a:ext cx="192" cy="192"/>
            </a:xfrm>
            <a:prstGeom prst="ellipse">
              <a:avLst/>
            </a:prstGeom>
            <a:solidFill>
              <a:srgbClr val="66FFFF"/>
            </a:solidFill>
            <a:ln w="285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114784" name="Rectangle 96"/>
            <p:cNvSpPr>
              <a:spLocks noChangeArrowheads="1"/>
            </p:cNvSpPr>
            <p:nvPr/>
          </p:nvSpPr>
          <p:spPr bwMode="auto">
            <a:xfrm>
              <a:off x="4232" y="1200"/>
              <a:ext cx="1320" cy="1928"/>
            </a:xfrm>
            <a:prstGeom prst="rect">
              <a:avLst/>
            </a:prstGeom>
            <a:solidFill>
              <a:srgbClr val="777777">
                <a:alpha val="50000"/>
              </a:srgbClr>
            </a:solidFill>
            <a:ln>
              <a:noFill/>
            </a:ln>
            <a:effectLst/>
            <a:extLs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14786" name="Text Box 98"/>
            <p:cNvSpPr txBox="1">
              <a:spLocks noChangeArrowheads="1"/>
            </p:cNvSpPr>
            <p:nvPr/>
          </p:nvSpPr>
          <p:spPr bwMode="auto">
            <a:xfrm>
              <a:off x="4160" y="696"/>
              <a:ext cx="139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a:solidFill>
                    <a:schemeClr val="tx1"/>
                  </a:solidFill>
                </a:rPr>
                <a:t>Spiegelladung mit Spiegelfeld</a:t>
              </a:r>
            </a:p>
          </p:txBody>
        </p:sp>
      </p:grpSp>
      <p:grpSp>
        <p:nvGrpSpPr>
          <p:cNvPr id="114782" name="Group 94"/>
          <p:cNvGrpSpPr>
            <a:grpSpLocks/>
          </p:cNvGrpSpPr>
          <p:nvPr/>
        </p:nvGrpSpPr>
        <p:grpSpPr bwMode="auto">
          <a:xfrm>
            <a:off x="4533900" y="1905000"/>
            <a:ext cx="3187700" cy="3657600"/>
            <a:chOff x="2856" y="1200"/>
            <a:chExt cx="2008" cy="2304"/>
          </a:xfrm>
        </p:grpSpPr>
        <p:sp>
          <p:nvSpPr>
            <p:cNvPr id="114780" name="Bogen 92"/>
            <p:cNvSpPr>
              <a:spLocks/>
            </p:cNvSpPr>
            <p:nvPr/>
          </p:nvSpPr>
          <p:spPr bwMode="auto">
            <a:xfrm flipH="1">
              <a:off x="3166" y="1528"/>
              <a:ext cx="1057" cy="1236"/>
            </a:xfrm>
            <a:custGeom>
              <a:avLst/>
              <a:gdLst>
                <a:gd name="G0" fmla="+- 0 0 0"/>
                <a:gd name="G1" fmla="+- 0 0 0"/>
                <a:gd name="G2" fmla="+- 21600 0 0"/>
                <a:gd name="T0" fmla="*/ 18648 w 18648"/>
                <a:gd name="T1" fmla="*/ 10899 h 21600"/>
                <a:gd name="T2" fmla="*/ 52 w 18648"/>
                <a:gd name="T3" fmla="*/ 21600 h 21600"/>
                <a:gd name="T4" fmla="*/ 0 w 18648"/>
                <a:gd name="T5" fmla="*/ 0 h 21600"/>
              </a:gdLst>
              <a:ahLst/>
              <a:cxnLst>
                <a:cxn ang="0">
                  <a:pos x="T0" y="T1"/>
                </a:cxn>
                <a:cxn ang="0">
                  <a:pos x="T2" y="T3"/>
                </a:cxn>
                <a:cxn ang="0">
                  <a:pos x="T4" y="T5"/>
                </a:cxn>
              </a:cxnLst>
              <a:rect l="0" t="0" r="r" b="b"/>
              <a:pathLst>
                <a:path w="18648" h="21600" fill="none" extrusionOk="0">
                  <a:moveTo>
                    <a:pt x="18648" y="10899"/>
                  </a:moveTo>
                  <a:cubicBezTo>
                    <a:pt x="14784" y="17510"/>
                    <a:pt x="7709" y="21581"/>
                    <a:pt x="51" y="21599"/>
                  </a:cubicBezTo>
                </a:path>
                <a:path w="18648" h="21600" stroke="0" extrusionOk="0">
                  <a:moveTo>
                    <a:pt x="18648" y="10899"/>
                  </a:moveTo>
                  <a:cubicBezTo>
                    <a:pt x="14784" y="17510"/>
                    <a:pt x="7709" y="21581"/>
                    <a:pt x="51" y="21599"/>
                  </a:cubicBezTo>
                  <a:lnTo>
                    <a:pt x="0" y="0"/>
                  </a:lnTo>
                  <a:close/>
                </a:path>
              </a:pathLst>
            </a:custGeom>
            <a:noFill/>
            <a:ln w="38100">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14777" name="Bogen 89"/>
            <p:cNvSpPr>
              <a:spLocks/>
            </p:cNvSpPr>
            <p:nvPr/>
          </p:nvSpPr>
          <p:spPr bwMode="auto">
            <a:xfrm flipH="1" flipV="1">
              <a:off x="3166" y="1544"/>
              <a:ext cx="1057" cy="1236"/>
            </a:xfrm>
            <a:custGeom>
              <a:avLst/>
              <a:gdLst>
                <a:gd name="G0" fmla="+- 0 0 0"/>
                <a:gd name="G1" fmla="+- 0 0 0"/>
                <a:gd name="G2" fmla="+- 21600 0 0"/>
                <a:gd name="T0" fmla="*/ 18648 w 18648"/>
                <a:gd name="T1" fmla="*/ 10899 h 21600"/>
                <a:gd name="T2" fmla="*/ 52 w 18648"/>
                <a:gd name="T3" fmla="*/ 21600 h 21600"/>
                <a:gd name="T4" fmla="*/ 0 w 18648"/>
                <a:gd name="T5" fmla="*/ 0 h 21600"/>
              </a:gdLst>
              <a:ahLst/>
              <a:cxnLst>
                <a:cxn ang="0">
                  <a:pos x="T0" y="T1"/>
                </a:cxn>
                <a:cxn ang="0">
                  <a:pos x="T2" y="T3"/>
                </a:cxn>
                <a:cxn ang="0">
                  <a:pos x="T4" y="T5"/>
                </a:cxn>
              </a:cxnLst>
              <a:rect l="0" t="0" r="r" b="b"/>
              <a:pathLst>
                <a:path w="18648" h="21600" fill="none" extrusionOk="0">
                  <a:moveTo>
                    <a:pt x="18648" y="10899"/>
                  </a:moveTo>
                  <a:cubicBezTo>
                    <a:pt x="14784" y="17510"/>
                    <a:pt x="7709" y="21581"/>
                    <a:pt x="51" y="21599"/>
                  </a:cubicBezTo>
                </a:path>
                <a:path w="18648" h="21600" stroke="0" extrusionOk="0">
                  <a:moveTo>
                    <a:pt x="18648" y="10899"/>
                  </a:moveTo>
                  <a:cubicBezTo>
                    <a:pt x="14784" y="17510"/>
                    <a:pt x="7709" y="21581"/>
                    <a:pt x="51" y="21599"/>
                  </a:cubicBezTo>
                  <a:lnTo>
                    <a:pt x="0" y="0"/>
                  </a:lnTo>
                  <a:close/>
                </a:path>
              </a:pathLst>
            </a:custGeom>
            <a:noFill/>
            <a:ln w="38100">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14776" name="Line 88"/>
            <p:cNvSpPr>
              <a:spLocks noChangeShapeType="1"/>
            </p:cNvSpPr>
            <p:nvPr/>
          </p:nvSpPr>
          <p:spPr bwMode="auto">
            <a:xfrm>
              <a:off x="3264" y="2160"/>
              <a:ext cx="960" cy="0"/>
            </a:xfrm>
            <a:prstGeom prst="line">
              <a:avLst/>
            </a:prstGeom>
            <a:noFill/>
            <a:ln w="3810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14759" name="Oval 71"/>
            <p:cNvSpPr>
              <a:spLocks noChangeArrowheads="1"/>
            </p:cNvSpPr>
            <p:nvPr/>
          </p:nvSpPr>
          <p:spPr bwMode="auto">
            <a:xfrm>
              <a:off x="3072" y="2067"/>
              <a:ext cx="192" cy="192"/>
            </a:xfrm>
            <a:prstGeom prst="ellipse">
              <a:avLst/>
            </a:prstGeom>
            <a:solidFill>
              <a:srgbClr val="FF5050"/>
            </a:solidFill>
            <a:ln w="285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114760" name="Text Box 72"/>
            <p:cNvSpPr txBox="1">
              <a:spLocks noChangeArrowheads="1"/>
            </p:cNvSpPr>
            <p:nvPr/>
          </p:nvSpPr>
          <p:spPr bwMode="auto">
            <a:xfrm>
              <a:off x="2856" y="2150"/>
              <a:ext cx="62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4000" b="1" dirty="0">
                  <a:solidFill>
                    <a:srgbClr val="FF0000"/>
                  </a:solidFill>
                  <a:sym typeface="Symbol" charset="2"/>
                </a:rPr>
                <a:t>+</a:t>
              </a:r>
              <a:endParaRPr lang="de-DE" altLang="de-DE" sz="4000" b="1" dirty="0">
                <a:solidFill>
                  <a:srgbClr val="FF0000"/>
                </a:solidFill>
              </a:endParaRPr>
            </a:p>
          </p:txBody>
        </p:sp>
        <p:sp>
          <p:nvSpPr>
            <p:cNvPr id="114767" name="Line 79"/>
            <p:cNvSpPr>
              <a:spLocks noChangeShapeType="1"/>
            </p:cNvSpPr>
            <p:nvPr/>
          </p:nvSpPr>
          <p:spPr bwMode="auto">
            <a:xfrm>
              <a:off x="4224" y="1200"/>
              <a:ext cx="0" cy="1936"/>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14768" name="Line 80"/>
            <p:cNvSpPr>
              <a:spLocks noChangeShapeType="1"/>
            </p:cNvSpPr>
            <p:nvPr/>
          </p:nvSpPr>
          <p:spPr bwMode="auto">
            <a:xfrm>
              <a:off x="4224" y="1389"/>
              <a:ext cx="0" cy="1584"/>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14774" name="Text Box 86"/>
            <p:cNvSpPr txBox="1">
              <a:spLocks noChangeArrowheads="1"/>
            </p:cNvSpPr>
            <p:nvPr/>
          </p:nvSpPr>
          <p:spPr bwMode="auto">
            <a:xfrm>
              <a:off x="3664" y="3216"/>
              <a:ext cx="120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a:solidFill>
                    <a:schemeClr val="tx1"/>
                  </a:solidFill>
                </a:rPr>
                <a:t>Metallplatte</a:t>
              </a:r>
            </a:p>
          </p:txBody>
        </p:sp>
      </p:grpSp>
      <p:pic>
        <p:nvPicPr>
          <p:cNvPr id="2" name="Bild 1"/>
          <p:cNvPicPr>
            <a:picLocks noChangeAspect="1"/>
          </p:cNvPicPr>
          <p:nvPr/>
        </p:nvPicPr>
        <p:blipFill>
          <a:blip r:embed="rId2"/>
          <a:stretch>
            <a:fillRect/>
          </a:stretch>
        </p:blipFill>
        <p:spPr>
          <a:xfrm>
            <a:off x="1752600" y="5016500"/>
            <a:ext cx="1206500" cy="4699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14782"/>
                                        </p:tgtEl>
                                        <p:attrNameLst>
                                          <p:attrName>style.visibility</p:attrName>
                                        </p:attrNameLst>
                                      </p:cBhvr>
                                      <p:to>
                                        <p:strVal val="visible"/>
                                      </p:to>
                                    </p:set>
                                    <p:animEffect transition="in" filter="box(out)">
                                      <p:cBhvr>
                                        <p:cTn id="7" dur="500"/>
                                        <p:tgtEl>
                                          <p:spTgt spid="1147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14788"/>
                                        </p:tgtEl>
                                        <p:attrNameLst>
                                          <p:attrName>style.visibility</p:attrName>
                                        </p:attrNameLst>
                                      </p:cBhvr>
                                      <p:to>
                                        <p:strVal val="visible"/>
                                      </p:to>
                                    </p:set>
                                    <p:animEffect transition="in" filter="box(out)">
                                      <p:cBhvr>
                                        <p:cTn id="12" dur="500"/>
                                        <p:tgtEl>
                                          <p:spTgt spid="114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2"/>
          <p:cNvSpPr txBox="1">
            <a:spLocks noChangeArrowheads="1"/>
          </p:cNvSpPr>
          <p:nvPr/>
        </p:nvSpPr>
        <p:spPr bwMode="auto">
          <a:xfrm>
            <a:off x="457200" y="228600"/>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a:t>Experiment: Becher-Elektrometer</a:t>
            </a:r>
            <a:endParaRPr lang="de-DE" altLang="de-DE">
              <a:solidFill>
                <a:schemeClr val="tx1"/>
              </a:solidFill>
            </a:endParaRPr>
          </a:p>
        </p:txBody>
      </p:sp>
      <p:grpSp>
        <p:nvGrpSpPr>
          <p:cNvPr id="31746" name="Group 75"/>
          <p:cNvGrpSpPr>
            <a:grpSpLocks/>
          </p:cNvGrpSpPr>
          <p:nvPr/>
        </p:nvGrpSpPr>
        <p:grpSpPr bwMode="auto">
          <a:xfrm>
            <a:off x="381000" y="1295400"/>
            <a:ext cx="4422775" cy="5486400"/>
            <a:chOff x="240" y="816"/>
            <a:chExt cx="2786" cy="3456"/>
          </a:xfrm>
        </p:grpSpPr>
        <p:grpSp>
          <p:nvGrpSpPr>
            <p:cNvPr id="31759" name="Group 32"/>
            <p:cNvGrpSpPr>
              <a:grpSpLocks/>
            </p:cNvGrpSpPr>
            <p:nvPr/>
          </p:nvGrpSpPr>
          <p:grpSpPr bwMode="auto">
            <a:xfrm>
              <a:off x="240" y="880"/>
              <a:ext cx="2786" cy="3392"/>
              <a:chOff x="432" y="592"/>
              <a:chExt cx="2786" cy="3392"/>
            </a:xfrm>
          </p:grpSpPr>
          <p:grpSp>
            <p:nvGrpSpPr>
              <p:cNvPr id="31795" name="Group 26"/>
              <p:cNvGrpSpPr>
                <a:grpSpLocks/>
              </p:cNvGrpSpPr>
              <p:nvPr/>
            </p:nvGrpSpPr>
            <p:grpSpPr bwMode="auto">
              <a:xfrm>
                <a:off x="432" y="592"/>
                <a:ext cx="2786" cy="3392"/>
                <a:chOff x="432" y="592"/>
                <a:chExt cx="2786" cy="3392"/>
              </a:xfrm>
            </p:grpSpPr>
            <p:pic>
              <p:nvPicPr>
                <p:cNvPr id="31801" name="Picture 4" descr="escope-graph"/>
                <p:cNvPicPr>
                  <a:picLocks noChangeAspect="1" noChangeArrowheads="1"/>
                </p:cNvPicPr>
                <p:nvPr/>
              </p:nvPicPr>
              <p:blipFill>
                <a:blip r:embed="rId2">
                  <a:extLst>
                    <a:ext uri="{28A0092B-C50C-407E-A947-70E740481C1C}">
                      <a14:useLocalDpi xmlns:a14="http://schemas.microsoft.com/office/drawing/2010/main" val="0"/>
                    </a:ext>
                  </a:extLst>
                </a:blip>
                <a:srcRect b="7692"/>
                <a:stretch>
                  <a:fillRect/>
                </a:stretch>
              </p:blipFill>
              <p:spPr bwMode="auto">
                <a:xfrm>
                  <a:off x="432" y="1392"/>
                  <a:ext cx="2786" cy="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8" name="Rectangle 6"/>
                <p:cNvSpPr>
                  <a:spLocks noChangeArrowheads="1"/>
                </p:cNvSpPr>
                <p:nvPr/>
              </p:nvSpPr>
              <p:spPr bwMode="auto">
                <a:xfrm>
                  <a:off x="1728" y="1440"/>
                  <a:ext cx="1392" cy="192"/>
                </a:xfrm>
                <a:prstGeom prst="rect">
                  <a:avLst/>
                </a:prstGeom>
                <a:solidFill>
                  <a:srgbClr val="FFFFFF"/>
                </a:solidFill>
                <a:ln>
                  <a:noFill/>
                </a:ln>
                <a:effectLst/>
                <a:extLs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15719" name="Rectangle 7"/>
                <p:cNvSpPr>
                  <a:spLocks noChangeArrowheads="1"/>
                </p:cNvSpPr>
                <p:nvPr/>
              </p:nvSpPr>
              <p:spPr bwMode="auto">
                <a:xfrm>
                  <a:off x="2256" y="1536"/>
                  <a:ext cx="816" cy="288"/>
                </a:xfrm>
                <a:prstGeom prst="rect">
                  <a:avLst/>
                </a:prstGeom>
                <a:solidFill>
                  <a:srgbClr val="FFFFFF"/>
                </a:solidFill>
                <a:ln>
                  <a:noFill/>
                </a:ln>
                <a:effectLst/>
                <a:extLs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15720" name="Rectangle 8"/>
                <p:cNvSpPr>
                  <a:spLocks noChangeArrowheads="1"/>
                </p:cNvSpPr>
                <p:nvPr/>
              </p:nvSpPr>
              <p:spPr bwMode="auto">
                <a:xfrm>
                  <a:off x="1680" y="2160"/>
                  <a:ext cx="624" cy="96"/>
                </a:xfrm>
                <a:prstGeom prst="rect">
                  <a:avLst/>
                </a:prstGeom>
                <a:solidFill>
                  <a:srgbClr val="FFFFFF"/>
                </a:solidFill>
                <a:ln>
                  <a:noFill/>
                </a:ln>
                <a:effectLst/>
                <a:extLs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15721" name="Rectangle 9"/>
                <p:cNvSpPr>
                  <a:spLocks noChangeArrowheads="1"/>
                </p:cNvSpPr>
                <p:nvPr/>
              </p:nvSpPr>
              <p:spPr bwMode="auto">
                <a:xfrm>
                  <a:off x="2368" y="2112"/>
                  <a:ext cx="800" cy="168"/>
                </a:xfrm>
                <a:prstGeom prst="rect">
                  <a:avLst/>
                </a:prstGeom>
                <a:solidFill>
                  <a:srgbClr val="FFFFFF"/>
                </a:solidFill>
                <a:ln>
                  <a:noFill/>
                </a:ln>
                <a:effectLst/>
                <a:extLs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15722" name="Rectangle 10"/>
                <p:cNvSpPr>
                  <a:spLocks noChangeArrowheads="1"/>
                </p:cNvSpPr>
                <p:nvPr/>
              </p:nvSpPr>
              <p:spPr bwMode="auto">
                <a:xfrm>
                  <a:off x="2376" y="2784"/>
                  <a:ext cx="608" cy="168"/>
                </a:xfrm>
                <a:prstGeom prst="rect">
                  <a:avLst/>
                </a:prstGeom>
                <a:solidFill>
                  <a:srgbClr val="FFFFFF"/>
                </a:solidFill>
                <a:ln>
                  <a:noFill/>
                </a:ln>
                <a:effectLst/>
                <a:extLs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15723" name="Rectangle 11"/>
                <p:cNvSpPr>
                  <a:spLocks noChangeArrowheads="1"/>
                </p:cNvSpPr>
                <p:nvPr/>
              </p:nvSpPr>
              <p:spPr bwMode="auto">
                <a:xfrm>
                  <a:off x="432" y="592"/>
                  <a:ext cx="2784" cy="875"/>
                </a:xfrm>
                <a:prstGeom prst="rect">
                  <a:avLst/>
                </a:prstGeom>
                <a:solidFill>
                  <a:srgbClr val="FFFFFF"/>
                </a:solidFill>
                <a:ln>
                  <a:noFill/>
                </a:ln>
                <a:effectLst/>
                <a:extLs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15725" name="Line 13"/>
                <p:cNvSpPr>
                  <a:spLocks noChangeShapeType="1"/>
                </p:cNvSpPr>
                <p:nvPr/>
              </p:nvSpPr>
              <p:spPr bwMode="auto">
                <a:xfrm>
                  <a:off x="2323" y="2180"/>
                  <a:ext cx="63" cy="0"/>
                </a:xfrm>
                <a:prstGeom prst="line">
                  <a:avLst/>
                </a:prstGeom>
                <a:noFill/>
                <a:ln w="285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15726" name="Line 14"/>
                <p:cNvSpPr>
                  <a:spLocks noChangeShapeType="1"/>
                </p:cNvSpPr>
                <p:nvPr/>
              </p:nvSpPr>
              <p:spPr bwMode="auto">
                <a:xfrm flipH="1" flipV="1">
                  <a:off x="2286" y="2178"/>
                  <a:ext cx="27" cy="2"/>
                </a:xfrm>
                <a:prstGeom prst="line">
                  <a:avLst/>
                </a:prstGeom>
                <a:noFill/>
                <a:ln w="285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15727" name="Rectangle 15"/>
                <p:cNvSpPr>
                  <a:spLocks noChangeArrowheads="1"/>
                </p:cNvSpPr>
                <p:nvPr/>
              </p:nvSpPr>
              <p:spPr bwMode="auto">
                <a:xfrm>
                  <a:off x="1982" y="1869"/>
                  <a:ext cx="67" cy="95"/>
                </a:xfrm>
                <a:prstGeom prst="rect">
                  <a:avLst/>
                </a:prstGeom>
                <a:solidFill>
                  <a:srgbClr val="FFFFFF"/>
                </a:solidFill>
                <a:ln w="38100">
                  <a:solidFill>
                    <a:srgbClr val="FFFF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15728" name="Rectangle 16"/>
                <p:cNvSpPr>
                  <a:spLocks noChangeArrowheads="1"/>
                </p:cNvSpPr>
                <p:nvPr/>
              </p:nvSpPr>
              <p:spPr bwMode="auto">
                <a:xfrm>
                  <a:off x="2052" y="1899"/>
                  <a:ext cx="47" cy="62"/>
                </a:xfrm>
                <a:prstGeom prst="rect">
                  <a:avLst/>
                </a:prstGeom>
                <a:solidFill>
                  <a:srgbClr val="FFFFFF"/>
                </a:solidFill>
                <a:ln>
                  <a:noFill/>
                </a:ln>
                <a:effectLst/>
                <a:extLs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15729" name="Rectangle 17"/>
                <p:cNvSpPr>
                  <a:spLocks noChangeArrowheads="1"/>
                </p:cNvSpPr>
                <p:nvPr/>
              </p:nvSpPr>
              <p:spPr bwMode="auto">
                <a:xfrm>
                  <a:off x="1776" y="1901"/>
                  <a:ext cx="204" cy="56"/>
                </a:xfrm>
                <a:prstGeom prst="rect">
                  <a:avLst/>
                </a:prstGeom>
                <a:solidFill>
                  <a:srgbClr val="FFFFFF"/>
                </a:solidFill>
                <a:ln>
                  <a:noFill/>
                </a:ln>
                <a:effectLst/>
                <a:extLs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15730" name="Rectangle 18"/>
                <p:cNvSpPr>
                  <a:spLocks noChangeArrowheads="1"/>
                </p:cNvSpPr>
                <p:nvPr/>
              </p:nvSpPr>
              <p:spPr bwMode="auto">
                <a:xfrm>
                  <a:off x="1584" y="2505"/>
                  <a:ext cx="768" cy="315"/>
                </a:xfrm>
                <a:prstGeom prst="rect">
                  <a:avLst/>
                </a:prstGeom>
                <a:solidFill>
                  <a:srgbClr val="FFFFFF"/>
                </a:solidFill>
                <a:ln>
                  <a:noFill/>
                </a:ln>
                <a:effectLst/>
                <a:extLs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15731" name="Line 19"/>
                <p:cNvSpPr>
                  <a:spLocks noChangeShapeType="1"/>
                </p:cNvSpPr>
                <p:nvPr/>
              </p:nvSpPr>
              <p:spPr bwMode="auto">
                <a:xfrm flipV="1">
                  <a:off x="2364" y="2820"/>
                  <a:ext cx="17" cy="2"/>
                </a:xfrm>
                <a:prstGeom prst="line">
                  <a:avLst/>
                </a:prstGeom>
                <a:noFill/>
                <a:ln w="285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15732" name="Rectangle 20"/>
                <p:cNvSpPr>
                  <a:spLocks noChangeArrowheads="1"/>
                </p:cNvSpPr>
                <p:nvPr/>
              </p:nvSpPr>
              <p:spPr bwMode="auto">
                <a:xfrm>
                  <a:off x="1051" y="3060"/>
                  <a:ext cx="166" cy="270"/>
                </a:xfrm>
                <a:prstGeom prst="rect">
                  <a:avLst/>
                </a:prstGeom>
                <a:solidFill>
                  <a:srgbClr val="FFFFFF"/>
                </a:solidFill>
                <a:ln>
                  <a:noFill/>
                </a:ln>
                <a:effectLst/>
                <a:extLs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15733" name="Line 21"/>
                <p:cNvSpPr>
                  <a:spLocks noChangeShapeType="1"/>
                </p:cNvSpPr>
                <p:nvPr/>
              </p:nvSpPr>
              <p:spPr bwMode="auto">
                <a:xfrm flipH="1">
                  <a:off x="1139" y="3044"/>
                  <a:ext cx="1" cy="18"/>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15734" name="Rectangle 22"/>
                <p:cNvSpPr>
                  <a:spLocks noChangeArrowheads="1"/>
                </p:cNvSpPr>
                <p:nvPr/>
              </p:nvSpPr>
              <p:spPr bwMode="auto">
                <a:xfrm>
                  <a:off x="1458" y="1638"/>
                  <a:ext cx="47" cy="617"/>
                </a:xfrm>
                <a:prstGeom prst="rect">
                  <a:avLst/>
                </a:prstGeom>
                <a:solidFill>
                  <a:srgbClr val="FFFFFF"/>
                </a:solidFill>
                <a:ln>
                  <a:noFill/>
                </a:ln>
                <a:effectLst/>
                <a:extLs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15735" name="Rectangle 23"/>
                <p:cNvSpPr>
                  <a:spLocks noChangeArrowheads="1"/>
                </p:cNvSpPr>
                <p:nvPr/>
              </p:nvSpPr>
              <p:spPr bwMode="auto">
                <a:xfrm rot="1714193">
                  <a:off x="1577" y="1857"/>
                  <a:ext cx="47" cy="437"/>
                </a:xfrm>
                <a:prstGeom prst="rect">
                  <a:avLst/>
                </a:prstGeom>
                <a:solidFill>
                  <a:srgbClr val="FFFFFF"/>
                </a:solidFill>
                <a:ln>
                  <a:noFill/>
                </a:ln>
                <a:effectLst/>
                <a:extLs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15736" name="Rectangle 24"/>
                <p:cNvSpPr>
                  <a:spLocks noChangeArrowheads="1"/>
                </p:cNvSpPr>
                <p:nvPr/>
              </p:nvSpPr>
              <p:spPr bwMode="auto">
                <a:xfrm>
                  <a:off x="1434" y="2649"/>
                  <a:ext cx="56" cy="588"/>
                </a:xfrm>
                <a:prstGeom prst="rect">
                  <a:avLst/>
                </a:prstGeom>
                <a:solidFill>
                  <a:srgbClr val="FFFFFF"/>
                </a:solidFill>
                <a:ln>
                  <a:noFill/>
                </a:ln>
                <a:effectLst/>
                <a:extLs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15737" name="Rectangle 25"/>
                <p:cNvSpPr>
                  <a:spLocks noChangeArrowheads="1"/>
                </p:cNvSpPr>
                <p:nvPr/>
              </p:nvSpPr>
              <p:spPr bwMode="auto">
                <a:xfrm rot="1645692">
                  <a:off x="1284" y="2544"/>
                  <a:ext cx="47" cy="627"/>
                </a:xfrm>
                <a:prstGeom prst="rect">
                  <a:avLst/>
                </a:prstGeom>
                <a:solidFill>
                  <a:srgbClr val="FFFFFF"/>
                </a:solidFill>
                <a:ln>
                  <a:noFill/>
                </a:ln>
                <a:effectLst/>
                <a:extLs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grpSp>
          <p:sp>
            <p:nvSpPr>
              <p:cNvPr id="115739" name="Rectangle 27"/>
              <p:cNvSpPr>
                <a:spLocks noChangeArrowheads="1"/>
              </p:cNvSpPr>
              <p:nvPr/>
            </p:nvSpPr>
            <p:spPr bwMode="auto">
              <a:xfrm>
                <a:off x="912" y="1392"/>
                <a:ext cx="1056" cy="96"/>
              </a:xfrm>
              <a:prstGeom prst="rect">
                <a:avLst/>
              </a:prstGeom>
              <a:solidFill>
                <a:schemeClr val="tx1"/>
              </a:solidFill>
              <a:ln>
                <a:noFill/>
              </a:ln>
              <a:effectLst/>
              <a:extLs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15740" name="Rectangle 28"/>
              <p:cNvSpPr>
                <a:spLocks noChangeArrowheads="1"/>
              </p:cNvSpPr>
              <p:nvPr/>
            </p:nvSpPr>
            <p:spPr bwMode="auto">
              <a:xfrm>
                <a:off x="912" y="768"/>
                <a:ext cx="96" cy="624"/>
              </a:xfrm>
              <a:prstGeom prst="rect">
                <a:avLst/>
              </a:prstGeom>
              <a:solidFill>
                <a:schemeClr val="tx1"/>
              </a:solidFill>
              <a:ln>
                <a:noFill/>
              </a:ln>
              <a:effectLst/>
              <a:extLs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15741" name="Rectangle 29"/>
              <p:cNvSpPr>
                <a:spLocks noChangeArrowheads="1"/>
              </p:cNvSpPr>
              <p:nvPr/>
            </p:nvSpPr>
            <p:spPr bwMode="auto">
              <a:xfrm>
                <a:off x="1872" y="768"/>
                <a:ext cx="96" cy="624"/>
              </a:xfrm>
              <a:prstGeom prst="rect">
                <a:avLst/>
              </a:prstGeom>
              <a:solidFill>
                <a:schemeClr val="tx1"/>
              </a:solidFill>
              <a:ln>
                <a:noFill/>
              </a:ln>
              <a:effectLst/>
              <a:extLs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15742" name="Rectangle 30"/>
              <p:cNvSpPr>
                <a:spLocks noChangeArrowheads="1"/>
              </p:cNvSpPr>
              <p:nvPr/>
            </p:nvSpPr>
            <p:spPr bwMode="auto">
              <a:xfrm>
                <a:off x="1536" y="768"/>
                <a:ext cx="432" cy="96"/>
              </a:xfrm>
              <a:prstGeom prst="rect">
                <a:avLst/>
              </a:prstGeom>
              <a:solidFill>
                <a:schemeClr val="tx1"/>
              </a:solidFill>
              <a:ln>
                <a:noFill/>
              </a:ln>
              <a:effectLst/>
              <a:extLs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15743" name="Rectangle 31"/>
              <p:cNvSpPr>
                <a:spLocks noChangeArrowheads="1"/>
              </p:cNvSpPr>
              <p:nvPr/>
            </p:nvSpPr>
            <p:spPr bwMode="auto">
              <a:xfrm>
                <a:off x="912" y="768"/>
                <a:ext cx="432" cy="96"/>
              </a:xfrm>
              <a:prstGeom prst="rect">
                <a:avLst/>
              </a:prstGeom>
              <a:solidFill>
                <a:schemeClr val="tx1"/>
              </a:solidFill>
              <a:ln>
                <a:noFill/>
              </a:ln>
              <a:effectLst/>
              <a:extLs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grpSp>
        <p:grpSp>
          <p:nvGrpSpPr>
            <p:cNvPr id="31761" name="Group 40"/>
            <p:cNvGrpSpPr>
              <a:grpSpLocks/>
            </p:cNvGrpSpPr>
            <p:nvPr/>
          </p:nvGrpSpPr>
          <p:grpSpPr bwMode="auto">
            <a:xfrm>
              <a:off x="1008" y="1795"/>
              <a:ext cx="240" cy="845"/>
              <a:chOff x="1008" y="1795"/>
              <a:chExt cx="240" cy="845"/>
            </a:xfrm>
          </p:grpSpPr>
          <p:sp>
            <p:nvSpPr>
              <p:cNvPr id="115746" name="Text Box 34"/>
              <p:cNvSpPr txBox="1">
                <a:spLocks noChangeArrowheads="1"/>
              </p:cNvSpPr>
              <p:nvPr/>
            </p:nvSpPr>
            <p:spPr bwMode="auto">
              <a:xfrm>
                <a:off x="1008" y="1795"/>
                <a:ext cx="24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b="1">
                    <a:solidFill>
                      <a:srgbClr val="FF0000"/>
                    </a:solidFill>
                  </a:rPr>
                  <a:t>-</a:t>
                </a:r>
              </a:p>
            </p:txBody>
          </p:sp>
          <p:sp>
            <p:nvSpPr>
              <p:cNvPr id="115747" name="Text Box 35"/>
              <p:cNvSpPr txBox="1">
                <a:spLocks noChangeArrowheads="1"/>
              </p:cNvSpPr>
              <p:nvPr/>
            </p:nvSpPr>
            <p:spPr bwMode="auto">
              <a:xfrm>
                <a:off x="1008" y="2035"/>
                <a:ext cx="24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b="1">
                    <a:solidFill>
                      <a:srgbClr val="FF0000"/>
                    </a:solidFill>
                  </a:rPr>
                  <a:t>-</a:t>
                </a:r>
              </a:p>
            </p:txBody>
          </p:sp>
          <p:sp>
            <p:nvSpPr>
              <p:cNvPr id="115748" name="Text Box 36"/>
              <p:cNvSpPr txBox="1">
                <a:spLocks noChangeArrowheads="1"/>
              </p:cNvSpPr>
              <p:nvPr/>
            </p:nvSpPr>
            <p:spPr bwMode="auto">
              <a:xfrm>
                <a:off x="1008" y="2275"/>
                <a:ext cx="24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b="1">
                    <a:solidFill>
                      <a:srgbClr val="FF0000"/>
                    </a:solidFill>
                  </a:rPr>
                  <a:t>-</a:t>
                </a:r>
              </a:p>
            </p:txBody>
          </p:sp>
        </p:grpSp>
        <p:sp>
          <p:nvSpPr>
            <p:cNvPr id="115749" name="Text Box 37"/>
            <p:cNvSpPr txBox="1">
              <a:spLocks noChangeArrowheads="1"/>
            </p:cNvSpPr>
            <p:nvPr/>
          </p:nvSpPr>
          <p:spPr bwMode="auto">
            <a:xfrm>
              <a:off x="1208" y="1915"/>
              <a:ext cx="24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b="1">
                  <a:solidFill>
                    <a:srgbClr val="FF0000"/>
                  </a:solidFill>
                </a:rPr>
                <a:t>-</a:t>
              </a:r>
            </a:p>
          </p:txBody>
        </p:sp>
        <p:sp>
          <p:nvSpPr>
            <p:cNvPr id="115750" name="Text Box 38"/>
            <p:cNvSpPr txBox="1">
              <a:spLocks noChangeArrowheads="1"/>
            </p:cNvSpPr>
            <p:nvPr/>
          </p:nvSpPr>
          <p:spPr bwMode="auto">
            <a:xfrm>
              <a:off x="1208" y="2155"/>
              <a:ext cx="24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b="1">
                  <a:solidFill>
                    <a:srgbClr val="FF0000"/>
                  </a:solidFill>
                </a:rPr>
                <a:t>-</a:t>
              </a:r>
            </a:p>
          </p:txBody>
        </p:sp>
        <p:grpSp>
          <p:nvGrpSpPr>
            <p:cNvPr id="31764" name="Group 41"/>
            <p:cNvGrpSpPr>
              <a:grpSpLocks/>
            </p:cNvGrpSpPr>
            <p:nvPr/>
          </p:nvGrpSpPr>
          <p:grpSpPr bwMode="auto">
            <a:xfrm rot="1760684">
              <a:off x="936" y="2520"/>
              <a:ext cx="240" cy="845"/>
              <a:chOff x="1008" y="1795"/>
              <a:chExt cx="240" cy="845"/>
            </a:xfrm>
          </p:grpSpPr>
          <p:sp>
            <p:nvSpPr>
              <p:cNvPr id="115754" name="Text Box 42"/>
              <p:cNvSpPr txBox="1">
                <a:spLocks noChangeArrowheads="1"/>
              </p:cNvSpPr>
              <p:nvPr/>
            </p:nvSpPr>
            <p:spPr bwMode="auto">
              <a:xfrm>
                <a:off x="1007" y="1795"/>
                <a:ext cx="24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b="1">
                    <a:solidFill>
                      <a:srgbClr val="FF0000"/>
                    </a:solidFill>
                  </a:rPr>
                  <a:t>-</a:t>
                </a:r>
              </a:p>
            </p:txBody>
          </p:sp>
          <p:sp>
            <p:nvSpPr>
              <p:cNvPr id="115755" name="Text Box 43"/>
              <p:cNvSpPr txBox="1">
                <a:spLocks noChangeArrowheads="1"/>
              </p:cNvSpPr>
              <p:nvPr/>
            </p:nvSpPr>
            <p:spPr bwMode="auto">
              <a:xfrm>
                <a:off x="1008" y="2035"/>
                <a:ext cx="24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b="1">
                    <a:solidFill>
                      <a:srgbClr val="FF0000"/>
                    </a:solidFill>
                  </a:rPr>
                  <a:t>-</a:t>
                </a:r>
              </a:p>
            </p:txBody>
          </p:sp>
          <p:sp>
            <p:nvSpPr>
              <p:cNvPr id="115756" name="Text Box 44"/>
              <p:cNvSpPr txBox="1">
                <a:spLocks noChangeArrowheads="1"/>
              </p:cNvSpPr>
              <p:nvPr/>
            </p:nvSpPr>
            <p:spPr bwMode="auto">
              <a:xfrm>
                <a:off x="1008" y="2275"/>
                <a:ext cx="24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b="1">
                    <a:solidFill>
                      <a:srgbClr val="FF0000"/>
                    </a:solidFill>
                  </a:rPr>
                  <a:t>-</a:t>
                </a:r>
              </a:p>
            </p:txBody>
          </p:sp>
        </p:grpSp>
        <p:sp>
          <p:nvSpPr>
            <p:cNvPr id="115758" name="Text Box 46"/>
            <p:cNvSpPr txBox="1">
              <a:spLocks noChangeArrowheads="1"/>
            </p:cNvSpPr>
            <p:nvPr/>
          </p:nvSpPr>
          <p:spPr bwMode="auto">
            <a:xfrm rot="1760684">
              <a:off x="1141" y="2790"/>
              <a:ext cx="24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b="1">
                  <a:solidFill>
                    <a:srgbClr val="FF0000"/>
                  </a:solidFill>
                </a:rPr>
                <a:t>-</a:t>
              </a:r>
            </a:p>
          </p:txBody>
        </p:sp>
        <p:sp>
          <p:nvSpPr>
            <p:cNvPr id="115759" name="Text Box 47"/>
            <p:cNvSpPr txBox="1">
              <a:spLocks noChangeArrowheads="1"/>
            </p:cNvSpPr>
            <p:nvPr/>
          </p:nvSpPr>
          <p:spPr bwMode="auto">
            <a:xfrm rot="1760684">
              <a:off x="1024" y="3000"/>
              <a:ext cx="24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b="1">
                  <a:solidFill>
                    <a:srgbClr val="FF0000"/>
                  </a:solidFill>
                </a:rPr>
                <a:t>-</a:t>
              </a:r>
            </a:p>
          </p:txBody>
        </p:sp>
        <p:grpSp>
          <p:nvGrpSpPr>
            <p:cNvPr id="31767" name="Group 49"/>
            <p:cNvGrpSpPr>
              <a:grpSpLocks/>
            </p:cNvGrpSpPr>
            <p:nvPr/>
          </p:nvGrpSpPr>
          <p:grpSpPr bwMode="auto">
            <a:xfrm rot="1760684">
              <a:off x="1392" y="2048"/>
              <a:ext cx="240" cy="845"/>
              <a:chOff x="1008" y="1795"/>
              <a:chExt cx="240" cy="845"/>
            </a:xfrm>
          </p:grpSpPr>
          <p:sp>
            <p:nvSpPr>
              <p:cNvPr id="115762" name="Text Box 50"/>
              <p:cNvSpPr txBox="1">
                <a:spLocks noChangeArrowheads="1"/>
              </p:cNvSpPr>
              <p:nvPr/>
            </p:nvSpPr>
            <p:spPr bwMode="auto">
              <a:xfrm>
                <a:off x="1007" y="1795"/>
                <a:ext cx="24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b="1">
                    <a:solidFill>
                      <a:srgbClr val="FF0000"/>
                    </a:solidFill>
                  </a:rPr>
                  <a:t>-</a:t>
                </a:r>
              </a:p>
            </p:txBody>
          </p:sp>
          <p:sp>
            <p:nvSpPr>
              <p:cNvPr id="115763" name="Text Box 51"/>
              <p:cNvSpPr txBox="1">
                <a:spLocks noChangeArrowheads="1"/>
              </p:cNvSpPr>
              <p:nvPr/>
            </p:nvSpPr>
            <p:spPr bwMode="auto">
              <a:xfrm>
                <a:off x="1008" y="2035"/>
                <a:ext cx="24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b="1">
                    <a:solidFill>
                      <a:srgbClr val="FF0000"/>
                    </a:solidFill>
                  </a:rPr>
                  <a:t>-</a:t>
                </a:r>
              </a:p>
            </p:txBody>
          </p:sp>
          <p:sp>
            <p:nvSpPr>
              <p:cNvPr id="115764" name="Text Box 52"/>
              <p:cNvSpPr txBox="1">
                <a:spLocks noChangeArrowheads="1"/>
              </p:cNvSpPr>
              <p:nvPr/>
            </p:nvSpPr>
            <p:spPr bwMode="auto">
              <a:xfrm>
                <a:off x="1008" y="2275"/>
                <a:ext cx="24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b="1">
                    <a:solidFill>
                      <a:srgbClr val="FF0000"/>
                    </a:solidFill>
                  </a:rPr>
                  <a:t>-</a:t>
                </a:r>
              </a:p>
            </p:txBody>
          </p:sp>
        </p:grpSp>
        <p:sp>
          <p:nvSpPr>
            <p:cNvPr id="115767" name="Text Box 55"/>
            <p:cNvSpPr txBox="1">
              <a:spLocks noChangeArrowheads="1"/>
            </p:cNvSpPr>
            <p:nvPr/>
          </p:nvSpPr>
          <p:spPr bwMode="auto">
            <a:xfrm rot="1760684">
              <a:off x="1352" y="2032"/>
              <a:ext cx="24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b="1">
                  <a:solidFill>
                    <a:srgbClr val="FF0000"/>
                  </a:solidFill>
                </a:rPr>
                <a:t>-</a:t>
              </a:r>
            </a:p>
          </p:txBody>
        </p:sp>
        <p:sp>
          <p:nvSpPr>
            <p:cNvPr id="115768" name="Text Box 56"/>
            <p:cNvSpPr txBox="1">
              <a:spLocks noChangeArrowheads="1"/>
            </p:cNvSpPr>
            <p:nvPr/>
          </p:nvSpPr>
          <p:spPr bwMode="auto">
            <a:xfrm rot="1760684">
              <a:off x="1234" y="2241"/>
              <a:ext cx="24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b="1">
                  <a:solidFill>
                    <a:srgbClr val="FF0000"/>
                  </a:solidFill>
                </a:rPr>
                <a:t>-</a:t>
              </a:r>
            </a:p>
          </p:txBody>
        </p:sp>
        <p:grpSp>
          <p:nvGrpSpPr>
            <p:cNvPr id="31770" name="Group 57"/>
            <p:cNvGrpSpPr>
              <a:grpSpLocks/>
            </p:cNvGrpSpPr>
            <p:nvPr/>
          </p:nvGrpSpPr>
          <p:grpSpPr bwMode="auto">
            <a:xfrm>
              <a:off x="1296" y="2707"/>
              <a:ext cx="240" cy="845"/>
              <a:chOff x="1008" y="1795"/>
              <a:chExt cx="240" cy="845"/>
            </a:xfrm>
          </p:grpSpPr>
          <p:sp>
            <p:nvSpPr>
              <p:cNvPr id="115770" name="Text Box 58"/>
              <p:cNvSpPr txBox="1">
                <a:spLocks noChangeArrowheads="1"/>
              </p:cNvSpPr>
              <p:nvPr/>
            </p:nvSpPr>
            <p:spPr bwMode="auto">
              <a:xfrm>
                <a:off x="1008" y="1795"/>
                <a:ext cx="24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b="1">
                    <a:solidFill>
                      <a:srgbClr val="FF0000"/>
                    </a:solidFill>
                  </a:rPr>
                  <a:t>-</a:t>
                </a:r>
              </a:p>
            </p:txBody>
          </p:sp>
          <p:sp>
            <p:nvSpPr>
              <p:cNvPr id="115771" name="Text Box 59"/>
              <p:cNvSpPr txBox="1">
                <a:spLocks noChangeArrowheads="1"/>
              </p:cNvSpPr>
              <p:nvPr/>
            </p:nvSpPr>
            <p:spPr bwMode="auto">
              <a:xfrm>
                <a:off x="1008" y="2035"/>
                <a:ext cx="24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b="1">
                    <a:solidFill>
                      <a:srgbClr val="FF0000"/>
                    </a:solidFill>
                  </a:rPr>
                  <a:t>-</a:t>
                </a:r>
              </a:p>
            </p:txBody>
          </p:sp>
          <p:sp>
            <p:nvSpPr>
              <p:cNvPr id="115772" name="Text Box 60"/>
              <p:cNvSpPr txBox="1">
                <a:spLocks noChangeArrowheads="1"/>
              </p:cNvSpPr>
              <p:nvPr/>
            </p:nvSpPr>
            <p:spPr bwMode="auto">
              <a:xfrm>
                <a:off x="1008" y="2275"/>
                <a:ext cx="24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b="1">
                    <a:solidFill>
                      <a:srgbClr val="FF0000"/>
                    </a:solidFill>
                  </a:rPr>
                  <a:t>-</a:t>
                </a:r>
              </a:p>
            </p:txBody>
          </p:sp>
        </p:grpSp>
        <p:sp>
          <p:nvSpPr>
            <p:cNvPr id="115774" name="Text Box 62"/>
            <p:cNvSpPr txBox="1">
              <a:spLocks noChangeArrowheads="1"/>
            </p:cNvSpPr>
            <p:nvPr/>
          </p:nvSpPr>
          <p:spPr bwMode="auto">
            <a:xfrm>
              <a:off x="1136" y="2875"/>
              <a:ext cx="24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b="1">
                  <a:solidFill>
                    <a:srgbClr val="FF0000"/>
                  </a:solidFill>
                </a:rPr>
                <a:t>-</a:t>
              </a:r>
            </a:p>
          </p:txBody>
        </p:sp>
        <p:sp>
          <p:nvSpPr>
            <p:cNvPr id="115775" name="Text Box 63"/>
            <p:cNvSpPr txBox="1">
              <a:spLocks noChangeArrowheads="1"/>
            </p:cNvSpPr>
            <p:nvPr/>
          </p:nvSpPr>
          <p:spPr bwMode="auto">
            <a:xfrm>
              <a:off x="1136" y="3115"/>
              <a:ext cx="24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b="1">
                  <a:solidFill>
                    <a:srgbClr val="FF0000"/>
                  </a:solidFill>
                </a:rPr>
                <a:t>-</a:t>
              </a:r>
            </a:p>
          </p:txBody>
        </p:sp>
        <p:grpSp>
          <p:nvGrpSpPr>
            <p:cNvPr id="31773" name="Group 65"/>
            <p:cNvGrpSpPr>
              <a:grpSpLocks/>
            </p:cNvGrpSpPr>
            <p:nvPr/>
          </p:nvGrpSpPr>
          <p:grpSpPr bwMode="auto">
            <a:xfrm>
              <a:off x="528" y="960"/>
              <a:ext cx="240" cy="845"/>
              <a:chOff x="1008" y="1795"/>
              <a:chExt cx="240" cy="845"/>
            </a:xfrm>
          </p:grpSpPr>
          <p:sp>
            <p:nvSpPr>
              <p:cNvPr id="115778" name="Text Box 66"/>
              <p:cNvSpPr txBox="1">
                <a:spLocks noChangeArrowheads="1"/>
              </p:cNvSpPr>
              <p:nvPr/>
            </p:nvSpPr>
            <p:spPr bwMode="auto">
              <a:xfrm>
                <a:off x="1008" y="1795"/>
                <a:ext cx="24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b="1">
                    <a:solidFill>
                      <a:srgbClr val="FF0000"/>
                    </a:solidFill>
                  </a:rPr>
                  <a:t>-</a:t>
                </a:r>
              </a:p>
            </p:txBody>
          </p:sp>
          <p:sp>
            <p:nvSpPr>
              <p:cNvPr id="115779" name="Text Box 67"/>
              <p:cNvSpPr txBox="1">
                <a:spLocks noChangeArrowheads="1"/>
              </p:cNvSpPr>
              <p:nvPr/>
            </p:nvSpPr>
            <p:spPr bwMode="auto">
              <a:xfrm>
                <a:off x="1008" y="2035"/>
                <a:ext cx="24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b="1">
                    <a:solidFill>
                      <a:srgbClr val="FF0000"/>
                    </a:solidFill>
                  </a:rPr>
                  <a:t>-</a:t>
                </a:r>
              </a:p>
            </p:txBody>
          </p:sp>
          <p:sp>
            <p:nvSpPr>
              <p:cNvPr id="115780" name="Text Box 68"/>
              <p:cNvSpPr txBox="1">
                <a:spLocks noChangeArrowheads="1"/>
              </p:cNvSpPr>
              <p:nvPr/>
            </p:nvSpPr>
            <p:spPr bwMode="auto">
              <a:xfrm>
                <a:off x="1008" y="2275"/>
                <a:ext cx="24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b="1">
                    <a:solidFill>
                      <a:srgbClr val="FF0000"/>
                    </a:solidFill>
                  </a:rPr>
                  <a:t>-</a:t>
                </a:r>
              </a:p>
            </p:txBody>
          </p:sp>
        </p:grpSp>
        <p:grpSp>
          <p:nvGrpSpPr>
            <p:cNvPr id="31774" name="Group 69"/>
            <p:cNvGrpSpPr>
              <a:grpSpLocks/>
            </p:cNvGrpSpPr>
            <p:nvPr/>
          </p:nvGrpSpPr>
          <p:grpSpPr bwMode="auto">
            <a:xfrm>
              <a:off x="1728" y="960"/>
              <a:ext cx="240" cy="845"/>
              <a:chOff x="1008" y="1795"/>
              <a:chExt cx="240" cy="845"/>
            </a:xfrm>
          </p:grpSpPr>
          <p:sp>
            <p:nvSpPr>
              <p:cNvPr id="115782" name="Text Box 70"/>
              <p:cNvSpPr txBox="1">
                <a:spLocks noChangeArrowheads="1"/>
              </p:cNvSpPr>
              <p:nvPr/>
            </p:nvSpPr>
            <p:spPr bwMode="auto">
              <a:xfrm>
                <a:off x="1008" y="1795"/>
                <a:ext cx="24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b="1">
                    <a:solidFill>
                      <a:srgbClr val="FF0000"/>
                    </a:solidFill>
                  </a:rPr>
                  <a:t>-</a:t>
                </a:r>
              </a:p>
            </p:txBody>
          </p:sp>
          <p:sp>
            <p:nvSpPr>
              <p:cNvPr id="115783" name="Text Box 71"/>
              <p:cNvSpPr txBox="1">
                <a:spLocks noChangeArrowheads="1"/>
              </p:cNvSpPr>
              <p:nvPr/>
            </p:nvSpPr>
            <p:spPr bwMode="auto">
              <a:xfrm>
                <a:off x="1008" y="2035"/>
                <a:ext cx="24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b="1">
                    <a:solidFill>
                      <a:srgbClr val="FF0000"/>
                    </a:solidFill>
                  </a:rPr>
                  <a:t>-</a:t>
                </a:r>
              </a:p>
            </p:txBody>
          </p:sp>
          <p:sp>
            <p:nvSpPr>
              <p:cNvPr id="115784" name="Text Box 72"/>
              <p:cNvSpPr txBox="1">
                <a:spLocks noChangeArrowheads="1"/>
              </p:cNvSpPr>
              <p:nvPr/>
            </p:nvSpPr>
            <p:spPr bwMode="auto">
              <a:xfrm>
                <a:off x="1008" y="2275"/>
                <a:ext cx="24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b="1">
                    <a:solidFill>
                      <a:srgbClr val="FF0000"/>
                    </a:solidFill>
                  </a:rPr>
                  <a:t>-</a:t>
                </a:r>
              </a:p>
            </p:txBody>
          </p:sp>
        </p:grpSp>
        <p:sp>
          <p:nvSpPr>
            <p:cNvPr id="115785" name="Text Box 73"/>
            <p:cNvSpPr txBox="1">
              <a:spLocks noChangeArrowheads="1"/>
            </p:cNvSpPr>
            <p:nvPr/>
          </p:nvSpPr>
          <p:spPr bwMode="auto">
            <a:xfrm>
              <a:off x="696" y="1608"/>
              <a:ext cx="127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sz="3200" b="1">
                  <a:solidFill>
                    <a:srgbClr val="FF0000"/>
                  </a:solidFill>
                </a:rPr>
                <a:t>-  -      -  -</a:t>
              </a:r>
            </a:p>
          </p:txBody>
        </p:sp>
        <p:sp>
          <p:nvSpPr>
            <p:cNvPr id="115786" name="Text Box 74"/>
            <p:cNvSpPr txBox="1">
              <a:spLocks noChangeArrowheads="1"/>
            </p:cNvSpPr>
            <p:nvPr/>
          </p:nvSpPr>
          <p:spPr bwMode="auto">
            <a:xfrm>
              <a:off x="696" y="816"/>
              <a:ext cx="127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sz="3200" b="1">
                  <a:solidFill>
                    <a:srgbClr val="FF0000"/>
                  </a:solidFill>
                </a:rPr>
                <a:t>-  -      -  -</a:t>
              </a:r>
            </a:p>
          </p:txBody>
        </p:sp>
      </p:grpSp>
      <p:sp>
        <p:nvSpPr>
          <p:cNvPr id="115788" name="Text Box 76"/>
          <p:cNvSpPr txBox="1">
            <a:spLocks noChangeArrowheads="1"/>
          </p:cNvSpPr>
          <p:nvPr/>
        </p:nvSpPr>
        <p:spPr bwMode="auto">
          <a:xfrm>
            <a:off x="3340100" y="1905000"/>
            <a:ext cx="5638800" cy="457200"/>
          </a:xfrm>
          <a:prstGeom prst="rect">
            <a:avLst/>
          </a:prstGeom>
          <a:solidFill>
            <a:srgbClr val="FFFF99"/>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38100">
                <a:solidFill>
                  <a:srgbClr val="00CC00"/>
                </a:solidFill>
                <a:miter lim="800000"/>
                <a:headEnd/>
                <a:tailEnd/>
              </a14:hiddenLine>
            </a:ext>
          </a:extLst>
        </p:spPr>
        <p:txBody>
          <a:bodyPr>
            <a:spAutoFit/>
          </a:bodyPr>
          <a:lstStyle>
            <a:lvl1pPr marL="406400" indent="-406400" algn="l">
              <a:spcBef>
                <a:spcPct val="0"/>
              </a:spcBef>
              <a:defRPr sz="2400">
                <a:solidFill>
                  <a:schemeClr val="tx1"/>
                </a:solidFill>
                <a:latin typeface="Times New Roman" charset="0"/>
              </a:defRPr>
            </a:lvl1pPr>
            <a:lvl2pPr marL="977900" indent="-457200" algn="l">
              <a:spcBef>
                <a:spcPct val="0"/>
              </a:spcBef>
              <a:defRPr sz="2400">
                <a:solidFill>
                  <a:schemeClr val="tx1"/>
                </a:solidFill>
                <a:latin typeface="Times New Roman" charset="0"/>
              </a:defRPr>
            </a:lvl2pPr>
            <a:lvl3pPr marL="1549400" indent="-457200" algn="l">
              <a:spcBef>
                <a:spcPct val="0"/>
              </a:spcBef>
              <a:defRPr sz="2400">
                <a:solidFill>
                  <a:schemeClr val="tx1"/>
                </a:solidFill>
                <a:latin typeface="Times New Roman" charset="0"/>
              </a:defRPr>
            </a:lvl3pPr>
            <a:lvl4pPr marL="2120900" indent="-457200" algn="l">
              <a:spcBef>
                <a:spcPct val="0"/>
              </a:spcBef>
              <a:defRPr sz="2400">
                <a:solidFill>
                  <a:schemeClr val="tx1"/>
                </a:solidFill>
                <a:latin typeface="Times New Roman" charset="0"/>
              </a:defRPr>
            </a:lvl4pPr>
            <a:lvl5pPr marL="2692400" indent="-457200" algn="l">
              <a:spcBef>
                <a:spcPct val="0"/>
              </a:spcBef>
              <a:defRPr sz="2400">
                <a:solidFill>
                  <a:schemeClr val="tx1"/>
                </a:solidFill>
                <a:latin typeface="Times New Roman" charset="0"/>
              </a:defRPr>
            </a:lvl5pPr>
            <a:lvl6pPr marL="3149600" indent="-457200" fontAlgn="base">
              <a:spcBef>
                <a:spcPct val="0"/>
              </a:spcBef>
              <a:spcAft>
                <a:spcPct val="0"/>
              </a:spcAft>
              <a:defRPr sz="2400">
                <a:solidFill>
                  <a:schemeClr val="tx1"/>
                </a:solidFill>
                <a:latin typeface="Times New Roman" charset="0"/>
              </a:defRPr>
            </a:lvl6pPr>
            <a:lvl7pPr marL="3606800" indent="-457200" fontAlgn="base">
              <a:spcBef>
                <a:spcPct val="0"/>
              </a:spcBef>
              <a:spcAft>
                <a:spcPct val="0"/>
              </a:spcAft>
              <a:defRPr sz="2400">
                <a:solidFill>
                  <a:schemeClr val="tx1"/>
                </a:solidFill>
                <a:latin typeface="Times New Roman" charset="0"/>
              </a:defRPr>
            </a:lvl7pPr>
            <a:lvl8pPr marL="4064000" indent="-457200" fontAlgn="base">
              <a:spcBef>
                <a:spcPct val="0"/>
              </a:spcBef>
              <a:spcAft>
                <a:spcPct val="0"/>
              </a:spcAft>
              <a:defRPr sz="2400">
                <a:solidFill>
                  <a:schemeClr val="tx1"/>
                </a:solidFill>
                <a:latin typeface="Times New Roman" charset="0"/>
              </a:defRPr>
            </a:lvl8pPr>
            <a:lvl9pPr marL="4521200" indent="-457200" fontAlgn="base">
              <a:spcBef>
                <a:spcPct val="0"/>
              </a:spcBef>
              <a:spcAft>
                <a:spcPct val="0"/>
              </a:spcAft>
              <a:defRPr sz="2400">
                <a:solidFill>
                  <a:schemeClr val="tx1"/>
                </a:solidFill>
                <a:latin typeface="Times New Roman" charset="0"/>
              </a:defRPr>
            </a:lvl9pPr>
          </a:lstStyle>
          <a:p>
            <a:pPr eaLnBrk="1" hangingPunct="1">
              <a:spcBef>
                <a:spcPct val="50000"/>
              </a:spcBef>
              <a:buFontTx/>
              <a:buAutoNum type="alphaLcParenR"/>
              <a:defRPr/>
            </a:pPr>
            <a:r>
              <a:rPr lang="de-DE" altLang="de-DE" dirty="0" smtClean="0">
                <a:solidFill>
                  <a:srgbClr val="0000CC"/>
                </a:solidFill>
              </a:rPr>
              <a:t>Ladung außen </a:t>
            </a:r>
            <a:r>
              <a:rPr lang="de-DE" altLang="de-DE" dirty="0" err="1" smtClean="0">
                <a:solidFill>
                  <a:srgbClr val="0000CC"/>
                </a:solidFill>
              </a:rPr>
              <a:t>auflöffeln</a:t>
            </a:r>
            <a:r>
              <a:rPr lang="de-DE" altLang="de-DE" dirty="0" smtClean="0">
                <a:solidFill>
                  <a:srgbClr val="0000CC"/>
                </a:solidFill>
              </a:rPr>
              <a:t>:  </a:t>
            </a:r>
            <a:r>
              <a:rPr lang="de-DE" altLang="de-DE" dirty="0">
                <a:solidFill>
                  <a:srgbClr val="FF0000"/>
                </a:solidFill>
                <a:sym typeface="Symbol" charset="2"/>
              </a:rPr>
              <a:t>𝜙</a:t>
            </a:r>
            <a:r>
              <a:rPr lang="de-DE" altLang="de-DE" baseline="-25000" dirty="0" err="1" smtClean="0">
                <a:solidFill>
                  <a:srgbClr val="FF0000"/>
                </a:solidFill>
                <a:sym typeface="Symbol" charset="2"/>
              </a:rPr>
              <a:t>max</a:t>
            </a:r>
            <a:r>
              <a:rPr lang="de-DE" altLang="de-DE" dirty="0" smtClean="0">
                <a:solidFill>
                  <a:srgbClr val="FF0000"/>
                </a:solidFill>
                <a:sym typeface="Symbol" charset="2"/>
              </a:rPr>
              <a:t> = </a:t>
            </a:r>
            <a:r>
              <a:rPr lang="de-DE" altLang="de-DE" dirty="0">
                <a:solidFill>
                  <a:srgbClr val="FF0000"/>
                </a:solidFill>
                <a:sym typeface="Symbol" charset="2"/>
              </a:rPr>
              <a:t>𝜙</a:t>
            </a:r>
            <a:r>
              <a:rPr lang="de-DE" altLang="de-DE" baseline="-25000" dirty="0" smtClean="0">
                <a:solidFill>
                  <a:srgbClr val="FF0000"/>
                </a:solidFill>
                <a:sym typeface="Symbol" charset="2"/>
              </a:rPr>
              <a:t>Löffel</a:t>
            </a:r>
            <a:endParaRPr lang="de-DE" altLang="de-DE" dirty="0" smtClean="0">
              <a:solidFill>
                <a:srgbClr val="0000CC"/>
              </a:solidFill>
            </a:endParaRPr>
          </a:p>
        </p:txBody>
      </p:sp>
      <p:grpSp>
        <p:nvGrpSpPr>
          <p:cNvPr id="115791" name="Group 79"/>
          <p:cNvGrpSpPr>
            <a:grpSpLocks/>
          </p:cNvGrpSpPr>
          <p:nvPr/>
        </p:nvGrpSpPr>
        <p:grpSpPr bwMode="auto">
          <a:xfrm>
            <a:off x="2819400" y="914400"/>
            <a:ext cx="1143000" cy="901700"/>
            <a:chOff x="1776" y="576"/>
            <a:chExt cx="720" cy="568"/>
          </a:xfrm>
        </p:grpSpPr>
        <p:sp>
          <p:nvSpPr>
            <p:cNvPr id="115789" name="Line 77"/>
            <p:cNvSpPr>
              <a:spLocks noChangeShapeType="1"/>
            </p:cNvSpPr>
            <p:nvPr/>
          </p:nvSpPr>
          <p:spPr bwMode="auto">
            <a:xfrm flipH="1">
              <a:off x="1776" y="720"/>
              <a:ext cx="720" cy="424"/>
            </a:xfrm>
            <a:prstGeom prst="line">
              <a:avLst/>
            </a:prstGeom>
            <a:noFill/>
            <a:ln w="38100">
              <a:solidFill>
                <a:srgbClr val="990099"/>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15790" name="Text Box 78"/>
            <p:cNvSpPr txBox="1">
              <a:spLocks noChangeArrowheads="1"/>
            </p:cNvSpPr>
            <p:nvPr/>
          </p:nvSpPr>
          <p:spPr bwMode="auto">
            <a:xfrm>
              <a:off x="2064" y="576"/>
              <a:ext cx="3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a:solidFill>
                    <a:srgbClr val="990099"/>
                  </a:solidFill>
                </a:rPr>
                <a:t>a)</a:t>
              </a:r>
            </a:p>
          </p:txBody>
        </p:sp>
      </p:grpSp>
      <p:sp>
        <p:nvSpPr>
          <p:cNvPr id="115792" name="Text Box 80"/>
          <p:cNvSpPr txBox="1">
            <a:spLocks noChangeArrowheads="1"/>
          </p:cNvSpPr>
          <p:nvPr/>
        </p:nvSpPr>
        <p:spPr bwMode="auto">
          <a:xfrm>
            <a:off x="3340100" y="2362200"/>
            <a:ext cx="5638800" cy="457200"/>
          </a:xfrm>
          <a:prstGeom prst="rect">
            <a:avLst/>
          </a:prstGeom>
          <a:solidFill>
            <a:srgbClr val="FFFF99"/>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38100">
                <a:solidFill>
                  <a:srgbClr val="00CC00"/>
                </a:solidFill>
                <a:miter lim="800000"/>
                <a:headEnd/>
                <a:tailEnd/>
              </a14:hiddenLine>
            </a:ext>
          </a:extLst>
        </p:spPr>
        <p:txBody>
          <a:bodyPr>
            <a:spAutoFit/>
          </a:bodyPr>
          <a:lstStyle>
            <a:lvl1pPr marL="406400" indent="-406400" algn="l">
              <a:spcBef>
                <a:spcPct val="0"/>
              </a:spcBef>
              <a:defRPr sz="2400">
                <a:solidFill>
                  <a:schemeClr val="tx1"/>
                </a:solidFill>
                <a:latin typeface="Times New Roman" charset="0"/>
              </a:defRPr>
            </a:lvl1pPr>
            <a:lvl2pPr marL="977900" indent="-457200" algn="l">
              <a:spcBef>
                <a:spcPct val="0"/>
              </a:spcBef>
              <a:defRPr sz="2400">
                <a:solidFill>
                  <a:schemeClr val="tx1"/>
                </a:solidFill>
                <a:latin typeface="Times New Roman" charset="0"/>
              </a:defRPr>
            </a:lvl2pPr>
            <a:lvl3pPr marL="1549400" indent="-457200" algn="l">
              <a:spcBef>
                <a:spcPct val="0"/>
              </a:spcBef>
              <a:defRPr sz="2400">
                <a:solidFill>
                  <a:schemeClr val="tx1"/>
                </a:solidFill>
                <a:latin typeface="Times New Roman" charset="0"/>
              </a:defRPr>
            </a:lvl3pPr>
            <a:lvl4pPr marL="2120900" indent="-457200" algn="l">
              <a:spcBef>
                <a:spcPct val="0"/>
              </a:spcBef>
              <a:defRPr sz="2400">
                <a:solidFill>
                  <a:schemeClr val="tx1"/>
                </a:solidFill>
                <a:latin typeface="Times New Roman" charset="0"/>
              </a:defRPr>
            </a:lvl4pPr>
            <a:lvl5pPr marL="2692400" indent="-457200" algn="l">
              <a:spcBef>
                <a:spcPct val="0"/>
              </a:spcBef>
              <a:defRPr sz="2400">
                <a:solidFill>
                  <a:schemeClr val="tx1"/>
                </a:solidFill>
                <a:latin typeface="Times New Roman" charset="0"/>
              </a:defRPr>
            </a:lvl5pPr>
            <a:lvl6pPr marL="3149600" indent="-457200" fontAlgn="base">
              <a:spcBef>
                <a:spcPct val="0"/>
              </a:spcBef>
              <a:spcAft>
                <a:spcPct val="0"/>
              </a:spcAft>
              <a:defRPr sz="2400">
                <a:solidFill>
                  <a:schemeClr val="tx1"/>
                </a:solidFill>
                <a:latin typeface="Times New Roman" charset="0"/>
              </a:defRPr>
            </a:lvl6pPr>
            <a:lvl7pPr marL="3606800" indent="-457200" fontAlgn="base">
              <a:spcBef>
                <a:spcPct val="0"/>
              </a:spcBef>
              <a:spcAft>
                <a:spcPct val="0"/>
              </a:spcAft>
              <a:defRPr sz="2400">
                <a:solidFill>
                  <a:schemeClr val="tx1"/>
                </a:solidFill>
                <a:latin typeface="Times New Roman" charset="0"/>
              </a:defRPr>
            </a:lvl7pPr>
            <a:lvl8pPr marL="4064000" indent="-457200" fontAlgn="base">
              <a:spcBef>
                <a:spcPct val="0"/>
              </a:spcBef>
              <a:spcAft>
                <a:spcPct val="0"/>
              </a:spcAft>
              <a:defRPr sz="2400">
                <a:solidFill>
                  <a:schemeClr val="tx1"/>
                </a:solidFill>
                <a:latin typeface="Times New Roman" charset="0"/>
              </a:defRPr>
            </a:lvl8pPr>
            <a:lvl9pPr marL="4521200" indent="-457200" fontAlgn="base">
              <a:spcBef>
                <a:spcPct val="0"/>
              </a:spcBef>
              <a:spcAft>
                <a:spcPct val="0"/>
              </a:spcAft>
              <a:defRPr sz="2400">
                <a:solidFill>
                  <a:schemeClr val="tx1"/>
                </a:solidFill>
                <a:latin typeface="Times New Roman" charset="0"/>
              </a:defRPr>
            </a:lvl9pPr>
          </a:lstStyle>
          <a:p>
            <a:pPr eaLnBrk="1" hangingPunct="1">
              <a:spcBef>
                <a:spcPct val="50000"/>
              </a:spcBef>
              <a:buFontTx/>
              <a:buAutoNum type="alphaLcParenR" startAt="2"/>
              <a:defRPr/>
            </a:pPr>
            <a:r>
              <a:rPr lang="de-DE" altLang="de-DE" dirty="0" smtClean="0">
                <a:solidFill>
                  <a:srgbClr val="0000CC"/>
                </a:solidFill>
              </a:rPr>
              <a:t>Ladung innen </a:t>
            </a:r>
            <a:r>
              <a:rPr lang="de-DE" altLang="de-DE" dirty="0" err="1" smtClean="0">
                <a:solidFill>
                  <a:srgbClr val="0000CC"/>
                </a:solidFill>
              </a:rPr>
              <a:t>auflöffeln</a:t>
            </a:r>
            <a:r>
              <a:rPr lang="de-DE" altLang="de-DE" dirty="0" smtClean="0">
                <a:solidFill>
                  <a:srgbClr val="0000CC"/>
                </a:solidFill>
              </a:rPr>
              <a:t>:  </a:t>
            </a:r>
            <a:r>
              <a:rPr lang="de-DE" altLang="de-DE" dirty="0">
                <a:solidFill>
                  <a:srgbClr val="FF0000"/>
                </a:solidFill>
                <a:sym typeface="Symbol" charset="2"/>
              </a:rPr>
              <a:t>𝜙</a:t>
            </a:r>
            <a:r>
              <a:rPr lang="de-DE" altLang="de-DE" baseline="-25000" dirty="0" err="1" smtClean="0">
                <a:solidFill>
                  <a:srgbClr val="FF0000"/>
                </a:solidFill>
                <a:sym typeface="Symbol" charset="2"/>
              </a:rPr>
              <a:t>max</a:t>
            </a:r>
            <a:r>
              <a:rPr lang="de-DE" altLang="de-DE" dirty="0" smtClean="0">
                <a:solidFill>
                  <a:srgbClr val="FF0000"/>
                </a:solidFill>
                <a:sym typeface="Symbol" charset="2"/>
              </a:rPr>
              <a:t> =∞</a:t>
            </a:r>
            <a:endParaRPr lang="de-DE" altLang="de-DE" dirty="0" smtClean="0">
              <a:solidFill>
                <a:srgbClr val="0000CC"/>
              </a:solidFill>
            </a:endParaRPr>
          </a:p>
        </p:txBody>
      </p:sp>
      <p:grpSp>
        <p:nvGrpSpPr>
          <p:cNvPr id="115795" name="Group 83"/>
          <p:cNvGrpSpPr>
            <a:grpSpLocks/>
          </p:cNvGrpSpPr>
          <p:nvPr/>
        </p:nvGrpSpPr>
        <p:grpSpPr bwMode="auto">
          <a:xfrm>
            <a:off x="1041400" y="927100"/>
            <a:ext cx="876300" cy="1244600"/>
            <a:chOff x="656" y="584"/>
            <a:chExt cx="552" cy="784"/>
          </a:xfrm>
        </p:grpSpPr>
        <p:sp>
          <p:nvSpPr>
            <p:cNvPr id="115793" name="Freeform 81"/>
            <p:cNvSpPr>
              <a:spLocks/>
            </p:cNvSpPr>
            <p:nvPr/>
          </p:nvSpPr>
          <p:spPr bwMode="auto">
            <a:xfrm>
              <a:off x="808" y="728"/>
              <a:ext cx="400" cy="640"/>
            </a:xfrm>
            <a:custGeom>
              <a:avLst/>
              <a:gdLst>
                <a:gd name="T0" fmla="*/ 104 w 400"/>
                <a:gd name="T1" fmla="*/ 0 h 640"/>
                <a:gd name="T2" fmla="*/ 184 w 400"/>
                <a:gd name="T3" fmla="*/ 64 h 640"/>
                <a:gd name="T4" fmla="*/ 336 w 400"/>
                <a:gd name="T5" fmla="*/ 224 h 640"/>
                <a:gd name="T6" fmla="*/ 392 w 400"/>
                <a:gd name="T7" fmla="*/ 408 h 640"/>
                <a:gd name="T8" fmla="*/ 288 w 400"/>
                <a:gd name="T9" fmla="*/ 552 h 640"/>
                <a:gd name="T10" fmla="*/ 152 w 400"/>
                <a:gd name="T11" fmla="*/ 616 h 640"/>
                <a:gd name="T12" fmla="*/ 0 w 400"/>
                <a:gd name="T13" fmla="*/ 640 h 640"/>
              </a:gdLst>
              <a:ahLst/>
              <a:cxnLst>
                <a:cxn ang="0">
                  <a:pos x="T0" y="T1"/>
                </a:cxn>
                <a:cxn ang="0">
                  <a:pos x="T2" y="T3"/>
                </a:cxn>
                <a:cxn ang="0">
                  <a:pos x="T4" y="T5"/>
                </a:cxn>
                <a:cxn ang="0">
                  <a:pos x="T6" y="T7"/>
                </a:cxn>
                <a:cxn ang="0">
                  <a:pos x="T8" y="T9"/>
                </a:cxn>
                <a:cxn ang="0">
                  <a:pos x="T10" y="T11"/>
                </a:cxn>
                <a:cxn ang="0">
                  <a:pos x="T12" y="T13"/>
                </a:cxn>
              </a:cxnLst>
              <a:rect l="0" t="0" r="r" b="b"/>
              <a:pathLst>
                <a:path w="400" h="640">
                  <a:moveTo>
                    <a:pt x="104" y="0"/>
                  </a:moveTo>
                  <a:lnTo>
                    <a:pt x="184" y="64"/>
                  </a:lnTo>
                  <a:cubicBezTo>
                    <a:pt x="223" y="101"/>
                    <a:pt x="301" y="167"/>
                    <a:pt x="336" y="224"/>
                  </a:cubicBezTo>
                  <a:cubicBezTo>
                    <a:pt x="371" y="281"/>
                    <a:pt x="400" y="353"/>
                    <a:pt x="392" y="408"/>
                  </a:cubicBezTo>
                  <a:cubicBezTo>
                    <a:pt x="384" y="463"/>
                    <a:pt x="328" y="517"/>
                    <a:pt x="288" y="552"/>
                  </a:cubicBezTo>
                  <a:cubicBezTo>
                    <a:pt x="248" y="587"/>
                    <a:pt x="200" y="601"/>
                    <a:pt x="152" y="616"/>
                  </a:cubicBezTo>
                  <a:lnTo>
                    <a:pt x="0" y="640"/>
                  </a:lnTo>
                </a:path>
              </a:pathLst>
            </a:custGeom>
            <a:noFill/>
            <a:ln w="38100" cap="flat" cmpd="sng">
              <a:solidFill>
                <a:srgbClr val="990099"/>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spcBef>
                  <a:spcPct val="50000"/>
                </a:spcBef>
                <a:defRPr/>
              </a:pPr>
              <a:endParaRPr lang="de-DE"/>
            </a:p>
          </p:txBody>
        </p:sp>
        <p:sp>
          <p:nvSpPr>
            <p:cNvPr id="115794" name="Text Box 82"/>
            <p:cNvSpPr txBox="1">
              <a:spLocks noChangeArrowheads="1"/>
            </p:cNvSpPr>
            <p:nvPr/>
          </p:nvSpPr>
          <p:spPr bwMode="auto">
            <a:xfrm>
              <a:off x="656" y="584"/>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a:solidFill>
                    <a:srgbClr val="990099"/>
                  </a:solidFill>
                </a:rPr>
                <a:t>b)</a:t>
              </a:r>
            </a:p>
          </p:txBody>
        </p:sp>
      </p:grpSp>
      <p:sp>
        <p:nvSpPr>
          <p:cNvPr id="115796" name="Text Box 84"/>
          <p:cNvSpPr txBox="1">
            <a:spLocks noChangeArrowheads="1"/>
          </p:cNvSpPr>
          <p:nvPr/>
        </p:nvSpPr>
        <p:spPr bwMode="auto">
          <a:xfrm>
            <a:off x="3340100" y="2819400"/>
            <a:ext cx="5638800" cy="762000"/>
          </a:xfrm>
          <a:prstGeom prst="rect">
            <a:avLst/>
          </a:prstGeom>
          <a:solidFill>
            <a:srgbClr val="FFFF99"/>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38100">
                <a:solidFill>
                  <a:srgbClr val="00CC00"/>
                </a:solidFill>
                <a:miter lim="800000"/>
                <a:headEnd/>
                <a:tailEnd/>
              </a14:hiddenLine>
            </a:ext>
          </a:extLst>
        </p:spPr>
        <p:txBody>
          <a:bodyPr>
            <a:spAutoFit/>
          </a:bodyPr>
          <a:lstStyle>
            <a:lvl1pPr marL="406400" indent="-406400" algn="l">
              <a:spcBef>
                <a:spcPct val="0"/>
              </a:spcBef>
              <a:defRPr sz="2400">
                <a:solidFill>
                  <a:schemeClr val="tx1"/>
                </a:solidFill>
                <a:latin typeface="Times New Roman" charset="0"/>
              </a:defRPr>
            </a:lvl1pPr>
            <a:lvl2pPr marL="977900" indent="-457200" algn="l">
              <a:spcBef>
                <a:spcPct val="0"/>
              </a:spcBef>
              <a:defRPr sz="2400">
                <a:solidFill>
                  <a:schemeClr val="tx1"/>
                </a:solidFill>
                <a:latin typeface="Times New Roman" charset="0"/>
              </a:defRPr>
            </a:lvl2pPr>
            <a:lvl3pPr marL="1549400" indent="-457200" algn="l">
              <a:spcBef>
                <a:spcPct val="0"/>
              </a:spcBef>
              <a:defRPr sz="2400">
                <a:solidFill>
                  <a:schemeClr val="tx1"/>
                </a:solidFill>
                <a:latin typeface="Times New Roman" charset="0"/>
              </a:defRPr>
            </a:lvl3pPr>
            <a:lvl4pPr marL="2120900" indent="-457200" algn="l">
              <a:spcBef>
                <a:spcPct val="0"/>
              </a:spcBef>
              <a:defRPr sz="2400">
                <a:solidFill>
                  <a:schemeClr val="tx1"/>
                </a:solidFill>
                <a:latin typeface="Times New Roman" charset="0"/>
              </a:defRPr>
            </a:lvl4pPr>
            <a:lvl5pPr marL="2692400" indent="-457200" algn="l">
              <a:spcBef>
                <a:spcPct val="0"/>
              </a:spcBef>
              <a:defRPr sz="2400">
                <a:solidFill>
                  <a:schemeClr val="tx1"/>
                </a:solidFill>
                <a:latin typeface="Times New Roman" charset="0"/>
              </a:defRPr>
            </a:lvl5pPr>
            <a:lvl6pPr marL="3149600" indent="-457200" fontAlgn="base">
              <a:spcBef>
                <a:spcPct val="0"/>
              </a:spcBef>
              <a:spcAft>
                <a:spcPct val="0"/>
              </a:spcAft>
              <a:defRPr sz="2400">
                <a:solidFill>
                  <a:schemeClr val="tx1"/>
                </a:solidFill>
                <a:latin typeface="Times New Roman" charset="0"/>
              </a:defRPr>
            </a:lvl6pPr>
            <a:lvl7pPr marL="3606800" indent="-457200" fontAlgn="base">
              <a:spcBef>
                <a:spcPct val="0"/>
              </a:spcBef>
              <a:spcAft>
                <a:spcPct val="0"/>
              </a:spcAft>
              <a:defRPr sz="2400">
                <a:solidFill>
                  <a:schemeClr val="tx1"/>
                </a:solidFill>
                <a:latin typeface="Times New Roman" charset="0"/>
              </a:defRPr>
            </a:lvl7pPr>
            <a:lvl8pPr marL="4064000" indent="-457200" fontAlgn="base">
              <a:spcBef>
                <a:spcPct val="0"/>
              </a:spcBef>
              <a:spcAft>
                <a:spcPct val="0"/>
              </a:spcAft>
              <a:defRPr sz="2400">
                <a:solidFill>
                  <a:schemeClr val="tx1"/>
                </a:solidFill>
                <a:latin typeface="Times New Roman" charset="0"/>
              </a:defRPr>
            </a:lvl8pPr>
            <a:lvl9pPr marL="4521200" indent="-457200" fontAlgn="base">
              <a:spcBef>
                <a:spcPct val="0"/>
              </a:spcBef>
              <a:spcAft>
                <a:spcPct val="0"/>
              </a:spcAft>
              <a:defRPr sz="2400">
                <a:solidFill>
                  <a:schemeClr val="tx1"/>
                </a:solidFill>
                <a:latin typeface="Times New Roman" charset="0"/>
              </a:defRPr>
            </a:lvl9pPr>
          </a:lstStyle>
          <a:p>
            <a:pPr eaLnBrk="1" hangingPunct="1">
              <a:spcBef>
                <a:spcPct val="50000"/>
              </a:spcBef>
              <a:buFontTx/>
              <a:buAutoNum type="alphaLcParenR" startAt="3"/>
              <a:defRPr/>
            </a:pPr>
            <a:r>
              <a:rPr lang="de-DE" altLang="de-DE" smtClean="0">
                <a:solidFill>
                  <a:srgbClr val="0000CC"/>
                </a:solidFill>
              </a:rPr>
              <a:t>Probeladung in den Innenraum halten:            </a:t>
            </a:r>
            <a:r>
              <a:rPr lang="de-DE" altLang="de-DE" sz="2000" smtClean="0">
                <a:solidFill>
                  <a:srgbClr val="FF0000"/>
                </a:solidFill>
              </a:rPr>
              <a:t>Ladungsmessung per Influenz (ohne Umladung)</a:t>
            </a:r>
          </a:p>
        </p:txBody>
      </p:sp>
      <p:grpSp>
        <p:nvGrpSpPr>
          <p:cNvPr id="115799" name="Group 87"/>
          <p:cNvGrpSpPr>
            <a:grpSpLocks/>
          </p:cNvGrpSpPr>
          <p:nvPr/>
        </p:nvGrpSpPr>
        <p:grpSpPr bwMode="auto">
          <a:xfrm>
            <a:off x="1854200" y="749300"/>
            <a:ext cx="533400" cy="1422400"/>
            <a:chOff x="1168" y="472"/>
            <a:chExt cx="336" cy="896"/>
          </a:xfrm>
        </p:grpSpPr>
        <p:sp>
          <p:nvSpPr>
            <p:cNvPr id="115797" name="Line 85"/>
            <p:cNvSpPr>
              <a:spLocks noChangeShapeType="1"/>
            </p:cNvSpPr>
            <p:nvPr/>
          </p:nvSpPr>
          <p:spPr bwMode="auto">
            <a:xfrm flipH="1">
              <a:off x="1248" y="720"/>
              <a:ext cx="48" cy="648"/>
            </a:xfrm>
            <a:prstGeom prst="line">
              <a:avLst/>
            </a:prstGeom>
            <a:noFill/>
            <a:ln w="38100">
              <a:solidFill>
                <a:srgbClr val="990099"/>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15798" name="Text Box 86"/>
            <p:cNvSpPr txBox="1">
              <a:spLocks noChangeArrowheads="1"/>
            </p:cNvSpPr>
            <p:nvPr/>
          </p:nvSpPr>
          <p:spPr bwMode="auto">
            <a:xfrm>
              <a:off x="1168" y="472"/>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a:solidFill>
                    <a:srgbClr val="990099"/>
                  </a:solidFill>
                </a:rPr>
                <a:t>c)</a:t>
              </a:r>
            </a:p>
          </p:txBody>
        </p:sp>
      </p:grpSp>
      <p:pic>
        <p:nvPicPr>
          <p:cNvPr id="78" name="Bild 77"/>
          <p:cNvPicPr>
            <a:picLocks noChangeAspect="1"/>
          </p:cNvPicPr>
          <p:nvPr/>
        </p:nvPicPr>
        <p:blipFill>
          <a:blip r:embed="rId3"/>
          <a:stretch>
            <a:fillRect/>
          </a:stretch>
        </p:blipFill>
        <p:spPr>
          <a:xfrm>
            <a:off x="1371600" y="2133600"/>
            <a:ext cx="1206500" cy="4699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5788"/>
                                        </p:tgtEl>
                                        <p:attrNameLst>
                                          <p:attrName>style.visibility</p:attrName>
                                        </p:attrNameLst>
                                      </p:cBhvr>
                                      <p:to>
                                        <p:strVal val="visible"/>
                                      </p:to>
                                    </p:set>
                                    <p:animEffect transition="in" filter="wipe(left)">
                                      <p:cBhvr>
                                        <p:cTn id="7" dur="500"/>
                                        <p:tgtEl>
                                          <p:spTgt spid="115788"/>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115791"/>
                                        </p:tgtEl>
                                        <p:attrNameLst>
                                          <p:attrName>style.visibility</p:attrName>
                                        </p:attrNameLst>
                                      </p:cBhvr>
                                      <p:to>
                                        <p:strVal val="visible"/>
                                      </p:to>
                                    </p:set>
                                    <p:animEffect transition="in" filter="wipe(up)">
                                      <p:cBhvr>
                                        <p:cTn id="11" dur="500"/>
                                        <p:tgtEl>
                                          <p:spTgt spid="115791"/>
                                        </p:tgtEl>
                                      </p:cBhvr>
                                    </p:animEffect>
                                  </p:childTnLst>
                                  <p:subTnLst>
                                    <p:set>
                                      <p:cBhvr override="childStyle">
                                        <p:cTn dur="1" fill="hold" display="0" masterRel="nextClick" afterEffect="1"/>
                                        <p:tgtEl>
                                          <p:spTgt spid="115791"/>
                                        </p:tgtEl>
                                        <p:attrNameLst>
                                          <p:attrName>style.visibility</p:attrName>
                                        </p:attrNameLst>
                                      </p:cBhvr>
                                      <p:to>
                                        <p:strVal val="hidden"/>
                                      </p:to>
                                    </p:set>
                                  </p:sub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5792"/>
                                        </p:tgtEl>
                                        <p:attrNameLst>
                                          <p:attrName>style.visibility</p:attrName>
                                        </p:attrNameLst>
                                      </p:cBhvr>
                                      <p:to>
                                        <p:strVal val="visible"/>
                                      </p:to>
                                    </p:set>
                                    <p:animEffect transition="in" filter="wipe(left)">
                                      <p:cBhvr>
                                        <p:cTn id="16" dur="500"/>
                                        <p:tgtEl>
                                          <p:spTgt spid="115792"/>
                                        </p:tgtEl>
                                      </p:cBhvr>
                                    </p:animEffect>
                                  </p:childTnLst>
                                </p:cTn>
                              </p:par>
                            </p:childTnLst>
                          </p:cTn>
                        </p:par>
                        <p:par>
                          <p:cTn id="17" fill="hold" nodeType="afterGroup">
                            <p:stCondLst>
                              <p:cond delay="500"/>
                            </p:stCondLst>
                            <p:childTnLst>
                              <p:par>
                                <p:cTn id="18" presetID="22" presetClass="entr" presetSubtype="1" fill="hold" nodeType="afterEffect">
                                  <p:stCondLst>
                                    <p:cond delay="0"/>
                                  </p:stCondLst>
                                  <p:childTnLst>
                                    <p:set>
                                      <p:cBhvr>
                                        <p:cTn id="19" dur="1" fill="hold">
                                          <p:stCondLst>
                                            <p:cond delay="0"/>
                                          </p:stCondLst>
                                        </p:cTn>
                                        <p:tgtEl>
                                          <p:spTgt spid="115795"/>
                                        </p:tgtEl>
                                        <p:attrNameLst>
                                          <p:attrName>style.visibility</p:attrName>
                                        </p:attrNameLst>
                                      </p:cBhvr>
                                      <p:to>
                                        <p:strVal val="visible"/>
                                      </p:to>
                                    </p:set>
                                    <p:animEffect transition="in" filter="wipe(up)">
                                      <p:cBhvr>
                                        <p:cTn id="20" dur="500"/>
                                        <p:tgtEl>
                                          <p:spTgt spid="115795"/>
                                        </p:tgtEl>
                                      </p:cBhvr>
                                    </p:animEffect>
                                  </p:childTnLst>
                                  <p:subTnLst>
                                    <p:set>
                                      <p:cBhvr override="childStyle">
                                        <p:cTn dur="1" fill="hold" display="0" masterRel="nextClick" afterEffect="1"/>
                                        <p:tgtEl>
                                          <p:spTgt spid="115795"/>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5796"/>
                                        </p:tgtEl>
                                        <p:attrNameLst>
                                          <p:attrName>style.visibility</p:attrName>
                                        </p:attrNameLst>
                                      </p:cBhvr>
                                      <p:to>
                                        <p:strVal val="visible"/>
                                      </p:to>
                                    </p:set>
                                    <p:animEffect transition="in" filter="wipe(left)">
                                      <p:cBhvr>
                                        <p:cTn id="25" dur="500"/>
                                        <p:tgtEl>
                                          <p:spTgt spid="115796"/>
                                        </p:tgtEl>
                                      </p:cBhvr>
                                    </p:animEffect>
                                  </p:childTnLst>
                                </p:cTn>
                              </p:par>
                            </p:childTnLst>
                          </p:cTn>
                        </p:par>
                        <p:par>
                          <p:cTn id="26" fill="hold" nodeType="afterGroup">
                            <p:stCondLst>
                              <p:cond delay="500"/>
                            </p:stCondLst>
                            <p:childTnLst>
                              <p:par>
                                <p:cTn id="27" presetID="22" presetClass="entr" presetSubtype="1" fill="hold" nodeType="afterEffect">
                                  <p:stCondLst>
                                    <p:cond delay="0"/>
                                  </p:stCondLst>
                                  <p:childTnLst>
                                    <p:set>
                                      <p:cBhvr>
                                        <p:cTn id="28" dur="1" fill="hold">
                                          <p:stCondLst>
                                            <p:cond delay="0"/>
                                          </p:stCondLst>
                                        </p:cTn>
                                        <p:tgtEl>
                                          <p:spTgt spid="115799"/>
                                        </p:tgtEl>
                                        <p:attrNameLst>
                                          <p:attrName>style.visibility</p:attrName>
                                        </p:attrNameLst>
                                      </p:cBhvr>
                                      <p:to>
                                        <p:strVal val="visible"/>
                                      </p:to>
                                    </p:set>
                                    <p:animEffect transition="in" filter="wipe(up)">
                                      <p:cBhvr>
                                        <p:cTn id="29" dur="500"/>
                                        <p:tgtEl>
                                          <p:spTgt spid="115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88" grpId="0" animBg="1" autoUpdateAnimBg="0"/>
      <p:bldP spid="115792" grpId="0" animBg="1" autoUpdateAnimBg="0"/>
      <p:bldP spid="115796"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2"/>
          <p:cNvSpPr txBox="1">
            <a:spLocks noChangeArrowheads="1"/>
          </p:cNvSpPr>
          <p:nvPr/>
        </p:nvSpPr>
        <p:spPr bwMode="auto">
          <a:xfrm>
            <a:off x="152400" y="76200"/>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u="sng"/>
              <a:t>Van-de-Graaf Generator:</a:t>
            </a:r>
            <a:endParaRPr lang="de-DE" altLang="de-DE" u="sng">
              <a:solidFill>
                <a:schemeClr val="tx1"/>
              </a:solidFill>
            </a:endParaRPr>
          </a:p>
        </p:txBody>
      </p:sp>
      <p:sp>
        <p:nvSpPr>
          <p:cNvPr id="116739" name="Text Box 3"/>
          <p:cNvSpPr txBox="1">
            <a:spLocks noChangeArrowheads="1"/>
          </p:cNvSpPr>
          <p:nvPr/>
        </p:nvSpPr>
        <p:spPr bwMode="auto">
          <a:xfrm>
            <a:off x="152400" y="609600"/>
            <a:ext cx="693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sz="2400" dirty="0">
                <a:solidFill>
                  <a:schemeClr val="tx1"/>
                </a:solidFill>
              </a:rPr>
              <a:t>(Kombination von Spitzeneffekt und Faradaykäfig)</a:t>
            </a:r>
          </a:p>
        </p:txBody>
      </p:sp>
      <p:sp>
        <p:nvSpPr>
          <p:cNvPr id="116825" name="Text Box 89"/>
          <p:cNvSpPr txBox="1">
            <a:spLocks noChangeArrowheads="1"/>
          </p:cNvSpPr>
          <p:nvPr/>
        </p:nvSpPr>
        <p:spPr bwMode="auto">
          <a:xfrm>
            <a:off x="3098800" y="952500"/>
            <a:ext cx="91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b="1" dirty="0">
                <a:sym typeface="Symbol" charset="2"/>
              </a:rPr>
              <a:t>+</a:t>
            </a:r>
            <a:endParaRPr lang="de-DE" altLang="de-DE" sz="3200" b="1" dirty="0"/>
          </a:p>
        </p:txBody>
      </p:sp>
      <p:grpSp>
        <p:nvGrpSpPr>
          <p:cNvPr id="32772" name="Group 106"/>
          <p:cNvGrpSpPr>
            <a:grpSpLocks/>
          </p:cNvGrpSpPr>
          <p:nvPr/>
        </p:nvGrpSpPr>
        <p:grpSpPr bwMode="auto">
          <a:xfrm>
            <a:off x="228600" y="990600"/>
            <a:ext cx="5867400" cy="5783263"/>
            <a:chOff x="144" y="624"/>
            <a:chExt cx="3696" cy="3643"/>
          </a:xfrm>
        </p:grpSpPr>
        <p:sp>
          <p:nvSpPr>
            <p:cNvPr id="116826" name="Text Box 90"/>
            <p:cNvSpPr txBox="1">
              <a:spLocks noChangeArrowheads="1"/>
            </p:cNvSpPr>
            <p:nvPr/>
          </p:nvSpPr>
          <p:spPr bwMode="auto">
            <a:xfrm>
              <a:off x="2272" y="624"/>
              <a:ext cx="57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b="1" dirty="0">
                  <a:sym typeface="Symbol" charset="2"/>
                </a:rPr>
                <a:t>+</a:t>
              </a:r>
              <a:endParaRPr lang="de-DE" altLang="de-DE" sz="3200" b="1" dirty="0"/>
            </a:p>
          </p:txBody>
        </p:sp>
        <p:sp>
          <p:nvSpPr>
            <p:cNvPr id="116824" name="Text Box 88"/>
            <p:cNvSpPr txBox="1">
              <a:spLocks noChangeArrowheads="1"/>
            </p:cNvSpPr>
            <p:nvPr/>
          </p:nvSpPr>
          <p:spPr bwMode="auto">
            <a:xfrm>
              <a:off x="1657" y="663"/>
              <a:ext cx="57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b="1" dirty="0">
                  <a:sym typeface="Symbol" charset="2"/>
                </a:rPr>
                <a:t>+</a:t>
              </a:r>
              <a:endParaRPr lang="de-DE" altLang="de-DE" sz="3200" b="1" dirty="0"/>
            </a:p>
          </p:txBody>
        </p:sp>
        <p:sp>
          <p:nvSpPr>
            <p:cNvPr id="116778" name="Line 42"/>
            <p:cNvSpPr>
              <a:spLocks noChangeShapeType="1"/>
            </p:cNvSpPr>
            <p:nvPr/>
          </p:nvSpPr>
          <p:spPr bwMode="auto">
            <a:xfrm>
              <a:off x="1208" y="1584"/>
              <a:ext cx="672" cy="416"/>
            </a:xfrm>
            <a:prstGeom prst="line">
              <a:avLst/>
            </a:prstGeom>
            <a:noFill/>
            <a:ln w="28575">
              <a:solidFill>
                <a:srgbClr val="990099"/>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16777" name="Text Box 41"/>
            <p:cNvSpPr txBox="1">
              <a:spLocks noChangeArrowheads="1"/>
            </p:cNvSpPr>
            <p:nvPr/>
          </p:nvSpPr>
          <p:spPr bwMode="auto">
            <a:xfrm>
              <a:off x="144" y="1392"/>
              <a:ext cx="11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a:solidFill>
                    <a:srgbClr val="990099"/>
                  </a:solidFill>
                </a:rPr>
                <a:t>Leiterkamm</a:t>
              </a:r>
            </a:p>
          </p:txBody>
        </p:sp>
        <p:sp>
          <p:nvSpPr>
            <p:cNvPr id="116767" name="Line 31"/>
            <p:cNvSpPr>
              <a:spLocks noChangeShapeType="1"/>
            </p:cNvSpPr>
            <p:nvPr/>
          </p:nvSpPr>
          <p:spPr bwMode="auto">
            <a:xfrm>
              <a:off x="2135" y="3021"/>
              <a:ext cx="37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16740" name="Bogen 4"/>
            <p:cNvSpPr>
              <a:spLocks/>
            </p:cNvSpPr>
            <p:nvPr/>
          </p:nvSpPr>
          <p:spPr bwMode="auto">
            <a:xfrm flipH="1" flipV="1">
              <a:off x="1392" y="910"/>
              <a:ext cx="1824" cy="1703"/>
            </a:xfrm>
            <a:custGeom>
              <a:avLst/>
              <a:gdLst>
                <a:gd name="G0" fmla="+- 21600 0 0"/>
                <a:gd name="G1" fmla="+- 18732 0 0"/>
                <a:gd name="G2" fmla="+- 21600 0 0"/>
                <a:gd name="T0" fmla="*/ 32685 w 43200"/>
                <a:gd name="T1" fmla="*/ 194 h 40332"/>
                <a:gd name="T2" fmla="*/ 10844 w 43200"/>
                <a:gd name="T3" fmla="*/ 0 h 40332"/>
                <a:gd name="T4" fmla="*/ 21600 w 43200"/>
                <a:gd name="T5" fmla="*/ 18732 h 40332"/>
              </a:gdLst>
              <a:ahLst/>
              <a:cxnLst>
                <a:cxn ang="0">
                  <a:pos x="T0" y="T1"/>
                </a:cxn>
                <a:cxn ang="0">
                  <a:pos x="T2" y="T3"/>
                </a:cxn>
                <a:cxn ang="0">
                  <a:pos x="T4" y="T5"/>
                </a:cxn>
              </a:cxnLst>
              <a:rect l="0" t="0" r="r" b="b"/>
              <a:pathLst>
                <a:path w="43200" h="40332" fill="none" extrusionOk="0">
                  <a:moveTo>
                    <a:pt x="32685" y="193"/>
                  </a:moveTo>
                  <a:cubicBezTo>
                    <a:pt x="39207" y="4093"/>
                    <a:pt x="43200" y="11133"/>
                    <a:pt x="43200" y="18732"/>
                  </a:cubicBezTo>
                  <a:cubicBezTo>
                    <a:pt x="43200" y="30661"/>
                    <a:pt x="33529" y="40332"/>
                    <a:pt x="21600" y="40332"/>
                  </a:cubicBezTo>
                  <a:cubicBezTo>
                    <a:pt x="9670" y="40332"/>
                    <a:pt x="0" y="30661"/>
                    <a:pt x="0" y="18732"/>
                  </a:cubicBezTo>
                  <a:cubicBezTo>
                    <a:pt x="0" y="10996"/>
                    <a:pt x="4136" y="3852"/>
                    <a:pt x="10844" y="0"/>
                  </a:cubicBezTo>
                </a:path>
                <a:path w="43200" h="40332" stroke="0" extrusionOk="0">
                  <a:moveTo>
                    <a:pt x="32685" y="193"/>
                  </a:moveTo>
                  <a:cubicBezTo>
                    <a:pt x="39207" y="4093"/>
                    <a:pt x="43200" y="11133"/>
                    <a:pt x="43200" y="18732"/>
                  </a:cubicBezTo>
                  <a:cubicBezTo>
                    <a:pt x="43200" y="30661"/>
                    <a:pt x="33529" y="40332"/>
                    <a:pt x="21600" y="40332"/>
                  </a:cubicBezTo>
                  <a:cubicBezTo>
                    <a:pt x="9670" y="40332"/>
                    <a:pt x="0" y="30661"/>
                    <a:pt x="0" y="18732"/>
                  </a:cubicBezTo>
                  <a:cubicBezTo>
                    <a:pt x="0" y="10996"/>
                    <a:pt x="4136" y="3852"/>
                    <a:pt x="10844" y="0"/>
                  </a:cubicBezTo>
                  <a:lnTo>
                    <a:pt x="21600" y="18732"/>
                  </a:lnTo>
                  <a:close/>
                </a:path>
              </a:pathLst>
            </a:custGeom>
            <a:noFill/>
            <a:ln w="7620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16750" name="Rectangle 14"/>
            <p:cNvSpPr>
              <a:spLocks noChangeArrowheads="1"/>
            </p:cNvSpPr>
            <p:nvPr/>
          </p:nvSpPr>
          <p:spPr bwMode="auto">
            <a:xfrm>
              <a:off x="2046" y="1813"/>
              <a:ext cx="504" cy="1600"/>
            </a:xfrm>
            <a:prstGeom prst="rect">
              <a:avLst/>
            </a:prstGeom>
            <a:noFill/>
            <a:ln w="76200">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16751" name="Bogen 15"/>
            <p:cNvSpPr>
              <a:spLocks/>
            </p:cNvSpPr>
            <p:nvPr/>
          </p:nvSpPr>
          <p:spPr bwMode="auto">
            <a:xfrm flipH="1" flipV="1">
              <a:off x="2043" y="1563"/>
              <a:ext cx="505" cy="253"/>
            </a:xfrm>
            <a:custGeom>
              <a:avLst/>
              <a:gdLst>
                <a:gd name="G0" fmla="+- 21589 0 0"/>
                <a:gd name="G1" fmla="+- 0 0 0"/>
                <a:gd name="G2" fmla="+- 21600 0 0"/>
                <a:gd name="T0" fmla="*/ 43181 w 43181"/>
                <a:gd name="T1" fmla="*/ 604 h 21600"/>
                <a:gd name="T2" fmla="*/ 0 w 43181"/>
                <a:gd name="T3" fmla="*/ 700 h 21600"/>
                <a:gd name="T4" fmla="*/ 21589 w 43181"/>
                <a:gd name="T5" fmla="*/ 0 h 21600"/>
              </a:gdLst>
              <a:ahLst/>
              <a:cxnLst>
                <a:cxn ang="0">
                  <a:pos x="T0" y="T1"/>
                </a:cxn>
                <a:cxn ang="0">
                  <a:pos x="T2" y="T3"/>
                </a:cxn>
                <a:cxn ang="0">
                  <a:pos x="T4" y="T5"/>
                </a:cxn>
              </a:cxnLst>
              <a:rect l="0" t="0" r="r" b="b"/>
              <a:pathLst>
                <a:path w="43181" h="21600" fill="none" extrusionOk="0">
                  <a:moveTo>
                    <a:pt x="43180" y="603"/>
                  </a:moveTo>
                  <a:cubicBezTo>
                    <a:pt x="42853" y="12293"/>
                    <a:pt x="33283" y="21599"/>
                    <a:pt x="21589" y="21599"/>
                  </a:cubicBezTo>
                  <a:cubicBezTo>
                    <a:pt x="9932" y="21599"/>
                    <a:pt x="378" y="12350"/>
                    <a:pt x="0" y="699"/>
                  </a:cubicBezTo>
                </a:path>
                <a:path w="43181" h="21600" stroke="0" extrusionOk="0">
                  <a:moveTo>
                    <a:pt x="43180" y="603"/>
                  </a:moveTo>
                  <a:cubicBezTo>
                    <a:pt x="42853" y="12293"/>
                    <a:pt x="33283" y="21599"/>
                    <a:pt x="21589" y="21599"/>
                  </a:cubicBezTo>
                  <a:cubicBezTo>
                    <a:pt x="9932" y="21599"/>
                    <a:pt x="378" y="12350"/>
                    <a:pt x="0" y="699"/>
                  </a:cubicBezTo>
                  <a:lnTo>
                    <a:pt x="21589" y="0"/>
                  </a:lnTo>
                  <a:close/>
                </a:path>
              </a:pathLst>
            </a:custGeom>
            <a:noFill/>
            <a:ln w="76200">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16752" name="Bogen 16"/>
            <p:cNvSpPr>
              <a:spLocks/>
            </p:cNvSpPr>
            <p:nvPr/>
          </p:nvSpPr>
          <p:spPr bwMode="auto">
            <a:xfrm flipH="1">
              <a:off x="2043" y="3395"/>
              <a:ext cx="507" cy="253"/>
            </a:xfrm>
            <a:custGeom>
              <a:avLst/>
              <a:gdLst>
                <a:gd name="G0" fmla="+- 21589 0 0"/>
                <a:gd name="G1" fmla="+- 0 0 0"/>
                <a:gd name="G2" fmla="+- 21600 0 0"/>
                <a:gd name="T0" fmla="*/ 43181 w 43181"/>
                <a:gd name="T1" fmla="*/ 604 h 21600"/>
                <a:gd name="T2" fmla="*/ 0 w 43181"/>
                <a:gd name="T3" fmla="*/ 700 h 21600"/>
                <a:gd name="T4" fmla="*/ 21589 w 43181"/>
                <a:gd name="T5" fmla="*/ 0 h 21600"/>
              </a:gdLst>
              <a:ahLst/>
              <a:cxnLst>
                <a:cxn ang="0">
                  <a:pos x="T0" y="T1"/>
                </a:cxn>
                <a:cxn ang="0">
                  <a:pos x="T2" y="T3"/>
                </a:cxn>
                <a:cxn ang="0">
                  <a:pos x="T4" y="T5"/>
                </a:cxn>
              </a:cxnLst>
              <a:rect l="0" t="0" r="r" b="b"/>
              <a:pathLst>
                <a:path w="43181" h="21600" fill="none" extrusionOk="0">
                  <a:moveTo>
                    <a:pt x="43180" y="603"/>
                  </a:moveTo>
                  <a:cubicBezTo>
                    <a:pt x="42853" y="12293"/>
                    <a:pt x="33283" y="21599"/>
                    <a:pt x="21589" y="21599"/>
                  </a:cubicBezTo>
                  <a:cubicBezTo>
                    <a:pt x="9932" y="21599"/>
                    <a:pt x="378" y="12350"/>
                    <a:pt x="0" y="699"/>
                  </a:cubicBezTo>
                </a:path>
                <a:path w="43181" h="21600" stroke="0" extrusionOk="0">
                  <a:moveTo>
                    <a:pt x="43180" y="603"/>
                  </a:moveTo>
                  <a:cubicBezTo>
                    <a:pt x="42853" y="12293"/>
                    <a:pt x="33283" y="21599"/>
                    <a:pt x="21589" y="21599"/>
                  </a:cubicBezTo>
                  <a:cubicBezTo>
                    <a:pt x="9932" y="21599"/>
                    <a:pt x="378" y="12350"/>
                    <a:pt x="0" y="699"/>
                  </a:cubicBezTo>
                  <a:lnTo>
                    <a:pt x="21589" y="0"/>
                  </a:lnTo>
                  <a:close/>
                </a:path>
              </a:pathLst>
            </a:custGeom>
            <a:noFill/>
            <a:ln w="76200">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16741" name="Oval 5"/>
            <p:cNvSpPr>
              <a:spLocks noChangeArrowheads="1"/>
            </p:cNvSpPr>
            <p:nvPr/>
          </p:nvSpPr>
          <p:spPr bwMode="auto">
            <a:xfrm>
              <a:off x="2080" y="1597"/>
              <a:ext cx="432" cy="432"/>
            </a:xfrm>
            <a:prstGeom prst="ellipse">
              <a:avLst/>
            </a:prstGeom>
            <a:solidFill>
              <a:srgbClr val="FFFF00"/>
            </a:solidFill>
            <a:ln w="38100">
              <a:solidFill>
                <a:schemeClr val="tx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16742" name="Bogen 6"/>
            <p:cNvSpPr>
              <a:spLocks/>
            </p:cNvSpPr>
            <p:nvPr/>
          </p:nvSpPr>
          <p:spPr bwMode="auto">
            <a:xfrm flipH="1" flipV="1">
              <a:off x="2160" y="1685"/>
              <a:ext cx="272" cy="264"/>
            </a:xfrm>
            <a:custGeom>
              <a:avLst/>
              <a:gdLst>
                <a:gd name="G0" fmla="+- 21600 0 0"/>
                <a:gd name="G1" fmla="+- 21600 0 0"/>
                <a:gd name="G2" fmla="+- 21600 0 0"/>
                <a:gd name="T0" fmla="*/ 21600 w 43200"/>
                <a:gd name="T1" fmla="*/ 0 h 43200"/>
                <a:gd name="T2" fmla="*/ 8640 w 43200"/>
                <a:gd name="T3" fmla="*/ 4320 h 43200"/>
                <a:gd name="T4" fmla="*/ 21600 w 43200"/>
                <a:gd name="T5" fmla="*/ 21600 h 43200"/>
              </a:gdLst>
              <a:ahLst/>
              <a:cxnLst>
                <a:cxn ang="0">
                  <a:pos x="T0" y="T1"/>
                </a:cxn>
                <a:cxn ang="0">
                  <a:pos x="T2" y="T3"/>
                </a:cxn>
                <a:cxn ang="0">
                  <a:pos x="T4" y="T5"/>
                </a:cxn>
              </a:cxnLst>
              <a:rect l="0" t="0" r="r" b="b"/>
              <a:pathLst>
                <a:path w="43200" h="43200" fill="none"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14801"/>
                    <a:pt x="3200" y="8399"/>
                    <a:pt x="8639" y="4319"/>
                  </a:cubicBezTo>
                </a:path>
                <a:path w="43200" h="43200" stroke="0"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14801"/>
                    <a:pt x="3200" y="8399"/>
                    <a:pt x="8639" y="4319"/>
                  </a:cubicBezTo>
                  <a:lnTo>
                    <a:pt x="21600" y="21600"/>
                  </a:lnTo>
                  <a:close/>
                </a:path>
              </a:pathLst>
            </a:custGeom>
            <a:noFill/>
            <a:ln w="28575">
              <a:solidFill>
                <a:srgbClr val="990099"/>
              </a:solidFill>
              <a:round/>
              <a:headEnd/>
              <a:tailEnd type="arrow" w="med"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16743" name="Oval 7"/>
            <p:cNvSpPr>
              <a:spLocks noChangeArrowheads="1"/>
            </p:cNvSpPr>
            <p:nvPr/>
          </p:nvSpPr>
          <p:spPr bwMode="auto">
            <a:xfrm>
              <a:off x="2280" y="1797"/>
              <a:ext cx="48" cy="48"/>
            </a:xfrm>
            <a:prstGeom prst="ellipse">
              <a:avLst/>
            </a:prstGeom>
            <a:solidFill>
              <a:schemeClr val="tx1"/>
            </a:solidFill>
            <a:ln w="38100">
              <a:solidFill>
                <a:schemeClr val="tx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16746" name="Oval 10"/>
            <p:cNvSpPr>
              <a:spLocks noChangeArrowheads="1"/>
            </p:cNvSpPr>
            <p:nvPr/>
          </p:nvSpPr>
          <p:spPr bwMode="auto">
            <a:xfrm>
              <a:off x="2080" y="3181"/>
              <a:ext cx="432" cy="432"/>
            </a:xfrm>
            <a:prstGeom prst="ellipse">
              <a:avLst/>
            </a:prstGeom>
            <a:solidFill>
              <a:srgbClr val="FFFF00"/>
            </a:solidFill>
            <a:ln w="38100">
              <a:solidFill>
                <a:schemeClr val="tx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16747" name="Bogen 11"/>
            <p:cNvSpPr>
              <a:spLocks/>
            </p:cNvSpPr>
            <p:nvPr/>
          </p:nvSpPr>
          <p:spPr bwMode="auto">
            <a:xfrm flipH="1" flipV="1">
              <a:off x="2160" y="3269"/>
              <a:ext cx="272" cy="264"/>
            </a:xfrm>
            <a:custGeom>
              <a:avLst/>
              <a:gdLst>
                <a:gd name="G0" fmla="+- 21600 0 0"/>
                <a:gd name="G1" fmla="+- 21600 0 0"/>
                <a:gd name="G2" fmla="+- 21600 0 0"/>
                <a:gd name="T0" fmla="*/ 21600 w 43200"/>
                <a:gd name="T1" fmla="*/ 0 h 43200"/>
                <a:gd name="T2" fmla="*/ 8640 w 43200"/>
                <a:gd name="T3" fmla="*/ 4320 h 43200"/>
                <a:gd name="T4" fmla="*/ 21600 w 43200"/>
                <a:gd name="T5" fmla="*/ 21600 h 43200"/>
              </a:gdLst>
              <a:ahLst/>
              <a:cxnLst>
                <a:cxn ang="0">
                  <a:pos x="T0" y="T1"/>
                </a:cxn>
                <a:cxn ang="0">
                  <a:pos x="T2" y="T3"/>
                </a:cxn>
                <a:cxn ang="0">
                  <a:pos x="T4" y="T5"/>
                </a:cxn>
              </a:cxnLst>
              <a:rect l="0" t="0" r="r" b="b"/>
              <a:pathLst>
                <a:path w="43200" h="43200" fill="none"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14801"/>
                    <a:pt x="3200" y="8399"/>
                    <a:pt x="8639" y="4319"/>
                  </a:cubicBezTo>
                </a:path>
                <a:path w="43200" h="43200" stroke="0"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14801"/>
                    <a:pt x="3200" y="8399"/>
                    <a:pt x="8639" y="4319"/>
                  </a:cubicBezTo>
                  <a:lnTo>
                    <a:pt x="21600" y="21600"/>
                  </a:lnTo>
                  <a:close/>
                </a:path>
              </a:pathLst>
            </a:custGeom>
            <a:noFill/>
            <a:ln w="28575">
              <a:solidFill>
                <a:srgbClr val="990099"/>
              </a:solidFill>
              <a:round/>
              <a:headEnd/>
              <a:tailEnd type="arrow" w="med"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16748" name="Oval 12"/>
            <p:cNvSpPr>
              <a:spLocks noChangeArrowheads="1"/>
            </p:cNvSpPr>
            <p:nvPr/>
          </p:nvSpPr>
          <p:spPr bwMode="auto">
            <a:xfrm>
              <a:off x="2280" y="3381"/>
              <a:ext cx="48" cy="48"/>
            </a:xfrm>
            <a:prstGeom prst="ellipse">
              <a:avLst/>
            </a:prstGeom>
            <a:solidFill>
              <a:schemeClr val="tx1"/>
            </a:solidFill>
            <a:ln w="38100">
              <a:solidFill>
                <a:schemeClr val="tx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16757" name="Line 21"/>
            <p:cNvSpPr>
              <a:spLocks noChangeShapeType="1"/>
            </p:cNvSpPr>
            <p:nvPr/>
          </p:nvSpPr>
          <p:spPr bwMode="auto">
            <a:xfrm>
              <a:off x="1440" y="2112"/>
              <a:ext cx="432"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16758" name="Freeform 22"/>
            <p:cNvSpPr>
              <a:spLocks/>
            </p:cNvSpPr>
            <p:nvPr/>
          </p:nvSpPr>
          <p:spPr bwMode="auto">
            <a:xfrm>
              <a:off x="1823" y="1997"/>
              <a:ext cx="199" cy="99"/>
            </a:xfrm>
            <a:custGeom>
              <a:avLst/>
              <a:gdLst>
                <a:gd name="T0" fmla="*/ 0 w 199"/>
                <a:gd name="T1" fmla="*/ 99 h 99"/>
                <a:gd name="T2" fmla="*/ 49 w 199"/>
                <a:gd name="T3" fmla="*/ 99 h 99"/>
                <a:gd name="T4" fmla="*/ 124 w 199"/>
                <a:gd name="T5" fmla="*/ 88 h 99"/>
                <a:gd name="T6" fmla="*/ 181 w 199"/>
                <a:gd name="T7" fmla="*/ 46 h 99"/>
                <a:gd name="T8" fmla="*/ 199 w 199"/>
                <a:gd name="T9" fmla="*/ 0 h 99"/>
              </a:gdLst>
              <a:ahLst/>
              <a:cxnLst>
                <a:cxn ang="0">
                  <a:pos x="T0" y="T1"/>
                </a:cxn>
                <a:cxn ang="0">
                  <a:pos x="T2" y="T3"/>
                </a:cxn>
                <a:cxn ang="0">
                  <a:pos x="T4" y="T5"/>
                </a:cxn>
                <a:cxn ang="0">
                  <a:pos x="T6" y="T7"/>
                </a:cxn>
                <a:cxn ang="0">
                  <a:pos x="T8" y="T9"/>
                </a:cxn>
              </a:cxnLst>
              <a:rect l="0" t="0" r="r" b="b"/>
              <a:pathLst>
                <a:path w="199" h="99">
                  <a:moveTo>
                    <a:pt x="0" y="99"/>
                  </a:moveTo>
                  <a:lnTo>
                    <a:pt x="49" y="99"/>
                  </a:lnTo>
                  <a:cubicBezTo>
                    <a:pt x="70" y="97"/>
                    <a:pt x="102" y="97"/>
                    <a:pt x="124" y="88"/>
                  </a:cubicBezTo>
                  <a:cubicBezTo>
                    <a:pt x="146" y="79"/>
                    <a:pt x="169" y="61"/>
                    <a:pt x="181" y="46"/>
                  </a:cubicBezTo>
                  <a:cubicBezTo>
                    <a:pt x="193" y="31"/>
                    <a:pt x="196" y="15"/>
                    <a:pt x="199" y="0"/>
                  </a:cubicBezTo>
                </a:path>
              </a:pathLst>
            </a:custGeom>
            <a:noFill/>
            <a:ln w="190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spcBef>
                  <a:spcPct val="50000"/>
                </a:spcBef>
                <a:defRPr/>
              </a:pPr>
              <a:endParaRPr lang="de-DE"/>
            </a:p>
          </p:txBody>
        </p:sp>
        <p:sp>
          <p:nvSpPr>
            <p:cNvPr id="116759" name="Freeform 23"/>
            <p:cNvSpPr>
              <a:spLocks/>
            </p:cNvSpPr>
            <p:nvPr/>
          </p:nvSpPr>
          <p:spPr bwMode="auto">
            <a:xfrm>
              <a:off x="1826" y="2046"/>
              <a:ext cx="194" cy="67"/>
            </a:xfrm>
            <a:custGeom>
              <a:avLst/>
              <a:gdLst>
                <a:gd name="T0" fmla="*/ 0 w 194"/>
                <a:gd name="T1" fmla="*/ 67 h 67"/>
                <a:gd name="T2" fmla="*/ 49 w 194"/>
                <a:gd name="T3" fmla="*/ 67 h 67"/>
                <a:gd name="T4" fmla="*/ 130 w 194"/>
                <a:gd name="T5" fmla="*/ 60 h 67"/>
                <a:gd name="T6" fmla="*/ 181 w 194"/>
                <a:gd name="T7" fmla="*/ 33 h 67"/>
                <a:gd name="T8" fmla="*/ 194 w 194"/>
                <a:gd name="T9" fmla="*/ 0 h 67"/>
              </a:gdLst>
              <a:ahLst/>
              <a:cxnLst>
                <a:cxn ang="0">
                  <a:pos x="T0" y="T1"/>
                </a:cxn>
                <a:cxn ang="0">
                  <a:pos x="T2" y="T3"/>
                </a:cxn>
                <a:cxn ang="0">
                  <a:pos x="T4" y="T5"/>
                </a:cxn>
                <a:cxn ang="0">
                  <a:pos x="T6" y="T7"/>
                </a:cxn>
                <a:cxn ang="0">
                  <a:pos x="T8" y="T9"/>
                </a:cxn>
              </a:cxnLst>
              <a:rect l="0" t="0" r="r" b="b"/>
              <a:pathLst>
                <a:path w="194" h="67">
                  <a:moveTo>
                    <a:pt x="0" y="67"/>
                  </a:moveTo>
                  <a:lnTo>
                    <a:pt x="49" y="67"/>
                  </a:lnTo>
                  <a:cubicBezTo>
                    <a:pt x="71" y="66"/>
                    <a:pt x="108" y="66"/>
                    <a:pt x="130" y="60"/>
                  </a:cubicBezTo>
                  <a:cubicBezTo>
                    <a:pt x="152" y="54"/>
                    <a:pt x="170" y="43"/>
                    <a:pt x="181" y="33"/>
                  </a:cubicBezTo>
                  <a:cubicBezTo>
                    <a:pt x="192" y="23"/>
                    <a:pt x="191" y="7"/>
                    <a:pt x="194" y="0"/>
                  </a:cubicBezTo>
                </a:path>
              </a:pathLst>
            </a:custGeom>
            <a:noFill/>
            <a:ln w="190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spcBef>
                  <a:spcPct val="50000"/>
                </a:spcBef>
                <a:defRPr/>
              </a:pPr>
              <a:endParaRPr lang="de-DE"/>
            </a:p>
          </p:txBody>
        </p:sp>
        <p:sp>
          <p:nvSpPr>
            <p:cNvPr id="116760" name="Freeform 24"/>
            <p:cNvSpPr>
              <a:spLocks/>
            </p:cNvSpPr>
            <p:nvPr/>
          </p:nvSpPr>
          <p:spPr bwMode="auto">
            <a:xfrm>
              <a:off x="1828" y="2090"/>
              <a:ext cx="191" cy="42"/>
            </a:xfrm>
            <a:custGeom>
              <a:avLst/>
              <a:gdLst>
                <a:gd name="T0" fmla="*/ 0 w 191"/>
                <a:gd name="T1" fmla="*/ 40 h 42"/>
                <a:gd name="T2" fmla="*/ 49 w 191"/>
                <a:gd name="T3" fmla="*/ 40 h 42"/>
                <a:gd name="T4" fmla="*/ 125 w 191"/>
                <a:gd name="T5" fmla="*/ 39 h 42"/>
                <a:gd name="T6" fmla="*/ 169 w 191"/>
                <a:gd name="T7" fmla="*/ 24 h 42"/>
                <a:gd name="T8" fmla="*/ 191 w 191"/>
                <a:gd name="T9" fmla="*/ 0 h 42"/>
              </a:gdLst>
              <a:ahLst/>
              <a:cxnLst>
                <a:cxn ang="0">
                  <a:pos x="T0" y="T1"/>
                </a:cxn>
                <a:cxn ang="0">
                  <a:pos x="T2" y="T3"/>
                </a:cxn>
                <a:cxn ang="0">
                  <a:pos x="T4" y="T5"/>
                </a:cxn>
                <a:cxn ang="0">
                  <a:pos x="T6" y="T7"/>
                </a:cxn>
                <a:cxn ang="0">
                  <a:pos x="T8" y="T9"/>
                </a:cxn>
              </a:cxnLst>
              <a:rect l="0" t="0" r="r" b="b"/>
              <a:pathLst>
                <a:path w="191" h="42">
                  <a:moveTo>
                    <a:pt x="0" y="40"/>
                  </a:moveTo>
                  <a:lnTo>
                    <a:pt x="49" y="40"/>
                  </a:lnTo>
                  <a:cubicBezTo>
                    <a:pt x="70" y="40"/>
                    <a:pt x="105" y="42"/>
                    <a:pt x="125" y="39"/>
                  </a:cubicBezTo>
                  <a:cubicBezTo>
                    <a:pt x="145" y="36"/>
                    <a:pt x="158" y="30"/>
                    <a:pt x="169" y="24"/>
                  </a:cubicBezTo>
                  <a:cubicBezTo>
                    <a:pt x="180" y="18"/>
                    <a:pt x="187" y="5"/>
                    <a:pt x="191" y="0"/>
                  </a:cubicBezTo>
                </a:path>
              </a:pathLst>
            </a:custGeom>
            <a:noFill/>
            <a:ln w="190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spcBef>
                  <a:spcPct val="50000"/>
                </a:spcBef>
                <a:defRPr/>
              </a:pPr>
              <a:endParaRPr lang="de-DE"/>
            </a:p>
          </p:txBody>
        </p:sp>
        <p:sp>
          <p:nvSpPr>
            <p:cNvPr id="116766" name="Line 30"/>
            <p:cNvSpPr>
              <a:spLocks noChangeShapeType="1"/>
            </p:cNvSpPr>
            <p:nvPr/>
          </p:nvSpPr>
          <p:spPr bwMode="auto">
            <a:xfrm>
              <a:off x="2126" y="2903"/>
              <a:ext cx="0" cy="241"/>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16768" name="Line 32"/>
            <p:cNvSpPr>
              <a:spLocks noChangeShapeType="1"/>
            </p:cNvSpPr>
            <p:nvPr/>
          </p:nvSpPr>
          <p:spPr bwMode="auto">
            <a:xfrm>
              <a:off x="2595" y="3020"/>
              <a:ext cx="37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16769" name="Line 33"/>
            <p:cNvSpPr>
              <a:spLocks noChangeShapeType="1"/>
            </p:cNvSpPr>
            <p:nvPr/>
          </p:nvSpPr>
          <p:spPr bwMode="auto">
            <a:xfrm>
              <a:off x="2961" y="3020"/>
              <a:ext cx="0" cy="93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16770" name="Line 34"/>
            <p:cNvSpPr>
              <a:spLocks noChangeShapeType="1"/>
            </p:cNvSpPr>
            <p:nvPr/>
          </p:nvSpPr>
          <p:spPr bwMode="auto">
            <a:xfrm>
              <a:off x="2839" y="3948"/>
              <a:ext cx="24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16771" name="Line 35"/>
            <p:cNvSpPr>
              <a:spLocks noChangeShapeType="1"/>
            </p:cNvSpPr>
            <p:nvPr/>
          </p:nvSpPr>
          <p:spPr bwMode="auto">
            <a:xfrm>
              <a:off x="2898" y="4008"/>
              <a:ext cx="12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16772" name="Line 36"/>
            <p:cNvSpPr>
              <a:spLocks noChangeShapeType="1"/>
            </p:cNvSpPr>
            <p:nvPr/>
          </p:nvSpPr>
          <p:spPr bwMode="auto">
            <a:xfrm flipV="1">
              <a:off x="2943" y="4064"/>
              <a:ext cx="3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16763" name="AutoShape 27"/>
            <p:cNvSpPr>
              <a:spLocks noChangeArrowheads="1"/>
            </p:cNvSpPr>
            <p:nvPr/>
          </p:nvSpPr>
          <p:spPr bwMode="auto">
            <a:xfrm rot="5400000">
              <a:off x="1800" y="2929"/>
              <a:ext cx="96" cy="192"/>
            </a:xfrm>
            <a:prstGeom prst="triangle">
              <a:avLst>
                <a:gd name="adj" fmla="val 50000"/>
              </a:avLst>
            </a:prstGeom>
            <a:solidFill>
              <a:srgbClr val="FF0000"/>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16764" name="Rectangle 28"/>
            <p:cNvSpPr>
              <a:spLocks noChangeArrowheads="1"/>
            </p:cNvSpPr>
            <p:nvPr/>
          </p:nvSpPr>
          <p:spPr bwMode="auto">
            <a:xfrm>
              <a:off x="1310" y="2978"/>
              <a:ext cx="438" cy="98"/>
            </a:xfrm>
            <a:prstGeom prst="rect">
              <a:avLst/>
            </a:prstGeom>
            <a:solidFill>
              <a:srgbClr val="FF0000"/>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16773" name="Line 37"/>
            <p:cNvSpPr>
              <a:spLocks noChangeShapeType="1"/>
            </p:cNvSpPr>
            <p:nvPr/>
          </p:nvSpPr>
          <p:spPr bwMode="auto">
            <a:xfrm>
              <a:off x="1755" y="2984"/>
              <a:ext cx="0" cy="85"/>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16774" name="Line 38"/>
            <p:cNvSpPr>
              <a:spLocks noChangeShapeType="1"/>
            </p:cNvSpPr>
            <p:nvPr/>
          </p:nvSpPr>
          <p:spPr bwMode="auto">
            <a:xfrm flipH="1">
              <a:off x="1743" y="2984"/>
              <a:ext cx="2" cy="87"/>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16780" name="Text Box 44"/>
            <p:cNvSpPr txBox="1">
              <a:spLocks noChangeArrowheads="1"/>
            </p:cNvSpPr>
            <p:nvPr/>
          </p:nvSpPr>
          <p:spPr bwMode="auto">
            <a:xfrm>
              <a:off x="624" y="3072"/>
              <a:ext cx="120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i="1" dirty="0">
                  <a:solidFill>
                    <a:srgbClr val="FF0000"/>
                  </a:solidFill>
                </a:rPr>
                <a:t>U</a:t>
              </a:r>
              <a:r>
                <a:rPr lang="de-DE" altLang="de-DE" sz="2400" dirty="0">
                  <a:solidFill>
                    <a:srgbClr val="FF0000"/>
                  </a:solidFill>
                </a:rPr>
                <a:t> </a:t>
              </a:r>
              <a:r>
                <a:rPr lang="de-DE" altLang="de-DE" sz="2400" dirty="0">
                  <a:solidFill>
                    <a:srgbClr val="FF0000"/>
                  </a:solidFill>
                  <a:sym typeface="Symbol" charset="2"/>
                </a:rPr>
                <a:t>=</a:t>
              </a:r>
              <a:r>
                <a:rPr lang="de-DE" altLang="de-DE" sz="2400" dirty="0" smtClean="0">
                  <a:solidFill>
                    <a:srgbClr val="FF0000"/>
                  </a:solidFill>
                  <a:sym typeface="Symbol" charset="2"/>
                </a:rPr>
                <a:t>+10 </a:t>
              </a:r>
              <a:r>
                <a:rPr lang="de-DE" altLang="de-DE" sz="2400" dirty="0">
                  <a:solidFill>
                    <a:srgbClr val="FF0000"/>
                  </a:solidFill>
                  <a:sym typeface="Symbol" charset="2"/>
                </a:rPr>
                <a:t>kV</a:t>
              </a:r>
              <a:endParaRPr lang="de-DE" altLang="de-DE" sz="2400" dirty="0">
                <a:solidFill>
                  <a:srgbClr val="FF0000"/>
                </a:solidFill>
              </a:endParaRPr>
            </a:p>
          </p:txBody>
        </p:sp>
        <p:sp>
          <p:nvSpPr>
            <p:cNvPr id="116781" name="Text Box 45"/>
            <p:cNvSpPr txBox="1">
              <a:spLocks noChangeArrowheads="1"/>
            </p:cNvSpPr>
            <p:nvPr/>
          </p:nvSpPr>
          <p:spPr bwMode="auto">
            <a:xfrm>
              <a:off x="3024" y="3744"/>
              <a:ext cx="816"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dirty="0">
                  <a:solidFill>
                    <a:schemeClr val="tx1"/>
                  </a:solidFill>
                </a:rPr>
                <a:t>Erde </a:t>
              </a:r>
              <a:r>
                <a:rPr lang="de-DE" altLang="de-DE" sz="2000" dirty="0">
                  <a:solidFill>
                    <a:schemeClr val="tx1"/>
                  </a:solidFill>
                </a:rPr>
                <a:t>    </a:t>
              </a:r>
              <a:r>
                <a:rPr lang="de-DE" altLang="de-DE" sz="2400" i="1" dirty="0">
                  <a:solidFill>
                    <a:schemeClr val="tx1"/>
                  </a:solidFill>
                </a:rPr>
                <a:t>U</a:t>
              </a:r>
              <a:r>
                <a:rPr lang="de-DE" altLang="de-DE" sz="2400" dirty="0">
                  <a:solidFill>
                    <a:schemeClr val="tx1"/>
                  </a:solidFill>
                </a:rPr>
                <a:t> </a:t>
              </a:r>
              <a:r>
                <a:rPr lang="de-DE" altLang="de-DE" sz="2400" dirty="0">
                  <a:solidFill>
                    <a:schemeClr val="tx1"/>
                  </a:solidFill>
                  <a:sym typeface="Symbol" charset="2"/>
                </a:rPr>
                <a:t>=</a:t>
              </a:r>
              <a:r>
                <a:rPr lang="de-DE" altLang="de-DE" sz="2400" dirty="0" smtClean="0">
                  <a:solidFill>
                    <a:schemeClr val="tx1"/>
                  </a:solidFill>
                  <a:sym typeface="Symbol" charset="2"/>
                </a:rPr>
                <a:t> </a:t>
              </a:r>
              <a:r>
                <a:rPr lang="de-DE" altLang="de-DE" sz="2400" dirty="0">
                  <a:solidFill>
                    <a:schemeClr val="tx1"/>
                  </a:solidFill>
                  <a:sym typeface="Symbol" charset="2"/>
                </a:rPr>
                <a:t>0 V</a:t>
              </a:r>
              <a:endParaRPr lang="de-DE" altLang="de-DE" sz="2400" dirty="0">
                <a:solidFill>
                  <a:schemeClr val="tx1"/>
                </a:solidFill>
              </a:endParaRPr>
            </a:p>
          </p:txBody>
        </p:sp>
        <p:sp>
          <p:nvSpPr>
            <p:cNvPr id="116782" name="Text Box 46"/>
            <p:cNvSpPr txBox="1">
              <a:spLocks noChangeArrowheads="1"/>
            </p:cNvSpPr>
            <p:nvPr/>
          </p:nvSpPr>
          <p:spPr bwMode="auto">
            <a:xfrm>
              <a:off x="408" y="2544"/>
              <a:ext cx="11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a:t>Isolatorband</a:t>
              </a:r>
            </a:p>
          </p:txBody>
        </p:sp>
        <p:sp>
          <p:nvSpPr>
            <p:cNvPr id="116783" name="Line 47"/>
            <p:cNvSpPr>
              <a:spLocks noChangeShapeType="1"/>
            </p:cNvSpPr>
            <p:nvPr/>
          </p:nvSpPr>
          <p:spPr bwMode="auto">
            <a:xfrm>
              <a:off x="1504" y="2704"/>
              <a:ext cx="456" cy="104"/>
            </a:xfrm>
            <a:prstGeom prst="line">
              <a:avLst/>
            </a:prstGeom>
            <a:noFill/>
            <a:ln w="28575">
              <a:solidFill>
                <a:srgbClr val="00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16786" name="Text Box 50"/>
            <p:cNvSpPr txBox="1">
              <a:spLocks noChangeArrowheads="1"/>
            </p:cNvSpPr>
            <p:nvPr/>
          </p:nvSpPr>
          <p:spPr bwMode="auto">
            <a:xfrm>
              <a:off x="432" y="824"/>
              <a:ext cx="11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a:solidFill>
                    <a:schemeClr val="tx1"/>
                  </a:solidFill>
                </a:rPr>
                <a:t>Metallkugel</a:t>
              </a:r>
            </a:p>
          </p:txBody>
        </p:sp>
        <p:sp>
          <p:nvSpPr>
            <p:cNvPr id="116787" name="Line 51"/>
            <p:cNvSpPr>
              <a:spLocks noChangeShapeType="1"/>
            </p:cNvSpPr>
            <p:nvPr/>
          </p:nvSpPr>
          <p:spPr bwMode="auto">
            <a:xfrm>
              <a:off x="1456" y="984"/>
              <a:ext cx="184" cy="88"/>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16789" name="Text Box 53"/>
            <p:cNvSpPr txBox="1">
              <a:spLocks noChangeArrowheads="1"/>
            </p:cNvSpPr>
            <p:nvPr/>
          </p:nvSpPr>
          <p:spPr bwMode="auto">
            <a:xfrm>
              <a:off x="1824" y="1472"/>
              <a:ext cx="28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4000" b="1">
                  <a:solidFill>
                    <a:srgbClr val="FF0000"/>
                  </a:solidFill>
                </a:rPr>
                <a:t>-</a:t>
              </a:r>
            </a:p>
          </p:txBody>
        </p:sp>
        <p:sp>
          <p:nvSpPr>
            <p:cNvPr id="116790" name="Text Box 54"/>
            <p:cNvSpPr txBox="1">
              <a:spLocks noChangeArrowheads="1"/>
            </p:cNvSpPr>
            <p:nvPr/>
          </p:nvSpPr>
          <p:spPr bwMode="auto">
            <a:xfrm>
              <a:off x="1920" y="1312"/>
              <a:ext cx="28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4000" b="1">
                  <a:solidFill>
                    <a:srgbClr val="FF0000"/>
                  </a:solidFill>
                </a:rPr>
                <a:t>-</a:t>
              </a:r>
            </a:p>
          </p:txBody>
        </p:sp>
        <p:sp>
          <p:nvSpPr>
            <p:cNvPr id="116791" name="Text Box 55"/>
            <p:cNvSpPr txBox="1">
              <a:spLocks noChangeArrowheads="1"/>
            </p:cNvSpPr>
            <p:nvPr/>
          </p:nvSpPr>
          <p:spPr bwMode="auto">
            <a:xfrm>
              <a:off x="2088" y="1232"/>
              <a:ext cx="28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4000" b="1">
                  <a:solidFill>
                    <a:srgbClr val="FF0000"/>
                  </a:solidFill>
                </a:rPr>
                <a:t>-</a:t>
              </a:r>
            </a:p>
          </p:txBody>
        </p:sp>
        <p:sp>
          <p:nvSpPr>
            <p:cNvPr id="116792" name="Text Box 56"/>
            <p:cNvSpPr txBox="1">
              <a:spLocks noChangeArrowheads="1"/>
            </p:cNvSpPr>
            <p:nvPr/>
          </p:nvSpPr>
          <p:spPr bwMode="auto">
            <a:xfrm>
              <a:off x="1824" y="1672"/>
              <a:ext cx="28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4000" b="1">
                  <a:solidFill>
                    <a:srgbClr val="FF0000"/>
                  </a:solidFill>
                </a:rPr>
                <a:t>-</a:t>
              </a:r>
            </a:p>
          </p:txBody>
        </p:sp>
        <p:sp>
          <p:nvSpPr>
            <p:cNvPr id="116793" name="Text Box 57"/>
            <p:cNvSpPr txBox="1">
              <a:spLocks noChangeArrowheads="1"/>
            </p:cNvSpPr>
            <p:nvPr/>
          </p:nvSpPr>
          <p:spPr bwMode="auto">
            <a:xfrm>
              <a:off x="2480" y="1448"/>
              <a:ext cx="28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4000" b="1">
                  <a:solidFill>
                    <a:srgbClr val="FF0000"/>
                  </a:solidFill>
                </a:rPr>
                <a:t>-</a:t>
              </a:r>
            </a:p>
          </p:txBody>
        </p:sp>
        <p:sp>
          <p:nvSpPr>
            <p:cNvPr id="116794" name="Text Box 58"/>
            <p:cNvSpPr txBox="1">
              <a:spLocks noChangeArrowheads="1"/>
            </p:cNvSpPr>
            <p:nvPr/>
          </p:nvSpPr>
          <p:spPr bwMode="auto">
            <a:xfrm>
              <a:off x="2496" y="1688"/>
              <a:ext cx="28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4000" b="1">
                  <a:solidFill>
                    <a:srgbClr val="FF0000"/>
                  </a:solidFill>
                </a:rPr>
                <a:t>-</a:t>
              </a:r>
            </a:p>
          </p:txBody>
        </p:sp>
        <p:sp>
          <p:nvSpPr>
            <p:cNvPr id="116796" name="Text Box 60"/>
            <p:cNvSpPr txBox="1">
              <a:spLocks noChangeArrowheads="1"/>
            </p:cNvSpPr>
            <p:nvPr/>
          </p:nvSpPr>
          <p:spPr bwMode="auto">
            <a:xfrm>
              <a:off x="2496" y="1872"/>
              <a:ext cx="28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4000" b="1">
                  <a:solidFill>
                    <a:srgbClr val="FF0000"/>
                  </a:solidFill>
                </a:rPr>
                <a:t>-</a:t>
              </a:r>
            </a:p>
          </p:txBody>
        </p:sp>
        <p:sp>
          <p:nvSpPr>
            <p:cNvPr id="116797" name="Text Box 61"/>
            <p:cNvSpPr txBox="1">
              <a:spLocks noChangeArrowheads="1"/>
            </p:cNvSpPr>
            <p:nvPr/>
          </p:nvSpPr>
          <p:spPr bwMode="auto">
            <a:xfrm>
              <a:off x="2496" y="2072"/>
              <a:ext cx="28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4000" b="1">
                  <a:solidFill>
                    <a:srgbClr val="FF0000"/>
                  </a:solidFill>
                </a:rPr>
                <a:t>-</a:t>
              </a:r>
            </a:p>
          </p:txBody>
        </p:sp>
        <p:sp>
          <p:nvSpPr>
            <p:cNvPr id="116798" name="Text Box 62"/>
            <p:cNvSpPr txBox="1">
              <a:spLocks noChangeArrowheads="1"/>
            </p:cNvSpPr>
            <p:nvPr/>
          </p:nvSpPr>
          <p:spPr bwMode="auto">
            <a:xfrm>
              <a:off x="2496" y="2256"/>
              <a:ext cx="28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4000" b="1">
                  <a:solidFill>
                    <a:srgbClr val="FF0000"/>
                  </a:solidFill>
                </a:rPr>
                <a:t>-</a:t>
              </a:r>
            </a:p>
          </p:txBody>
        </p:sp>
        <p:sp>
          <p:nvSpPr>
            <p:cNvPr id="116799" name="Text Box 63"/>
            <p:cNvSpPr txBox="1">
              <a:spLocks noChangeArrowheads="1"/>
            </p:cNvSpPr>
            <p:nvPr/>
          </p:nvSpPr>
          <p:spPr bwMode="auto">
            <a:xfrm>
              <a:off x="2496" y="2446"/>
              <a:ext cx="28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4000" b="1">
                  <a:solidFill>
                    <a:srgbClr val="FF0000"/>
                  </a:solidFill>
                </a:rPr>
                <a:t>-</a:t>
              </a:r>
            </a:p>
          </p:txBody>
        </p:sp>
        <p:sp>
          <p:nvSpPr>
            <p:cNvPr id="116800" name="Text Box 64"/>
            <p:cNvSpPr txBox="1">
              <a:spLocks noChangeArrowheads="1"/>
            </p:cNvSpPr>
            <p:nvPr/>
          </p:nvSpPr>
          <p:spPr bwMode="auto">
            <a:xfrm>
              <a:off x="2496" y="2630"/>
              <a:ext cx="28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4000" b="1">
                  <a:solidFill>
                    <a:srgbClr val="FF0000"/>
                  </a:solidFill>
                </a:rPr>
                <a:t>-</a:t>
              </a:r>
            </a:p>
          </p:txBody>
        </p:sp>
        <p:sp>
          <p:nvSpPr>
            <p:cNvPr id="116801" name="Text Box 65"/>
            <p:cNvSpPr txBox="1">
              <a:spLocks noChangeArrowheads="1"/>
            </p:cNvSpPr>
            <p:nvPr/>
          </p:nvSpPr>
          <p:spPr bwMode="auto">
            <a:xfrm>
              <a:off x="2496" y="2830"/>
              <a:ext cx="28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4000" b="1">
                  <a:solidFill>
                    <a:srgbClr val="FF0000"/>
                  </a:solidFill>
                </a:rPr>
                <a:t>-</a:t>
              </a:r>
            </a:p>
          </p:txBody>
        </p:sp>
        <p:sp>
          <p:nvSpPr>
            <p:cNvPr id="116802" name="Text Box 66"/>
            <p:cNvSpPr txBox="1">
              <a:spLocks noChangeArrowheads="1"/>
            </p:cNvSpPr>
            <p:nvPr/>
          </p:nvSpPr>
          <p:spPr bwMode="auto">
            <a:xfrm>
              <a:off x="2496" y="3014"/>
              <a:ext cx="28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4000" b="1">
                  <a:solidFill>
                    <a:srgbClr val="FF0000"/>
                  </a:solidFill>
                </a:rPr>
                <a:t>-</a:t>
              </a:r>
            </a:p>
          </p:txBody>
        </p:sp>
        <p:sp>
          <p:nvSpPr>
            <p:cNvPr id="116804" name="Text Box 68"/>
            <p:cNvSpPr txBox="1">
              <a:spLocks noChangeArrowheads="1"/>
            </p:cNvSpPr>
            <p:nvPr/>
          </p:nvSpPr>
          <p:spPr bwMode="auto">
            <a:xfrm>
              <a:off x="1824" y="2912"/>
              <a:ext cx="28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4000" b="1">
                  <a:solidFill>
                    <a:srgbClr val="FF0000"/>
                  </a:solidFill>
                </a:rPr>
                <a:t>-</a:t>
              </a:r>
            </a:p>
          </p:txBody>
        </p:sp>
        <p:sp>
          <p:nvSpPr>
            <p:cNvPr id="116805" name="Text Box 69"/>
            <p:cNvSpPr txBox="1">
              <a:spLocks noChangeArrowheads="1"/>
            </p:cNvSpPr>
            <p:nvPr/>
          </p:nvSpPr>
          <p:spPr bwMode="auto">
            <a:xfrm>
              <a:off x="2488" y="3192"/>
              <a:ext cx="28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4000" b="1">
                  <a:solidFill>
                    <a:srgbClr val="FF0000"/>
                  </a:solidFill>
                </a:rPr>
                <a:t>-</a:t>
              </a:r>
            </a:p>
          </p:txBody>
        </p:sp>
        <p:sp>
          <p:nvSpPr>
            <p:cNvPr id="116806" name="Text Box 70"/>
            <p:cNvSpPr txBox="1">
              <a:spLocks noChangeArrowheads="1"/>
            </p:cNvSpPr>
            <p:nvPr/>
          </p:nvSpPr>
          <p:spPr bwMode="auto">
            <a:xfrm>
              <a:off x="2384" y="3360"/>
              <a:ext cx="28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4000" b="1">
                  <a:solidFill>
                    <a:srgbClr val="FF0000"/>
                  </a:solidFill>
                </a:rPr>
                <a:t>-</a:t>
              </a:r>
            </a:p>
          </p:txBody>
        </p:sp>
        <p:sp>
          <p:nvSpPr>
            <p:cNvPr id="116807" name="Text Box 71"/>
            <p:cNvSpPr txBox="1">
              <a:spLocks noChangeArrowheads="1"/>
            </p:cNvSpPr>
            <p:nvPr/>
          </p:nvSpPr>
          <p:spPr bwMode="auto">
            <a:xfrm>
              <a:off x="2192" y="3440"/>
              <a:ext cx="28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4000" b="1">
                  <a:solidFill>
                    <a:srgbClr val="FF0000"/>
                  </a:solidFill>
                </a:rPr>
                <a:t>-</a:t>
              </a:r>
            </a:p>
          </p:txBody>
        </p:sp>
        <p:sp>
          <p:nvSpPr>
            <p:cNvPr id="116808" name="Text Box 72"/>
            <p:cNvSpPr txBox="1">
              <a:spLocks noChangeArrowheads="1"/>
            </p:cNvSpPr>
            <p:nvPr/>
          </p:nvSpPr>
          <p:spPr bwMode="auto">
            <a:xfrm>
              <a:off x="1984" y="3408"/>
              <a:ext cx="28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4000" b="1">
                  <a:solidFill>
                    <a:srgbClr val="FF0000"/>
                  </a:solidFill>
                </a:rPr>
                <a:t>-</a:t>
              </a:r>
            </a:p>
          </p:txBody>
        </p:sp>
        <p:sp>
          <p:nvSpPr>
            <p:cNvPr id="116809" name="Text Box 73"/>
            <p:cNvSpPr txBox="1">
              <a:spLocks noChangeArrowheads="1"/>
            </p:cNvSpPr>
            <p:nvPr/>
          </p:nvSpPr>
          <p:spPr bwMode="auto">
            <a:xfrm>
              <a:off x="1856" y="3264"/>
              <a:ext cx="28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4000" b="1">
                  <a:solidFill>
                    <a:srgbClr val="FF0000"/>
                  </a:solidFill>
                </a:rPr>
                <a:t>-</a:t>
              </a:r>
            </a:p>
          </p:txBody>
        </p:sp>
        <p:sp>
          <p:nvSpPr>
            <p:cNvPr id="116810" name="Text Box 74"/>
            <p:cNvSpPr txBox="1">
              <a:spLocks noChangeArrowheads="1"/>
            </p:cNvSpPr>
            <p:nvPr/>
          </p:nvSpPr>
          <p:spPr bwMode="auto">
            <a:xfrm>
              <a:off x="1824" y="3096"/>
              <a:ext cx="28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4000" b="1">
                  <a:solidFill>
                    <a:srgbClr val="FF0000"/>
                  </a:solidFill>
                </a:rPr>
                <a:t>-</a:t>
              </a:r>
            </a:p>
          </p:txBody>
        </p:sp>
        <p:sp>
          <p:nvSpPr>
            <p:cNvPr id="116812" name="Line 76"/>
            <p:cNvSpPr>
              <a:spLocks noChangeShapeType="1"/>
            </p:cNvSpPr>
            <p:nvPr/>
          </p:nvSpPr>
          <p:spPr bwMode="auto">
            <a:xfrm>
              <a:off x="2416" y="2256"/>
              <a:ext cx="0" cy="528"/>
            </a:xfrm>
            <a:prstGeom prst="line">
              <a:avLst/>
            </a:prstGeom>
            <a:noFill/>
            <a:ln w="76200">
              <a:solidFill>
                <a:srgbClr val="0000CC">
                  <a:alpha val="50000"/>
                </a:srgbClr>
              </a:solidFill>
              <a:round/>
              <a:headEn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16813" name="Line 77"/>
            <p:cNvSpPr>
              <a:spLocks noChangeShapeType="1"/>
            </p:cNvSpPr>
            <p:nvPr/>
          </p:nvSpPr>
          <p:spPr bwMode="auto">
            <a:xfrm flipV="1">
              <a:off x="2176" y="2264"/>
              <a:ext cx="0" cy="528"/>
            </a:xfrm>
            <a:prstGeom prst="line">
              <a:avLst/>
            </a:prstGeom>
            <a:noFill/>
            <a:ln w="76200">
              <a:solidFill>
                <a:srgbClr val="0000CC">
                  <a:alpha val="50000"/>
                </a:srgbClr>
              </a:solidFill>
              <a:round/>
              <a:headEn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16815" name="Text Box 79"/>
            <p:cNvSpPr txBox="1">
              <a:spLocks noChangeArrowheads="1"/>
            </p:cNvSpPr>
            <p:nvPr/>
          </p:nvSpPr>
          <p:spPr bwMode="auto">
            <a:xfrm>
              <a:off x="2664" y="2400"/>
              <a:ext cx="57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b="1" dirty="0">
                  <a:sym typeface="Symbol" charset="2"/>
                </a:rPr>
                <a:t>+</a:t>
              </a:r>
              <a:endParaRPr lang="de-DE" altLang="de-DE" sz="3200" b="1" dirty="0"/>
            </a:p>
          </p:txBody>
        </p:sp>
        <p:sp>
          <p:nvSpPr>
            <p:cNvPr id="116816" name="Text Box 80"/>
            <p:cNvSpPr txBox="1">
              <a:spLocks noChangeArrowheads="1"/>
            </p:cNvSpPr>
            <p:nvPr/>
          </p:nvSpPr>
          <p:spPr bwMode="auto">
            <a:xfrm>
              <a:off x="1064" y="2000"/>
              <a:ext cx="57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b="1" dirty="0">
                  <a:sym typeface="Symbol" charset="2"/>
                </a:rPr>
                <a:t>+</a:t>
              </a:r>
              <a:endParaRPr lang="de-DE" altLang="de-DE" sz="3200" b="1" dirty="0"/>
            </a:p>
          </p:txBody>
        </p:sp>
        <p:sp>
          <p:nvSpPr>
            <p:cNvPr id="116817" name="Text Box 81"/>
            <p:cNvSpPr txBox="1">
              <a:spLocks noChangeArrowheads="1"/>
            </p:cNvSpPr>
            <p:nvPr/>
          </p:nvSpPr>
          <p:spPr bwMode="auto">
            <a:xfrm>
              <a:off x="1360" y="2376"/>
              <a:ext cx="57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b="1" dirty="0">
                  <a:sym typeface="Symbol" charset="2"/>
                </a:rPr>
                <a:t>+</a:t>
              </a:r>
              <a:endParaRPr lang="de-DE" altLang="de-DE" sz="3200" b="1" dirty="0"/>
            </a:p>
          </p:txBody>
        </p:sp>
        <p:sp>
          <p:nvSpPr>
            <p:cNvPr id="116818" name="Text Box 82"/>
            <p:cNvSpPr txBox="1">
              <a:spLocks noChangeArrowheads="1"/>
            </p:cNvSpPr>
            <p:nvPr/>
          </p:nvSpPr>
          <p:spPr bwMode="auto">
            <a:xfrm>
              <a:off x="1184" y="2216"/>
              <a:ext cx="57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b="1" dirty="0">
                  <a:sym typeface="Symbol" charset="2"/>
                </a:rPr>
                <a:t>+</a:t>
              </a:r>
              <a:endParaRPr lang="de-DE" altLang="de-DE" sz="3200" b="1" dirty="0"/>
            </a:p>
          </p:txBody>
        </p:sp>
        <p:sp>
          <p:nvSpPr>
            <p:cNvPr id="116819" name="Text Box 83"/>
            <p:cNvSpPr txBox="1">
              <a:spLocks noChangeArrowheads="1"/>
            </p:cNvSpPr>
            <p:nvPr/>
          </p:nvSpPr>
          <p:spPr bwMode="auto">
            <a:xfrm>
              <a:off x="1008" y="1720"/>
              <a:ext cx="57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b="1" dirty="0">
                  <a:sym typeface="Symbol" charset="2"/>
                </a:rPr>
                <a:t>+</a:t>
              </a:r>
              <a:endParaRPr lang="de-DE" altLang="de-DE" sz="3200" b="1" dirty="0"/>
            </a:p>
          </p:txBody>
        </p:sp>
        <p:sp>
          <p:nvSpPr>
            <p:cNvPr id="116820" name="Text Box 84"/>
            <p:cNvSpPr txBox="1">
              <a:spLocks noChangeArrowheads="1"/>
            </p:cNvSpPr>
            <p:nvPr/>
          </p:nvSpPr>
          <p:spPr bwMode="auto">
            <a:xfrm>
              <a:off x="1008" y="1456"/>
              <a:ext cx="57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b="1" dirty="0">
                  <a:sym typeface="Symbol" charset="2"/>
                </a:rPr>
                <a:t>+</a:t>
              </a:r>
              <a:endParaRPr lang="de-DE" altLang="de-DE" sz="3200" b="1" dirty="0"/>
            </a:p>
          </p:txBody>
        </p:sp>
        <p:sp>
          <p:nvSpPr>
            <p:cNvPr id="116821" name="Text Box 85"/>
            <p:cNvSpPr txBox="1">
              <a:spLocks noChangeArrowheads="1"/>
            </p:cNvSpPr>
            <p:nvPr/>
          </p:nvSpPr>
          <p:spPr bwMode="auto">
            <a:xfrm>
              <a:off x="1080" y="1216"/>
              <a:ext cx="57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b="1" dirty="0">
                  <a:sym typeface="Symbol" charset="2"/>
                </a:rPr>
                <a:t>+</a:t>
              </a:r>
              <a:endParaRPr lang="de-DE" altLang="de-DE" sz="3200" b="1" dirty="0"/>
            </a:p>
          </p:txBody>
        </p:sp>
        <p:sp>
          <p:nvSpPr>
            <p:cNvPr id="116822" name="Text Box 86"/>
            <p:cNvSpPr txBox="1">
              <a:spLocks noChangeArrowheads="1"/>
            </p:cNvSpPr>
            <p:nvPr/>
          </p:nvSpPr>
          <p:spPr bwMode="auto">
            <a:xfrm>
              <a:off x="1216" y="1000"/>
              <a:ext cx="57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b="1">
                  <a:sym typeface="Symbol" charset="2"/>
                </a:rPr>
                <a:t>+</a:t>
              </a:r>
              <a:endParaRPr lang="de-DE" altLang="de-DE" sz="3200" b="1"/>
            </a:p>
          </p:txBody>
        </p:sp>
        <p:sp>
          <p:nvSpPr>
            <p:cNvPr id="116823" name="Text Box 87"/>
            <p:cNvSpPr txBox="1">
              <a:spLocks noChangeArrowheads="1"/>
            </p:cNvSpPr>
            <p:nvPr/>
          </p:nvSpPr>
          <p:spPr bwMode="auto">
            <a:xfrm>
              <a:off x="1424" y="808"/>
              <a:ext cx="57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b="1" dirty="0">
                  <a:sym typeface="Symbol" charset="2"/>
                </a:rPr>
                <a:t>+</a:t>
              </a:r>
              <a:endParaRPr lang="de-DE" altLang="de-DE" sz="3200" b="1" dirty="0"/>
            </a:p>
          </p:txBody>
        </p:sp>
        <p:sp>
          <p:nvSpPr>
            <p:cNvPr id="116827" name="Text Box 91"/>
            <p:cNvSpPr txBox="1">
              <a:spLocks noChangeArrowheads="1"/>
            </p:cNvSpPr>
            <p:nvPr/>
          </p:nvSpPr>
          <p:spPr bwMode="auto">
            <a:xfrm>
              <a:off x="2544" y="728"/>
              <a:ext cx="57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b="1" dirty="0">
                  <a:sym typeface="Symbol" charset="2"/>
                </a:rPr>
                <a:t>+</a:t>
              </a:r>
              <a:endParaRPr lang="de-DE" altLang="de-DE" sz="3200" b="1" dirty="0"/>
            </a:p>
          </p:txBody>
        </p:sp>
        <p:sp>
          <p:nvSpPr>
            <p:cNvPr id="116828" name="Text Box 92"/>
            <p:cNvSpPr txBox="1">
              <a:spLocks noChangeArrowheads="1"/>
            </p:cNvSpPr>
            <p:nvPr/>
          </p:nvSpPr>
          <p:spPr bwMode="auto">
            <a:xfrm>
              <a:off x="2768" y="896"/>
              <a:ext cx="57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b="1">
                  <a:sym typeface="Symbol" charset="2"/>
                </a:rPr>
                <a:t>+</a:t>
              </a:r>
              <a:endParaRPr lang="de-DE" altLang="de-DE" sz="3200" b="1"/>
            </a:p>
          </p:txBody>
        </p:sp>
        <p:sp>
          <p:nvSpPr>
            <p:cNvPr id="116829" name="Text Box 93"/>
            <p:cNvSpPr txBox="1">
              <a:spLocks noChangeArrowheads="1"/>
            </p:cNvSpPr>
            <p:nvPr/>
          </p:nvSpPr>
          <p:spPr bwMode="auto">
            <a:xfrm>
              <a:off x="2928" y="1120"/>
              <a:ext cx="57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b="1" dirty="0">
                  <a:sym typeface="Symbol" charset="2"/>
                </a:rPr>
                <a:t>+</a:t>
              </a:r>
              <a:endParaRPr lang="de-DE" altLang="de-DE" sz="3200" b="1" dirty="0"/>
            </a:p>
          </p:txBody>
        </p:sp>
        <p:sp>
          <p:nvSpPr>
            <p:cNvPr id="116830" name="Text Box 94"/>
            <p:cNvSpPr txBox="1">
              <a:spLocks noChangeArrowheads="1"/>
            </p:cNvSpPr>
            <p:nvPr/>
          </p:nvSpPr>
          <p:spPr bwMode="auto">
            <a:xfrm>
              <a:off x="3032" y="1392"/>
              <a:ext cx="57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b="1" dirty="0">
                  <a:sym typeface="Symbol" charset="2"/>
                </a:rPr>
                <a:t>+</a:t>
              </a:r>
              <a:endParaRPr lang="de-DE" altLang="de-DE" sz="3200" b="1" dirty="0"/>
            </a:p>
          </p:txBody>
        </p:sp>
        <p:sp>
          <p:nvSpPr>
            <p:cNvPr id="116831" name="Text Box 95"/>
            <p:cNvSpPr txBox="1">
              <a:spLocks noChangeArrowheads="1"/>
            </p:cNvSpPr>
            <p:nvPr/>
          </p:nvSpPr>
          <p:spPr bwMode="auto">
            <a:xfrm>
              <a:off x="3056" y="1672"/>
              <a:ext cx="57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b="1" dirty="0">
                  <a:sym typeface="Symbol" charset="2"/>
                </a:rPr>
                <a:t>+</a:t>
              </a:r>
              <a:endParaRPr lang="de-DE" altLang="de-DE" sz="3200" b="1" dirty="0"/>
            </a:p>
          </p:txBody>
        </p:sp>
        <p:sp>
          <p:nvSpPr>
            <p:cNvPr id="116832" name="Text Box 96"/>
            <p:cNvSpPr txBox="1">
              <a:spLocks noChangeArrowheads="1"/>
            </p:cNvSpPr>
            <p:nvPr/>
          </p:nvSpPr>
          <p:spPr bwMode="auto">
            <a:xfrm>
              <a:off x="2992" y="1944"/>
              <a:ext cx="57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b="1" dirty="0">
                  <a:sym typeface="Symbol" charset="2"/>
                </a:rPr>
                <a:t>+</a:t>
              </a:r>
              <a:endParaRPr lang="de-DE" altLang="de-DE" sz="3200" b="1" dirty="0"/>
            </a:p>
          </p:txBody>
        </p:sp>
        <p:sp>
          <p:nvSpPr>
            <p:cNvPr id="116833" name="Text Box 97"/>
            <p:cNvSpPr txBox="1">
              <a:spLocks noChangeArrowheads="1"/>
            </p:cNvSpPr>
            <p:nvPr/>
          </p:nvSpPr>
          <p:spPr bwMode="auto">
            <a:xfrm>
              <a:off x="2864" y="2200"/>
              <a:ext cx="57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b="1" dirty="0">
                  <a:sym typeface="Symbol" charset="2"/>
                </a:rPr>
                <a:t>+</a:t>
              </a:r>
              <a:endParaRPr lang="de-DE" altLang="de-DE" sz="3200" b="1" dirty="0"/>
            </a:p>
          </p:txBody>
        </p:sp>
        <p:sp>
          <p:nvSpPr>
            <p:cNvPr id="88" name="Text Box 55"/>
            <p:cNvSpPr txBox="1">
              <a:spLocks noChangeArrowheads="1"/>
            </p:cNvSpPr>
            <p:nvPr/>
          </p:nvSpPr>
          <p:spPr bwMode="auto">
            <a:xfrm>
              <a:off x="2344" y="1272"/>
              <a:ext cx="28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4000" b="1">
                  <a:solidFill>
                    <a:srgbClr val="FF0000"/>
                  </a:solidFill>
                </a:rPr>
                <a:t>-</a:t>
              </a:r>
            </a:p>
          </p:txBody>
        </p:sp>
      </p:grpSp>
      <p:grpSp>
        <p:nvGrpSpPr>
          <p:cNvPr id="116838" name="Group 102"/>
          <p:cNvGrpSpPr>
            <a:grpSpLocks/>
          </p:cNvGrpSpPr>
          <p:nvPr/>
        </p:nvGrpSpPr>
        <p:grpSpPr bwMode="auto">
          <a:xfrm>
            <a:off x="5105400" y="2705100"/>
            <a:ext cx="1574800" cy="228600"/>
            <a:chOff x="3216" y="1704"/>
            <a:chExt cx="992" cy="144"/>
          </a:xfrm>
        </p:grpSpPr>
        <p:sp>
          <p:nvSpPr>
            <p:cNvPr id="116836" name="Line 100"/>
            <p:cNvSpPr>
              <a:spLocks noChangeShapeType="1"/>
            </p:cNvSpPr>
            <p:nvPr/>
          </p:nvSpPr>
          <p:spPr bwMode="auto">
            <a:xfrm>
              <a:off x="3216" y="1776"/>
              <a:ext cx="864"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16837" name="Oval 101"/>
            <p:cNvSpPr>
              <a:spLocks noChangeArrowheads="1"/>
            </p:cNvSpPr>
            <p:nvPr/>
          </p:nvSpPr>
          <p:spPr bwMode="auto">
            <a:xfrm>
              <a:off x="4064" y="1704"/>
              <a:ext cx="144" cy="144"/>
            </a:xfrm>
            <a:prstGeom prst="ellipse">
              <a:avLst/>
            </a:prstGeom>
            <a:solidFill>
              <a:srgbClr val="C0C0C0"/>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grpSp>
      <p:grpSp>
        <p:nvGrpSpPr>
          <p:cNvPr id="116841" name="Group 105"/>
          <p:cNvGrpSpPr>
            <a:grpSpLocks/>
          </p:cNvGrpSpPr>
          <p:nvPr/>
        </p:nvGrpSpPr>
        <p:grpSpPr bwMode="auto">
          <a:xfrm>
            <a:off x="5562600" y="2984500"/>
            <a:ext cx="3124200" cy="1252538"/>
            <a:chOff x="3504" y="1880"/>
            <a:chExt cx="1968" cy="789"/>
          </a:xfrm>
        </p:grpSpPr>
        <p:sp>
          <p:nvSpPr>
            <p:cNvPr id="116839" name="Line 103"/>
            <p:cNvSpPr>
              <a:spLocks noChangeShapeType="1"/>
            </p:cNvSpPr>
            <p:nvPr/>
          </p:nvSpPr>
          <p:spPr bwMode="auto">
            <a:xfrm flipH="1" flipV="1">
              <a:off x="4192" y="1880"/>
              <a:ext cx="152" cy="272"/>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16835" name="Text Box 99"/>
            <p:cNvSpPr txBox="1">
              <a:spLocks noChangeArrowheads="1"/>
            </p:cNvSpPr>
            <p:nvPr/>
          </p:nvSpPr>
          <p:spPr bwMode="auto">
            <a:xfrm>
              <a:off x="3504" y="2112"/>
              <a:ext cx="1968" cy="557"/>
            </a:xfrm>
            <a:prstGeom prst="rect">
              <a:avLst/>
            </a:prstGeom>
            <a:solidFill>
              <a:srgbClr val="FFFF99"/>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38100">
                  <a:solidFill>
                    <a:srgbClr val="00CC00"/>
                  </a:solidFill>
                  <a:miter lim="800000"/>
                  <a:headEnd/>
                  <a:tailEnd/>
                </a14:hiddenLine>
              </a:ext>
            </a:extLst>
          </p:spPr>
          <p:txBody>
            <a:bodyPr>
              <a:spAutoFit/>
            </a:bodyPr>
            <a:lstStyle/>
            <a:p>
              <a:pPr algn="ctr" eaLnBrk="1" hangingPunct="1">
                <a:spcBef>
                  <a:spcPct val="50000"/>
                </a:spcBef>
                <a:defRPr/>
              </a:pPr>
              <a:r>
                <a:rPr lang="de-DE" altLang="de-DE" i="1" dirty="0" err="1">
                  <a:solidFill>
                    <a:schemeClr val="tx1"/>
                  </a:solidFill>
                </a:rPr>
                <a:t>U</a:t>
              </a:r>
              <a:r>
                <a:rPr lang="de-DE" altLang="de-DE" baseline="-25000" dirty="0" err="1">
                  <a:solidFill>
                    <a:schemeClr val="tx1"/>
                  </a:solidFill>
                </a:rPr>
                <a:t>Kugel</a:t>
              </a:r>
              <a:r>
                <a:rPr lang="de-DE" altLang="de-DE" sz="2400" dirty="0">
                  <a:solidFill>
                    <a:schemeClr val="tx1"/>
                  </a:solidFill>
                </a:rPr>
                <a:t>                        (im Prinzip unbegrenzt)</a:t>
              </a:r>
            </a:p>
          </p:txBody>
        </p:sp>
      </p:grpSp>
      <p:pic>
        <p:nvPicPr>
          <p:cNvPr id="87" name="Bild 86"/>
          <p:cNvPicPr>
            <a:picLocks noChangeAspect="1"/>
          </p:cNvPicPr>
          <p:nvPr/>
        </p:nvPicPr>
        <p:blipFill>
          <a:blip r:embed="rId2"/>
          <a:stretch>
            <a:fillRect/>
          </a:stretch>
        </p:blipFill>
        <p:spPr>
          <a:xfrm>
            <a:off x="3060700" y="1663700"/>
            <a:ext cx="1206500" cy="4699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6838"/>
                                        </p:tgtEl>
                                        <p:attrNameLst>
                                          <p:attrName>style.visibility</p:attrName>
                                        </p:attrNameLst>
                                      </p:cBhvr>
                                      <p:to>
                                        <p:strVal val="visible"/>
                                      </p:to>
                                    </p:set>
                                    <p:animEffect transition="in" filter="wipe(left)">
                                      <p:cBhvr>
                                        <p:cTn id="7" dur="500"/>
                                        <p:tgtEl>
                                          <p:spTgt spid="116838"/>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16841"/>
                                        </p:tgtEl>
                                        <p:attrNameLst>
                                          <p:attrName>style.visibility</p:attrName>
                                        </p:attrNameLst>
                                      </p:cBhvr>
                                      <p:to>
                                        <p:strVal val="visible"/>
                                      </p:to>
                                    </p:set>
                                    <p:animEffect transition="in" filter="fade">
                                      <p:cBhvr>
                                        <p:cTn id="11" dur="1000"/>
                                        <p:tgtEl>
                                          <p:spTgt spid="1168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008" name="Group 40"/>
          <p:cNvGrpSpPr>
            <a:grpSpLocks/>
          </p:cNvGrpSpPr>
          <p:nvPr/>
        </p:nvGrpSpPr>
        <p:grpSpPr bwMode="auto">
          <a:xfrm>
            <a:off x="-2133600" y="-1905000"/>
            <a:ext cx="14020800" cy="13639800"/>
            <a:chOff x="-1344" y="-1200"/>
            <a:chExt cx="8832" cy="8592"/>
          </a:xfrm>
        </p:grpSpPr>
        <p:sp>
          <p:nvSpPr>
            <p:cNvPr id="83999" name="Oval 31"/>
            <p:cNvSpPr>
              <a:spLocks noChangeArrowheads="1"/>
            </p:cNvSpPr>
            <p:nvPr/>
          </p:nvSpPr>
          <p:spPr bwMode="auto">
            <a:xfrm>
              <a:off x="-1344" y="-1200"/>
              <a:ext cx="8832" cy="8592"/>
            </a:xfrm>
            <a:prstGeom prst="ellipse">
              <a:avLst/>
            </a:prstGeom>
            <a:gradFill rotWithShape="0">
              <a:gsLst>
                <a:gs pos="0">
                  <a:srgbClr val="FFFF00"/>
                </a:gs>
                <a:gs pos="100000">
                  <a:srgbClr val="EDD1EB"/>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84007" name="Text Box 39"/>
            <p:cNvSpPr txBox="1">
              <a:spLocks noChangeArrowheads="1"/>
            </p:cNvSpPr>
            <p:nvPr/>
          </p:nvSpPr>
          <p:spPr bwMode="auto">
            <a:xfrm rot="-1276511">
              <a:off x="240" y="1872"/>
              <a:ext cx="5520" cy="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sz="9600" dirty="0">
                  <a:solidFill>
                    <a:srgbClr val="FFCC66"/>
                  </a:solidFill>
                </a:rPr>
                <a:t>Elektrisches Feld</a:t>
              </a:r>
            </a:p>
          </p:txBody>
        </p:sp>
      </p:grpSp>
      <p:sp>
        <p:nvSpPr>
          <p:cNvPr id="84009" name="Line 41"/>
          <p:cNvSpPr>
            <a:spLocks noChangeShapeType="1"/>
          </p:cNvSpPr>
          <p:nvPr/>
        </p:nvSpPr>
        <p:spPr bwMode="auto">
          <a:xfrm>
            <a:off x="4876800" y="5029200"/>
            <a:ext cx="0" cy="1828800"/>
          </a:xfrm>
          <a:prstGeom prst="line">
            <a:avLst/>
          </a:prstGeom>
          <a:noFill/>
          <a:ln w="76200">
            <a:solidFill>
              <a:schemeClr val="tx1">
                <a:alpha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83972" name="Text Box 4"/>
          <p:cNvSpPr txBox="1">
            <a:spLocks noChangeArrowheads="1"/>
          </p:cNvSpPr>
          <p:nvPr/>
        </p:nvSpPr>
        <p:spPr bwMode="auto">
          <a:xfrm>
            <a:off x="127000" y="228600"/>
            <a:ext cx="8788400"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spcBef>
                <a:spcPct val="20000"/>
              </a:spcBef>
              <a:buChar char="•"/>
              <a:tabLst>
                <a:tab pos="2743200" algn="l"/>
              </a:tabLst>
              <a:defRPr sz="3200">
                <a:solidFill>
                  <a:schemeClr val="tx1"/>
                </a:solidFill>
                <a:latin typeface="Times New Roman" charset="0"/>
              </a:defRPr>
            </a:lvl1pPr>
            <a:lvl2pPr marL="977900" indent="-457200">
              <a:spcBef>
                <a:spcPct val="20000"/>
              </a:spcBef>
              <a:buChar char="–"/>
              <a:tabLst>
                <a:tab pos="2743200" algn="l"/>
              </a:tabLst>
              <a:defRPr sz="2800">
                <a:solidFill>
                  <a:schemeClr val="tx1"/>
                </a:solidFill>
                <a:latin typeface="Times New Roman" charset="0"/>
              </a:defRPr>
            </a:lvl2pPr>
            <a:lvl3pPr marL="1549400" indent="-457200">
              <a:spcBef>
                <a:spcPct val="20000"/>
              </a:spcBef>
              <a:buChar char="•"/>
              <a:tabLst>
                <a:tab pos="2743200" algn="l"/>
              </a:tabLst>
              <a:defRPr sz="2400">
                <a:solidFill>
                  <a:schemeClr val="tx1"/>
                </a:solidFill>
                <a:latin typeface="Times New Roman" charset="0"/>
              </a:defRPr>
            </a:lvl3pPr>
            <a:lvl4pPr marL="2120900" indent="-457200">
              <a:spcBef>
                <a:spcPct val="20000"/>
              </a:spcBef>
              <a:buChar char="–"/>
              <a:tabLst>
                <a:tab pos="2743200" algn="l"/>
              </a:tabLst>
              <a:defRPr sz="2000">
                <a:solidFill>
                  <a:schemeClr val="tx1"/>
                </a:solidFill>
                <a:latin typeface="Times New Roman" charset="0"/>
              </a:defRPr>
            </a:lvl4pPr>
            <a:lvl5pPr marL="2692400" indent="-457200">
              <a:spcBef>
                <a:spcPct val="20000"/>
              </a:spcBef>
              <a:buChar char="»"/>
              <a:tabLst>
                <a:tab pos="2743200" algn="l"/>
              </a:tabLst>
              <a:defRPr sz="2000">
                <a:solidFill>
                  <a:schemeClr val="tx1"/>
                </a:solidFill>
                <a:latin typeface="Times New Roman" charset="0"/>
              </a:defRPr>
            </a:lvl5pPr>
            <a:lvl6pPr marL="3149600" indent="-457200" eaLnBrk="0" fontAlgn="base" hangingPunct="0">
              <a:spcBef>
                <a:spcPct val="20000"/>
              </a:spcBef>
              <a:spcAft>
                <a:spcPct val="0"/>
              </a:spcAft>
              <a:buChar char="»"/>
              <a:tabLst>
                <a:tab pos="2743200" algn="l"/>
              </a:tabLst>
              <a:defRPr sz="2000">
                <a:solidFill>
                  <a:schemeClr val="tx1"/>
                </a:solidFill>
                <a:latin typeface="Times New Roman" charset="0"/>
              </a:defRPr>
            </a:lvl6pPr>
            <a:lvl7pPr marL="3606800" indent="-457200" eaLnBrk="0" fontAlgn="base" hangingPunct="0">
              <a:spcBef>
                <a:spcPct val="20000"/>
              </a:spcBef>
              <a:spcAft>
                <a:spcPct val="0"/>
              </a:spcAft>
              <a:buChar char="»"/>
              <a:tabLst>
                <a:tab pos="2743200" algn="l"/>
              </a:tabLst>
              <a:defRPr sz="2000">
                <a:solidFill>
                  <a:schemeClr val="tx1"/>
                </a:solidFill>
                <a:latin typeface="Times New Roman" charset="0"/>
              </a:defRPr>
            </a:lvl7pPr>
            <a:lvl8pPr marL="4064000" indent="-457200" eaLnBrk="0" fontAlgn="base" hangingPunct="0">
              <a:spcBef>
                <a:spcPct val="20000"/>
              </a:spcBef>
              <a:spcAft>
                <a:spcPct val="0"/>
              </a:spcAft>
              <a:buChar char="»"/>
              <a:tabLst>
                <a:tab pos="2743200" algn="l"/>
              </a:tabLst>
              <a:defRPr sz="2000">
                <a:solidFill>
                  <a:schemeClr val="tx1"/>
                </a:solidFill>
                <a:latin typeface="Times New Roman" charset="0"/>
              </a:defRPr>
            </a:lvl8pPr>
            <a:lvl9pPr marL="4521200" indent="-457200" eaLnBrk="0" fontAlgn="base" hangingPunct="0">
              <a:spcBef>
                <a:spcPct val="20000"/>
              </a:spcBef>
              <a:spcAft>
                <a:spcPct val="0"/>
              </a:spcAft>
              <a:buChar char="»"/>
              <a:tabLst>
                <a:tab pos="2743200" algn="l"/>
              </a:tabLst>
              <a:defRPr sz="2000">
                <a:solidFill>
                  <a:schemeClr val="tx1"/>
                </a:solidFill>
                <a:latin typeface="Times New Roman" charset="0"/>
              </a:defRPr>
            </a:lvl9pPr>
          </a:lstStyle>
          <a:p>
            <a:pPr eaLnBrk="1" hangingPunct="1">
              <a:spcBef>
                <a:spcPct val="50000"/>
              </a:spcBef>
              <a:buFontTx/>
              <a:buAutoNum type="alphaLcParenR" startAt="2"/>
            </a:pPr>
            <a:r>
              <a:rPr lang="de-DE" altLang="de-DE" sz="2800" u="sng" dirty="0">
                <a:solidFill>
                  <a:srgbClr val="FF0000"/>
                </a:solidFill>
              </a:rPr>
              <a:t>Ladungserhaltung:</a:t>
            </a:r>
            <a:r>
              <a:rPr lang="de-DE" altLang="de-DE" sz="2400" dirty="0">
                <a:solidFill>
                  <a:srgbClr val="FF0000"/>
                </a:solidFill>
              </a:rPr>
              <a:t> </a:t>
            </a:r>
            <a:r>
              <a:rPr lang="de-DE" altLang="de-DE" sz="2400" dirty="0">
                <a:solidFill>
                  <a:srgbClr val="0000CC"/>
                </a:solidFill>
              </a:rPr>
              <a:t> </a:t>
            </a:r>
          </a:p>
          <a:p>
            <a:pPr eaLnBrk="1" hangingPunct="1">
              <a:spcBef>
                <a:spcPct val="50000"/>
              </a:spcBef>
              <a:buFontTx/>
              <a:buNone/>
            </a:pPr>
            <a:r>
              <a:rPr lang="de-DE" altLang="de-DE" sz="2400" dirty="0">
                <a:solidFill>
                  <a:srgbClr val="FF0000"/>
                </a:solidFill>
              </a:rPr>
              <a:t>	</a:t>
            </a:r>
            <a:r>
              <a:rPr lang="de-DE" altLang="de-DE" sz="2400" dirty="0"/>
              <a:t>Abgeschlossenes System  </a:t>
            </a:r>
            <a:r>
              <a:rPr lang="de-DE" altLang="de-DE" sz="2400" dirty="0" smtClean="0">
                <a:sym typeface="Symbol" charset="2"/>
              </a:rPr>
              <a:t>⇒</a:t>
            </a:r>
            <a:endParaRPr lang="de-DE" altLang="de-DE" sz="2400" dirty="0">
              <a:sym typeface="Symbol" charset="2"/>
            </a:endParaRPr>
          </a:p>
          <a:p>
            <a:pPr eaLnBrk="1" hangingPunct="1">
              <a:spcBef>
                <a:spcPct val="50000"/>
              </a:spcBef>
              <a:buFontTx/>
              <a:buNone/>
            </a:pPr>
            <a:endParaRPr lang="de-DE" altLang="de-DE" sz="2400" dirty="0">
              <a:sym typeface="Symbol" charset="2"/>
            </a:endParaRPr>
          </a:p>
          <a:p>
            <a:pPr eaLnBrk="1" hangingPunct="1">
              <a:spcBef>
                <a:spcPct val="50000"/>
              </a:spcBef>
              <a:buFontTx/>
              <a:buNone/>
            </a:pPr>
            <a:r>
              <a:rPr lang="de-DE" altLang="de-DE" sz="2400" dirty="0">
                <a:sym typeface="Symbol" charset="2"/>
              </a:rPr>
              <a:t>	</a:t>
            </a:r>
            <a:r>
              <a:rPr lang="de-DE" altLang="de-DE" sz="2400" u="sng" dirty="0">
                <a:solidFill>
                  <a:srgbClr val="0000CC"/>
                </a:solidFill>
                <a:sym typeface="Symbol" charset="2"/>
              </a:rPr>
              <a:t>Beispiel:</a:t>
            </a:r>
            <a:r>
              <a:rPr lang="de-DE" altLang="de-DE" sz="2400" dirty="0">
                <a:solidFill>
                  <a:srgbClr val="0000CC"/>
                </a:solidFill>
                <a:sym typeface="Symbol" charset="2"/>
              </a:rPr>
              <a:t>  </a:t>
            </a:r>
            <a:r>
              <a:rPr lang="de-DE" altLang="de-DE" sz="2400" dirty="0">
                <a:sym typeface="Symbol" charset="2"/>
              </a:rPr>
              <a:t>Konversion von Gamma-Quanten</a:t>
            </a:r>
            <a:endParaRPr lang="de-DE" altLang="de-DE" sz="2400" dirty="0">
              <a:solidFill>
                <a:srgbClr val="FF0000"/>
              </a:solidFill>
              <a:ea typeface="Times New Roman" charset="0"/>
              <a:cs typeface="Times New Roman" charset="0"/>
              <a:sym typeface="Symbol" charset="2"/>
            </a:endParaRPr>
          </a:p>
        </p:txBody>
      </p:sp>
      <p:grpSp>
        <p:nvGrpSpPr>
          <p:cNvPr id="84002" name="Group 34"/>
          <p:cNvGrpSpPr>
            <a:grpSpLocks/>
          </p:cNvGrpSpPr>
          <p:nvPr/>
        </p:nvGrpSpPr>
        <p:grpSpPr bwMode="auto">
          <a:xfrm>
            <a:off x="2590800" y="2819400"/>
            <a:ext cx="2020888" cy="982663"/>
            <a:chOff x="1728" y="1776"/>
            <a:chExt cx="1273" cy="619"/>
          </a:xfrm>
        </p:grpSpPr>
        <p:sp>
          <p:nvSpPr>
            <p:cNvPr id="83993" name="Text Box 25"/>
            <p:cNvSpPr txBox="1">
              <a:spLocks noChangeArrowheads="1"/>
            </p:cNvSpPr>
            <p:nvPr/>
          </p:nvSpPr>
          <p:spPr bwMode="auto">
            <a:xfrm>
              <a:off x="2208" y="1776"/>
              <a:ext cx="269"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de-DE" altLang="de-DE" sz="3600" dirty="0" smtClean="0">
                  <a:solidFill>
                    <a:srgbClr val="FF0000"/>
                  </a:solidFill>
                  <a:latin typeface="Verdana" charset="0"/>
                  <a:sym typeface="Symbol" charset="2"/>
                </a:rPr>
                <a:t>𝛾</a:t>
              </a:r>
              <a:endParaRPr lang="de-DE" altLang="de-DE" sz="3600" dirty="0">
                <a:solidFill>
                  <a:srgbClr val="FF0000"/>
                </a:solidFill>
                <a:latin typeface="Verdana" charset="0"/>
              </a:endParaRPr>
            </a:p>
          </p:txBody>
        </p:sp>
        <p:grpSp>
          <p:nvGrpSpPr>
            <p:cNvPr id="6160" name="Group 26"/>
            <p:cNvGrpSpPr>
              <a:grpSpLocks/>
            </p:cNvGrpSpPr>
            <p:nvPr/>
          </p:nvGrpSpPr>
          <p:grpSpPr bwMode="auto">
            <a:xfrm rot="10793520">
              <a:off x="1728" y="2160"/>
              <a:ext cx="1273" cy="235"/>
              <a:chOff x="3188" y="2517"/>
              <a:chExt cx="1273" cy="235"/>
            </a:xfrm>
          </p:grpSpPr>
          <p:sp>
            <p:nvSpPr>
              <p:cNvPr id="83995" name="Freeform 27"/>
              <p:cNvSpPr>
                <a:spLocks/>
              </p:cNvSpPr>
              <p:nvPr/>
            </p:nvSpPr>
            <p:spPr bwMode="auto">
              <a:xfrm rot="598657">
                <a:off x="3315" y="2543"/>
                <a:ext cx="576" cy="112"/>
              </a:xfrm>
              <a:custGeom>
                <a:avLst/>
                <a:gdLst>
                  <a:gd name="T0" fmla="*/ 0 w 576"/>
                  <a:gd name="T1" fmla="*/ 56 h 112"/>
                  <a:gd name="T2" fmla="*/ 50 w 576"/>
                  <a:gd name="T3" fmla="*/ 8 h 112"/>
                  <a:gd name="T4" fmla="*/ 144 w 576"/>
                  <a:gd name="T5" fmla="*/ 104 h 112"/>
                  <a:gd name="T6" fmla="*/ 240 w 576"/>
                  <a:gd name="T7" fmla="*/ 8 h 112"/>
                  <a:gd name="T8" fmla="*/ 336 w 576"/>
                  <a:gd name="T9" fmla="*/ 104 h 112"/>
                  <a:gd name="T10" fmla="*/ 432 w 576"/>
                  <a:gd name="T11" fmla="*/ 8 h 112"/>
                  <a:gd name="T12" fmla="*/ 528 w 576"/>
                  <a:gd name="T13" fmla="*/ 104 h 112"/>
                  <a:gd name="T14" fmla="*/ 576 w 576"/>
                  <a:gd name="T15" fmla="*/ 56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 h="112">
                    <a:moveTo>
                      <a:pt x="0" y="56"/>
                    </a:moveTo>
                    <a:cubicBezTo>
                      <a:pt x="8" y="48"/>
                      <a:pt x="26" y="0"/>
                      <a:pt x="50" y="8"/>
                    </a:cubicBezTo>
                    <a:cubicBezTo>
                      <a:pt x="74" y="16"/>
                      <a:pt x="112" y="104"/>
                      <a:pt x="144" y="104"/>
                    </a:cubicBezTo>
                    <a:cubicBezTo>
                      <a:pt x="176" y="104"/>
                      <a:pt x="208" y="8"/>
                      <a:pt x="240" y="8"/>
                    </a:cubicBezTo>
                    <a:cubicBezTo>
                      <a:pt x="272" y="8"/>
                      <a:pt x="304" y="104"/>
                      <a:pt x="336" y="104"/>
                    </a:cubicBezTo>
                    <a:cubicBezTo>
                      <a:pt x="368" y="104"/>
                      <a:pt x="400" y="8"/>
                      <a:pt x="432" y="8"/>
                    </a:cubicBezTo>
                    <a:cubicBezTo>
                      <a:pt x="464" y="8"/>
                      <a:pt x="504" y="96"/>
                      <a:pt x="528" y="104"/>
                    </a:cubicBezTo>
                    <a:cubicBezTo>
                      <a:pt x="552" y="112"/>
                      <a:pt x="568" y="64"/>
                      <a:pt x="576" y="56"/>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83996" name="Freeform 28"/>
              <p:cNvSpPr>
                <a:spLocks/>
              </p:cNvSpPr>
              <p:nvPr/>
            </p:nvSpPr>
            <p:spPr bwMode="auto">
              <a:xfrm rot="598657">
                <a:off x="3881" y="2642"/>
                <a:ext cx="581" cy="111"/>
              </a:xfrm>
              <a:custGeom>
                <a:avLst/>
                <a:gdLst>
                  <a:gd name="T0" fmla="*/ 0 w 581"/>
                  <a:gd name="T1" fmla="*/ 61 h 111"/>
                  <a:gd name="T2" fmla="*/ 55 w 581"/>
                  <a:gd name="T3" fmla="*/ 7 h 111"/>
                  <a:gd name="T4" fmla="*/ 149 w 581"/>
                  <a:gd name="T5" fmla="*/ 103 h 111"/>
                  <a:gd name="T6" fmla="*/ 245 w 581"/>
                  <a:gd name="T7" fmla="*/ 7 h 111"/>
                  <a:gd name="T8" fmla="*/ 341 w 581"/>
                  <a:gd name="T9" fmla="*/ 103 h 111"/>
                  <a:gd name="T10" fmla="*/ 437 w 581"/>
                  <a:gd name="T11" fmla="*/ 7 h 111"/>
                  <a:gd name="T12" fmla="*/ 533 w 581"/>
                  <a:gd name="T13" fmla="*/ 103 h 111"/>
                  <a:gd name="T14" fmla="*/ 581 w 581"/>
                  <a:gd name="T15" fmla="*/ 55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1" h="111">
                    <a:moveTo>
                      <a:pt x="0" y="61"/>
                    </a:moveTo>
                    <a:cubicBezTo>
                      <a:pt x="9" y="52"/>
                      <a:pt x="30" y="0"/>
                      <a:pt x="55" y="7"/>
                    </a:cubicBezTo>
                    <a:cubicBezTo>
                      <a:pt x="80" y="14"/>
                      <a:pt x="117" y="103"/>
                      <a:pt x="149" y="103"/>
                    </a:cubicBezTo>
                    <a:cubicBezTo>
                      <a:pt x="181" y="103"/>
                      <a:pt x="213" y="7"/>
                      <a:pt x="245" y="7"/>
                    </a:cubicBezTo>
                    <a:cubicBezTo>
                      <a:pt x="277" y="7"/>
                      <a:pt x="309" y="103"/>
                      <a:pt x="341" y="103"/>
                    </a:cubicBezTo>
                    <a:cubicBezTo>
                      <a:pt x="373" y="103"/>
                      <a:pt x="405" y="7"/>
                      <a:pt x="437" y="7"/>
                    </a:cubicBezTo>
                    <a:cubicBezTo>
                      <a:pt x="469" y="7"/>
                      <a:pt x="509" y="95"/>
                      <a:pt x="533" y="103"/>
                    </a:cubicBezTo>
                    <a:cubicBezTo>
                      <a:pt x="557" y="111"/>
                      <a:pt x="573" y="63"/>
                      <a:pt x="581" y="55"/>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83997" name="Freeform 29"/>
              <p:cNvSpPr>
                <a:spLocks/>
              </p:cNvSpPr>
              <p:nvPr/>
            </p:nvSpPr>
            <p:spPr bwMode="auto">
              <a:xfrm>
                <a:off x="3187" y="2518"/>
                <a:ext cx="164" cy="67"/>
              </a:xfrm>
              <a:custGeom>
                <a:avLst/>
                <a:gdLst>
                  <a:gd name="T0" fmla="*/ 164 w 164"/>
                  <a:gd name="T1" fmla="*/ 0 h 67"/>
                  <a:gd name="T2" fmla="*/ 106 w 164"/>
                  <a:gd name="T3" fmla="*/ 57 h 67"/>
                  <a:gd name="T4" fmla="*/ 64 w 164"/>
                  <a:gd name="T5" fmla="*/ 60 h 67"/>
                  <a:gd name="T6" fmla="*/ 0 w 164"/>
                  <a:gd name="T7" fmla="*/ 53 h 67"/>
                </a:gdLst>
                <a:ahLst/>
                <a:cxnLst>
                  <a:cxn ang="0">
                    <a:pos x="T0" y="T1"/>
                  </a:cxn>
                  <a:cxn ang="0">
                    <a:pos x="T2" y="T3"/>
                  </a:cxn>
                  <a:cxn ang="0">
                    <a:pos x="T4" y="T5"/>
                  </a:cxn>
                  <a:cxn ang="0">
                    <a:pos x="T6" y="T7"/>
                  </a:cxn>
                </a:cxnLst>
                <a:rect l="0" t="0" r="r" b="b"/>
                <a:pathLst>
                  <a:path w="164" h="67">
                    <a:moveTo>
                      <a:pt x="164" y="0"/>
                    </a:moveTo>
                    <a:cubicBezTo>
                      <a:pt x="154" y="9"/>
                      <a:pt x="123" y="47"/>
                      <a:pt x="106" y="57"/>
                    </a:cubicBezTo>
                    <a:cubicBezTo>
                      <a:pt x="89" y="67"/>
                      <a:pt x="82" y="61"/>
                      <a:pt x="64" y="60"/>
                    </a:cubicBezTo>
                    <a:lnTo>
                      <a:pt x="0" y="53"/>
                    </a:lnTo>
                  </a:path>
                </a:pathLst>
              </a:custGeom>
              <a:noFill/>
              <a:ln w="28575" cmpd="sng">
                <a:solidFill>
                  <a:srgbClr val="FF0000"/>
                </a:solidFill>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grpSp>
      </p:grpSp>
      <p:sp>
        <p:nvSpPr>
          <p:cNvPr id="83998" name="Oval 30"/>
          <p:cNvSpPr>
            <a:spLocks noChangeArrowheads="1"/>
          </p:cNvSpPr>
          <p:nvPr/>
        </p:nvSpPr>
        <p:spPr bwMode="auto">
          <a:xfrm>
            <a:off x="4572000" y="4343400"/>
            <a:ext cx="609600" cy="609600"/>
          </a:xfrm>
          <a:prstGeom prst="ellipse">
            <a:avLst/>
          </a:prstGeom>
          <a:gradFill rotWithShape="0">
            <a:gsLst>
              <a:gs pos="0">
                <a:srgbClr val="800000"/>
              </a:gs>
              <a:gs pos="100000">
                <a:srgbClr val="8000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grpSp>
        <p:nvGrpSpPr>
          <p:cNvPr id="84005" name="Group 37"/>
          <p:cNvGrpSpPr>
            <a:grpSpLocks/>
          </p:cNvGrpSpPr>
          <p:nvPr/>
        </p:nvGrpSpPr>
        <p:grpSpPr bwMode="auto">
          <a:xfrm>
            <a:off x="5016500" y="3263900"/>
            <a:ext cx="2908300" cy="1717675"/>
            <a:chOff x="3256" y="2056"/>
            <a:chExt cx="1832" cy="1082"/>
          </a:xfrm>
        </p:grpSpPr>
        <p:sp>
          <p:nvSpPr>
            <p:cNvPr id="84000" name="Line 32"/>
            <p:cNvSpPr>
              <a:spLocks noChangeShapeType="1"/>
            </p:cNvSpPr>
            <p:nvPr/>
          </p:nvSpPr>
          <p:spPr bwMode="auto">
            <a:xfrm>
              <a:off x="3312" y="2352"/>
              <a:ext cx="1776" cy="192"/>
            </a:xfrm>
            <a:prstGeom prst="line">
              <a:avLst/>
            </a:prstGeom>
            <a:noFill/>
            <a:ln w="38100">
              <a:solidFill>
                <a:srgbClr val="00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84001" name="Line 33"/>
            <p:cNvSpPr>
              <a:spLocks noChangeShapeType="1"/>
            </p:cNvSpPr>
            <p:nvPr/>
          </p:nvSpPr>
          <p:spPr bwMode="auto">
            <a:xfrm rot="670770">
              <a:off x="3256" y="2648"/>
              <a:ext cx="1776" cy="192"/>
            </a:xfrm>
            <a:prstGeom prst="line">
              <a:avLst/>
            </a:prstGeom>
            <a:noFill/>
            <a:ln w="38100">
              <a:solidFill>
                <a:srgbClr val="008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84003" name="Text Box 35"/>
            <p:cNvSpPr txBox="1">
              <a:spLocks noChangeArrowheads="1"/>
            </p:cNvSpPr>
            <p:nvPr/>
          </p:nvSpPr>
          <p:spPr bwMode="auto">
            <a:xfrm>
              <a:off x="4128" y="2056"/>
              <a:ext cx="57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sz="4000" dirty="0" err="1" smtClean="0"/>
                <a:t>e</a:t>
              </a:r>
              <a:r>
                <a:rPr lang="de-DE" altLang="de-DE" sz="4000" baseline="30000" dirty="0" smtClean="0">
                  <a:sym typeface="Symbol" charset="2"/>
                </a:rPr>
                <a:t>+</a:t>
              </a:r>
              <a:endParaRPr lang="de-DE" altLang="de-DE" sz="4000" dirty="0"/>
            </a:p>
          </p:txBody>
        </p:sp>
        <p:sp>
          <p:nvSpPr>
            <p:cNvPr id="84004" name="Text Box 36"/>
            <p:cNvSpPr txBox="1">
              <a:spLocks noChangeArrowheads="1"/>
            </p:cNvSpPr>
            <p:nvPr/>
          </p:nvSpPr>
          <p:spPr bwMode="auto">
            <a:xfrm>
              <a:off x="3984" y="2696"/>
              <a:ext cx="57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sz="4000" dirty="0" err="1" smtClean="0">
                  <a:solidFill>
                    <a:srgbClr val="008000"/>
                  </a:solidFill>
                </a:rPr>
                <a:t>e</a:t>
              </a:r>
              <a:r>
                <a:rPr lang="de-DE" altLang="de-DE" sz="4000" baseline="30000" dirty="0" smtClean="0">
                  <a:solidFill>
                    <a:srgbClr val="008000"/>
                  </a:solidFill>
                  <a:sym typeface="Symbol" charset="2"/>
                </a:rPr>
                <a:t>−</a:t>
              </a:r>
              <a:endParaRPr lang="de-DE" altLang="de-DE" sz="4000" dirty="0">
                <a:solidFill>
                  <a:srgbClr val="008000"/>
                </a:solidFill>
              </a:endParaRPr>
            </a:p>
          </p:txBody>
        </p:sp>
      </p:grpSp>
      <p:sp>
        <p:nvSpPr>
          <p:cNvPr id="84006" name="Text Box 38"/>
          <p:cNvSpPr txBox="1">
            <a:spLocks noChangeArrowheads="1"/>
          </p:cNvSpPr>
          <p:nvPr/>
        </p:nvSpPr>
        <p:spPr bwMode="auto">
          <a:xfrm>
            <a:off x="3048000" y="4495800"/>
            <a:ext cx="1676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dirty="0">
                <a:solidFill>
                  <a:schemeClr val="tx1"/>
                </a:solidFill>
              </a:rPr>
              <a:t>Atomkern</a:t>
            </a:r>
          </a:p>
          <a:p>
            <a:pPr algn="ctr" eaLnBrk="1" hangingPunct="1">
              <a:defRPr/>
            </a:pPr>
            <a:r>
              <a:rPr lang="de-DE" altLang="de-DE" sz="2400" dirty="0" smtClean="0">
                <a:solidFill>
                  <a:schemeClr val="tx1"/>
                </a:solidFill>
              </a:rPr>
              <a:t>Ladung </a:t>
            </a:r>
            <a:r>
              <a:rPr lang="de-DE" altLang="de-DE" sz="2400" i="1" dirty="0" err="1" smtClean="0">
                <a:solidFill>
                  <a:schemeClr val="tx1"/>
                </a:solidFill>
              </a:rPr>
              <a:t>Z∙e</a:t>
            </a:r>
            <a:endParaRPr lang="de-DE" altLang="de-DE" sz="2400" dirty="0">
              <a:solidFill>
                <a:schemeClr val="tx1"/>
              </a:solidFill>
            </a:endParaRPr>
          </a:p>
        </p:txBody>
      </p:sp>
      <p:pic>
        <p:nvPicPr>
          <p:cNvPr id="3" name="Bild 2"/>
          <p:cNvPicPr>
            <a:picLocks noChangeAspect="1"/>
          </p:cNvPicPr>
          <p:nvPr/>
        </p:nvPicPr>
        <p:blipFill>
          <a:blip r:embed="rId2"/>
          <a:stretch>
            <a:fillRect/>
          </a:stretch>
        </p:blipFill>
        <p:spPr>
          <a:xfrm>
            <a:off x="4495800" y="840493"/>
            <a:ext cx="3740150" cy="835907"/>
          </a:xfrm>
          <a:prstGeom prst="rect">
            <a:avLst/>
          </a:prstGeom>
        </p:spPr>
      </p:pic>
      <p:pic>
        <p:nvPicPr>
          <p:cNvPr id="4" name="Bild 3"/>
          <p:cNvPicPr>
            <a:picLocks noChangeAspect="1"/>
          </p:cNvPicPr>
          <p:nvPr/>
        </p:nvPicPr>
        <p:blipFill>
          <a:blip r:embed="rId3"/>
          <a:stretch>
            <a:fillRect/>
          </a:stretch>
        </p:blipFill>
        <p:spPr>
          <a:xfrm>
            <a:off x="1981200" y="5789802"/>
            <a:ext cx="2635446" cy="382398"/>
          </a:xfrm>
          <a:prstGeom prst="rect">
            <a:avLst/>
          </a:prstGeom>
        </p:spPr>
      </p:pic>
      <p:pic>
        <p:nvPicPr>
          <p:cNvPr id="7" name="Bild 6"/>
          <p:cNvPicPr>
            <a:picLocks noChangeAspect="1"/>
          </p:cNvPicPr>
          <p:nvPr/>
        </p:nvPicPr>
        <p:blipFill>
          <a:blip r:embed="rId4"/>
          <a:stretch>
            <a:fillRect/>
          </a:stretch>
        </p:blipFill>
        <p:spPr>
          <a:xfrm>
            <a:off x="5041900" y="5589982"/>
            <a:ext cx="3568700" cy="8870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3998"/>
                                        </p:tgtEl>
                                        <p:attrNameLst>
                                          <p:attrName>style.visibility</p:attrName>
                                        </p:attrNameLst>
                                      </p:cBhvr>
                                      <p:to>
                                        <p:strVal val="visible"/>
                                      </p:to>
                                    </p:set>
                                    <p:animEffect transition="in" filter="box(out)">
                                      <p:cBhvr>
                                        <p:cTn id="7" dur="500"/>
                                        <p:tgtEl>
                                          <p:spTgt spid="83998"/>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84006"/>
                                        </p:tgtEl>
                                        <p:attrNameLst>
                                          <p:attrName>style.visibility</p:attrName>
                                        </p:attrNameLst>
                                      </p:cBhvr>
                                      <p:to>
                                        <p:strVal val="visible"/>
                                      </p:to>
                                    </p:set>
                                    <p:animEffect transition="in" filter="box(out)">
                                      <p:cBhvr>
                                        <p:cTn id="11" dur="500"/>
                                        <p:tgtEl>
                                          <p:spTgt spid="8400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nodeType="clickEffect">
                                  <p:stCondLst>
                                    <p:cond delay="0"/>
                                  </p:stCondLst>
                                  <p:childTnLst>
                                    <p:set>
                                      <p:cBhvr>
                                        <p:cTn id="15" dur="1" fill="hold">
                                          <p:stCondLst>
                                            <p:cond delay="0"/>
                                          </p:stCondLst>
                                        </p:cTn>
                                        <p:tgtEl>
                                          <p:spTgt spid="84008"/>
                                        </p:tgtEl>
                                        <p:attrNameLst>
                                          <p:attrName>style.visibility</p:attrName>
                                        </p:attrNameLst>
                                      </p:cBhvr>
                                      <p:to>
                                        <p:strVal val="visible"/>
                                      </p:to>
                                    </p:set>
                                    <p:animEffect transition="in" filter="box(out)">
                                      <p:cBhvr>
                                        <p:cTn id="16" dur="2000"/>
                                        <p:tgtEl>
                                          <p:spTgt spid="8400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84002"/>
                                        </p:tgtEl>
                                        <p:attrNameLst>
                                          <p:attrName>style.visibility</p:attrName>
                                        </p:attrNameLst>
                                      </p:cBhvr>
                                      <p:to>
                                        <p:strVal val="visible"/>
                                      </p:to>
                                    </p:set>
                                    <p:animEffect transition="in" filter="wipe(left)">
                                      <p:cBhvr>
                                        <p:cTn id="21" dur="500"/>
                                        <p:tgtEl>
                                          <p:spTgt spid="84002"/>
                                        </p:tgtEl>
                                      </p:cBhvr>
                                    </p:animEffect>
                                  </p:childTnLst>
                                </p:cTn>
                              </p:par>
                            </p:childTnLst>
                          </p:cTn>
                        </p:par>
                        <p:par>
                          <p:cTn id="22" fill="hold" nodeType="afterGroup">
                            <p:stCondLst>
                              <p:cond delay="500"/>
                            </p:stCondLst>
                            <p:childTnLst>
                              <p:par>
                                <p:cTn id="23" presetID="22" presetClass="entr" presetSubtype="8" fill="hold" nodeType="afterEffect">
                                  <p:stCondLst>
                                    <p:cond delay="0"/>
                                  </p:stCondLst>
                                  <p:childTnLst>
                                    <p:set>
                                      <p:cBhvr>
                                        <p:cTn id="24" dur="1" fill="hold">
                                          <p:stCondLst>
                                            <p:cond delay="0"/>
                                          </p:stCondLst>
                                        </p:cTn>
                                        <p:tgtEl>
                                          <p:spTgt spid="84005"/>
                                        </p:tgtEl>
                                        <p:attrNameLst>
                                          <p:attrName>style.visibility</p:attrName>
                                        </p:attrNameLst>
                                      </p:cBhvr>
                                      <p:to>
                                        <p:strVal val="visible"/>
                                      </p:to>
                                    </p:set>
                                    <p:animEffect transition="in" filter="wipe(left)">
                                      <p:cBhvr>
                                        <p:cTn id="25" dur="500"/>
                                        <p:tgtEl>
                                          <p:spTgt spid="8400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nodeType="clickEffect">
                                  <p:stCondLst>
                                    <p:cond delay="0"/>
                                  </p:stCondLst>
                                  <p:childTnLst>
                                    <p:set>
                                      <p:cBhvr>
                                        <p:cTn id="29" dur="1" fill="hold">
                                          <p:stCondLst>
                                            <p:cond delay="0"/>
                                          </p:stCondLst>
                                        </p:cTn>
                                        <p:tgtEl>
                                          <p:spTgt spid="84009"/>
                                        </p:tgtEl>
                                        <p:attrNameLst>
                                          <p:attrName>style.visibility</p:attrName>
                                        </p:attrNameLst>
                                      </p:cBhvr>
                                      <p:to>
                                        <p:strVal val="visible"/>
                                      </p:to>
                                    </p:set>
                                    <p:animEffect transition="in" filter="wipe(up)">
                                      <p:cBhvr>
                                        <p:cTn id="30" dur="500"/>
                                        <p:tgtEl>
                                          <p:spTgt spid="84009"/>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98" grpId="0" animBg="1"/>
      <p:bldP spid="84006"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2"/>
          <p:cNvSpPr txBox="1">
            <a:spLocks noChangeArrowheads="1"/>
          </p:cNvSpPr>
          <p:nvPr/>
        </p:nvSpPr>
        <p:spPr bwMode="auto">
          <a:xfrm>
            <a:off x="76200" y="0"/>
            <a:ext cx="7848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sz="3200" u="sng">
                <a:solidFill>
                  <a:schemeClr val="tx1"/>
                </a:solidFill>
              </a:rPr>
              <a:t>1.2.2. Ladung auf metallischen Oberflächen</a:t>
            </a:r>
          </a:p>
        </p:txBody>
      </p:sp>
      <p:grpSp>
        <p:nvGrpSpPr>
          <p:cNvPr id="5" name="Gruppierung 4"/>
          <p:cNvGrpSpPr/>
          <p:nvPr/>
        </p:nvGrpSpPr>
        <p:grpSpPr>
          <a:xfrm>
            <a:off x="152400" y="700088"/>
            <a:ext cx="4419600" cy="2424112"/>
            <a:chOff x="152400" y="700088"/>
            <a:chExt cx="4419600" cy="2424112"/>
          </a:xfrm>
        </p:grpSpPr>
        <p:sp>
          <p:nvSpPr>
            <p:cNvPr id="118898" name="Text Box 114"/>
            <p:cNvSpPr txBox="1">
              <a:spLocks noChangeArrowheads="1"/>
            </p:cNvSpPr>
            <p:nvPr/>
          </p:nvSpPr>
          <p:spPr bwMode="auto">
            <a:xfrm>
              <a:off x="838200" y="700088"/>
              <a:ext cx="2667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u="sng"/>
                <a:t>Influenz</a:t>
              </a:r>
            </a:p>
          </p:txBody>
        </p:sp>
        <p:sp>
          <p:nvSpPr>
            <p:cNvPr id="118899" name="Text Box 115"/>
            <p:cNvSpPr txBox="1">
              <a:spLocks noChangeArrowheads="1"/>
            </p:cNvSpPr>
            <p:nvPr/>
          </p:nvSpPr>
          <p:spPr bwMode="auto">
            <a:xfrm>
              <a:off x="152400" y="1295400"/>
              <a:ext cx="228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u="sng">
                  <a:solidFill>
                    <a:schemeClr val="tx1"/>
                  </a:solidFill>
                </a:rPr>
                <a:t>lokale</a:t>
              </a:r>
              <a:r>
                <a:rPr lang="de-DE" altLang="de-DE" sz="2400">
                  <a:solidFill>
                    <a:schemeClr val="tx1"/>
                  </a:solidFill>
                </a:rPr>
                <a:t> Flächenladung</a:t>
              </a:r>
            </a:p>
          </p:txBody>
        </p:sp>
        <p:sp>
          <p:nvSpPr>
            <p:cNvPr id="118900" name="Text Box 116"/>
            <p:cNvSpPr txBox="1">
              <a:spLocks noChangeArrowheads="1"/>
            </p:cNvSpPr>
            <p:nvPr/>
          </p:nvSpPr>
          <p:spPr bwMode="auto">
            <a:xfrm>
              <a:off x="228600" y="22860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eaLnBrk="1" hangingPunct="1">
                <a:spcBef>
                  <a:spcPct val="50000"/>
                </a:spcBef>
                <a:defRPr/>
              </a:pPr>
              <a:r>
                <a:rPr lang="de-DE" altLang="de-DE" sz="2400" u="sng">
                  <a:solidFill>
                    <a:schemeClr val="tx1"/>
                  </a:solidFill>
                </a:rPr>
                <a:t>Gesamt</a:t>
              </a:r>
              <a:r>
                <a:rPr lang="de-DE" altLang="de-DE" sz="2400">
                  <a:solidFill>
                    <a:schemeClr val="tx1"/>
                  </a:solidFill>
                </a:rPr>
                <a:t>ladung</a:t>
              </a:r>
            </a:p>
          </p:txBody>
        </p:sp>
        <p:sp>
          <p:nvSpPr>
            <p:cNvPr id="118908" name="Rectangle 124"/>
            <p:cNvSpPr>
              <a:spLocks noChangeArrowheads="1"/>
            </p:cNvSpPr>
            <p:nvPr/>
          </p:nvSpPr>
          <p:spPr bwMode="auto">
            <a:xfrm>
              <a:off x="228600" y="762000"/>
              <a:ext cx="4343400" cy="2362200"/>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pic>
          <p:nvPicPr>
            <p:cNvPr id="2" name="Bild 1"/>
            <p:cNvPicPr>
              <a:picLocks noChangeAspect="1"/>
            </p:cNvPicPr>
            <p:nvPr/>
          </p:nvPicPr>
          <p:blipFill>
            <a:blip r:embed="rId2"/>
            <a:stretch>
              <a:fillRect/>
            </a:stretch>
          </p:blipFill>
          <p:spPr>
            <a:xfrm>
              <a:off x="2361246" y="1230313"/>
              <a:ext cx="2020254" cy="801688"/>
            </a:xfrm>
            <a:prstGeom prst="rect">
              <a:avLst/>
            </a:prstGeom>
          </p:spPr>
        </p:pic>
        <p:pic>
          <p:nvPicPr>
            <p:cNvPr id="3" name="Bild 2"/>
            <p:cNvPicPr>
              <a:picLocks noChangeAspect="1"/>
            </p:cNvPicPr>
            <p:nvPr/>
          </p:nvPicPr>
          <p:blipFill>
            <a:blip r:embed="rId3"/>
            <a:stretch>
              <a:fillRect/>
            </a:stretch>
          </p:blipFill>
          <p:spPr>
            <a:xfrm>
              <a:off x="2213504" y="2084599"/>
              <a:ext cx="1977496" cy="887201"/>
            </a:xfrm>
            <a:prstGeom prst="rect">
              <a:avLst/>
            </a:prstGeom>
          </p:spPr>
        </p:pic>
      </p:grpSp>
      <p:grpSp>
        <p:nvGrpSpPr>
          <p:cNvPr id="6" name="Gruppierung 5"/>
          <p:cNvGrpSpPr/>
          <p:nvPr/>
        </p:nvGrpSpPr>
        <p:grpSpPr>
          <a:xfrm>
            <a:off x="4343400" y="700088"/>
            <a:ext cx="4572000" cy="2425700"/>
            <a:chOff x="4343400" y="700088"/>
            <a:chExt cx="4572000" cy="2425700"/>
          </a:xfrm>
        </p:grpSpPr>
        <p:grpSp>
          <p:nvGrpSpPr>
            <p:cNvPr id="118955" name="Group 171"/>
            <p:cNvGrpSpPr>
              <a:grpSpLocks/>
            </p:cNvGrpSpPr>
            <p:nvPr/>
          </p:nvGrpSpPr>
          <p:grpSpPr bwMode="auto">
            <a:xfrm>
              <a:off x="4343400" y="700088"/>
              <a:ext cx="4572000" cy="2425700"/>
              <a:chOff x="2736" y="441"/>
              <a:chExt cx="2880" cy="1528"/>
            </a:xfrm>
          </p:grpSpPr>
          <p:sp>
            <p:nvSpPr>
              <p:cNvPr id="118903" name="Text Box 119"/>
              <p:cNvSpPr txBox="1">
                <a:spLocks noChangeArrowheads="1"/>
              </p:cNvSpPr>
              <p:nvPr/>
            </p:nvSpPr>
            <p:spPr bwMode="auto">
              <a:xfrm>
                <a:off x="3408" y="441"/>
                <a:ext cx="168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u="sng"/>
                  <a:t>Allgemeiner Fall</a:t>
                </a:r>
              </a:p>
            </p:txBody>
          </p:sp>
          <p:sp>
            <p:nvSpPr>
              <p:cNvPr id="118904" name="Text Box 120"/>
              <p:cNvSpPr txBox="1">
                <a:spLocks noChangeArrowheads="1"/>
              </p:cNvSpPr>
              <p:nvPr/>
            </p:nvSpPr>
            <p:spPr bwMode="auto">
              <a:xfrm>
                <a:off x="2736" y="816"/>
                <a:ext cx="168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u="sng">
                    <a:solidFill>
                      <a:schemeClr val="tx1"/>
                    </a:solidFill>
                  </a:rPr>
                  <a:t>lokale</a:t>
                </a:r>
                <a:r>
                  <a:rPr lang="de-DE" altLang="de-DE" sz="2400">
                    <a:solidFill>
                      <a:schemeClr val="tx1"/>
                    </a:solidFill>
                  </a:rPr>
                  <a:t> Flächenladung</a:t>
                </a:r>
              </a:p>
            </p:txBody>
          </p:sp>
          <p:sp>
            <p:nvSpPr>
              <p:cNvPr id="118905" name="Text Box 121"/>
              <p:cNvSpPr txBox="1">
                <a:spLocks noChangeArrowheads="1"/>
              </p:cNvSpPr>
              <p:nvPr/>
            </p:nvSpPr>
            <p:spPr bwMode="auto">
              <a:xfrm>
                <a:off x="2880" y="1430"/>
                <a:ext cx="12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eaLnBrk="1" hangingPunct="1">
                  <a:spcBef>
                    <a:spcPct val="50000"/>
                  </a:spcBef>
                  <a:defRPr/>
                </a:pPr>
                <a:r>
                  <a:rPr lang="de-DE" altLang="de-DE" sz="2400" u="sng">
                    <a:solidFill>
                      <a:schemeClr val="tx1"/>
                    </a:solidFill>
                  </a:rPr>
                  <a:t>Gesamt</a:t>
                </a:r>
                <a:r>
                  <a:rPr lang="de-DE" altLang="de-DE" sz="2400">
                    <a:solidFill>
                      <a:schemeClr val="tx1"/>
                    </a:solidFill>
                  </a:rPr>
                  <a:t>ladung</a:t>
                </a:r>
              </a:p>
            </p:txBody>
          </p:sp>
          <p:sp>
            <p:nvSpPr>
              <p:cNvPr id="118909" name="Rectangle 125"/>
              <p:cNvSpPr>
                <a:spLocks noChangeArrowheads="1"/>
              </p:cNvSpPr>
              <p:nvPr/>
            </p:nvSpPr>
            <p:spPr bwMode="auto">
              <a:xfrm>
                <a:off x="2880" y="481"/>
                <a:ext cx="2736" cy="1488"/>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grpSp>
        <p:pic>
          <p:nvPicPr>
            <p:cNvPr id="50" name="Bild 49"/>
            <p:cNvPicPr>
              <a:picLocks noChangeAspect="1"/>
            </p:cNvPicPr>
            <p:nvPr/>
          </p:nvPicPr>
          <p:blipFill>
            <a:blip r:embed="rId2"/>
            <a:stretch>
              <a:fillRect/>
            </a:stretch>
          </p:blipFill>
          <p:spPr>
            <a:xfrm>
              <a:off x="6705600" y="1230313"/>
              <a:ext cx="2020254" cy="801688"/>
            </a:xfrm>
            <a:prstGeom prst="rect">
              <a:avLst/>
            </a:prstGeom>
          </p:spPr>
        </p:pic>
        <p:pic>
          <p:nvPicPr>
            <p:cNvPr id="4" name="Bild 3"/>
            <p:cNvPicPr>
              <a:picLocks noChangeAspect="1"/>
            </p:cNvPicPr>
            <p:nvPr/>
          </p:nvPicPr>
          <p:blipFill>
            <a:blip r:embed="rId4"/>
            <a:stretch>
              <a:fillRect/>
            </a:stretch>
          </p:blipFill>
          <p:spPr>
            <a:xfrm>
              <a:off x="6717666" y="2084599"/>
              <a:ext cx="2084388" cy="887201"/>
            </a:xfrm>
            <a:prstGeom prst="rect">
              <a:avLst/>
            </a:prstGeom>
          </p:spPr>
        </p:pic>
      </p:grpSp>
      <p:grpSp>
        <p:nvGrpSpPr>
          <p:cNvPr id="12" name="Gruppierung 11"/>
          <p:cNvGrpSpPr/>
          <p:nvPr/>
        </p:nvGrpSpPr>
        <p:grpSpPr>
          <a:xfrm>
            <a:off x="381000" y="3352800"/>
            <a:ext cx="7543800" cy="648000"/>
            <a:chOff x="381000" y="3352800"/>
            <a:chExt cx="7543800" cy="648000"/>
          </a:xfrm>
        </p:grpSpPr>
        <p:sp>
          <p:nvSpPr>
            <p:cNvPr id="61" name="Rectangle 164"/>
            <p:cNvSpPr>
              <a:spLocks noChangeArrowheads="1"/>
            </p:cNvSpPr>
            <p:nvPr/>
          </p:nvSpPr>
          <p:spPr bwMode="auto">
            <a:xfrm>
              <a:off x="3060700" y="3352800"/>
              <a:ext cx="4680000" cy="648000"/>
            </a:xfrm>
            <a:prstGeom prst="rect">
              <a:avLst/>
            </a:prstGeom>
            <a:solidFill>
              <a:srgbClr val="FFFF99"/>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38100">
                  <a:solidFill>
                    <a:srgbClr val="00CC00"/>
                  </a:solidFill>
                  <a:miter lim="800000"/>
                  <a:headEnd/>
                  <a:tailEnd/>
                </a14:hiddenLine>
              </a:ext>
            </a:extLst>
          </p:spPr>
          <p:txBody>
            <a:bodyPr wrap="square" anchor="ctr">
              <a:spAutoFit/>
            </a:bodyPr>
            <a:lstStyle/>
            <a:p>
              <a:pPr algn="ctr" eaLnBrk="1" hangingPunct="1">
                <a:spcBef>
                  <a:spcPct val="50000"/>
                </a:spcBef>
                <a:defRPr/>
              </a:pPr>
              <a:endParaRPr lang="de-DE"/>
            </a:p>
          </p:txBody>
        </p:sp>
        <p:grpSp>
          <p:nvGrpSpPr>
            <p:cNvPr id="8" name="Gruppierung 7"/>
            <p:cNvGrpSpPr/>
            <p:nvPr/>
          </p:nvGrpSpPr>
          <p:grpSpPr>
            <a:xfrm>
              <a:off x="381000" y="3429000"/>
              <a:ext cx="7543800" cy="457200"/>
              <a:chOff x="381000" y="3429000"/>
              <a:chExt cx="7543800" cy="457200"/>
            </a:xfrm>
          </p:grpSpPr>
          <p:sp>
            <p:nvSpPr>
              <p:cNvPr id="118912" name="Text Box 128"/>
              <p:cNvSpPr txBox="1">
                <a:spLocks noChangeArrowheads="1"/>
              </p:cNvSpPr>
              <p:nvPr/>
            </p:nvSpPr>
            <p:spPr bwMode="auto">
              <a:xfrm>
                <a:off x="381000" y="3429000"/>
                <a:ext cx="754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spcBef>
                    <a:spcPct val="50000"/>
                  </a:spcBef>
                  <a:defRPr/>
                </a:pPr>
                <a:r>
                  <a:rPr lang="de-DE" altLang="de-DE" sz="2400" dirty="0" smtClean="0">
                    <a:solidFill>
                      <a:schemeClr val="tx1"/>
                    </a:solidFill>
                  </a:rPr>
                  <a:t>Stets </a:t>
                </a:r>
                <a:r>
                  <a:rPr lang="de-DE" altLang="de-DE" sz="2400" dirty="0">
                    <a:solidFill>
                      <a:schemeClr val="tx1"/>
                    </a:solidFill>
                  </a:rPr>
                  <a:t>gilt aber</a:t>
                </a:r>
                <a:r>
                  <a:rPr lang="de-DE" altLang="de-DE" sz="2400" dirty="0" smtClean="0">
                    <a:solidFill>
                      <a:schemeClr val="tx1"/>
                    </a:solidFill>
                  </a:rPr>
                  <a:t>:                      Oberfläche</a:t>
                </a:r>
                <a:endParaRPr lang="de-DE" altLang="de-DE" sz="2400" dirty="0">
                  <a:solidFill>
                    <a:schemeClr val="tx1"/>
                  </a:solidFill>
                </a:endParaRPr>
              </a:p>
            </p:txBody>
          </p:sp>
          <p:pic>
            <p:nvPicPr>
              <p:cNvPr id="7" name="Bild 6"/>
              <p:cNvPicPr>
                <a:picLocks noChangeAspect="1"/>
              </p:cNvPicPr>
              <p:nvPr/>
            </p:nvPicPr>
            <p:blipFill>
              <a:blip r:embed="rId5"/>
              <a:stretch>
                <a:fillRect/>
              </a:stretch>
            </p:blipFill>
            <p:spPr>
              <a:xfrm>
                <a:off x="3213100" y="3485141"/>
                <a:ext cx="4406900" cy="381281"/>
              </a:xfrm>
              <a:prstGeom prst="rect">
                <a:avLst/>
              </a:prstGeom>
            </p:spPr>
          </p:pic>
        </p:grpSp>
      </p:grpSp>
      <p:grpSp>
        <p:nvGrpSpPr>
          <p:cNvPr id="13" name="Gruppierung 12"/>
          <p:cNvGrpSpPr/>
          <p:nvPr/>
        </p:nvGrpSpPr>
        <p:grpSpPr>
          <a:xfrm>
            <a:off x="5410200" y="4419600"/>
            <a:ext cx="3759200" cy="2438400"/>
            <a:chOff x="5410200" y="4419600"/>
            <a:chExt cx="3759200" cy="2438400"/>
          </a:xfrm>
        </p:grpSpPr>
        <p:pic>
          <p:nvPicPr>
            <p:cNvPr id="11" name="Bild 10"/>
            <p:cNvPicPr>
              <a:picLocks noChangeAspect="1"/>
            </p:cNvPicPr>
            <p:nvPr/>
          </p:nvPicPr>
          <p:blipFill>
            <a:blip r:embed="rId6"/>
            <a:stretch>
              <a:fillRect/>
            </a:stretch>
          </p:blipFill>
          <p:spPr>
            <a:xfrm>
              <a:off x="5994822" y="5695950"/>
              <a:ext cx="843844" cy="247650"/>
            </a:xfrm>
            <a:prstGeom prst="rect">
              <a:avLst/>
            </a:prstGeom>
          </p:spPr>
        </p:pic>
        <p:sp>
          <p:nvSpPr>
            <p:cNvPr id="118933" name="Line 149"/>
            <p:cNvSpPr>
              <a:spLocks noChangeShapeType="1"/>
            </p:cNvSpPr>
            <p:nvPr/>
          </p:nvSpPr>
          <p:spPr bwMode="auto">
            <a:xfrm flipV="1">
              <a:off x="6400800" y="5422899"/>
              <a:ext cx="342900" cy="247649"/>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ctr" eaLnBrk="1" hangingPunct="1">
                <a:spcBef>
                  <a:spcPct val="50000"/>
                </a:spcBef>
                <a:defRPr/>
              </a:pPr>
              <a:endParaRPr lang="de-DE" i="1"/>
            </a:p>
          </p:txBody>
        </p:sp>
        <p:sp>
          <p:nvSpPr>
            <p:cNvPr id="118931" name="Text Box 147"/>
            <p:cNvSpPr txBox="1">
              <a:spLocks noChangeArrowheads="1"/>
            </p:cNvSpPr>
            <p:nvPr/>
          </p:nvSpPr>
          <p:spPr bwMode="auto">
            <a:xfrm>
              <a:off x="7048500" y="54610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i="1">
                  <a:solidFill>
                    <a:schemeClr val="tx1"/>
                  </a:solidFill>
                </a:rPr>
                <a:t>dA</a:t>
              </a:r>
            </a:p>
          </p:txBody>
        </p:sp>
        <p:sp>
          <p:nvSpPr>
            <p:cNvPr id="118928" name="Bogen 144"/>
            <p:cNvSpPr>
              <a:spLocks/>
            </p:cNvSpPr>
            <p:nvPr/>
          </p:nvSpPr>
          <p:spPr bwMode="auto">
            <a:xfrm flipH="1">
              <a:off x="8458200" y="4953000"/>
              <a:ext cx="381000" cy="3810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18922" name="Rectangle 138"/>
            <p:cNvSpPr>
              <a:spLocks noChangeArrowheads="1"/>
            </p:cNvSpPr>
            <p:nvPr/>
          </p:nvSpPr>
          <p:spPr bwMode="auto">
            <a:xfrm>
              <a:off x="6781800" y="5181600"/>
              <a:ext cx="1587500" cy="3556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18915" name="Rectangle 131"/>
            <p:cNvSpPr>
              <a:spLocks noChangeArrowheads="1"/>
            </p:cNvSpPr>
            <p:nvPr/>
          </p:nvSpPr>
          <p:spPr bwMode="auto">
            <a:xfrm>
              <a:off x="5943600" y="5334000"/>
              <a:ext cx="3200400" cy="1524000"/>
            </a:xfrm>
            <a:prstGeom prst="rect">
              <a:avLst/>
            </a:prstGeom>
            <a:solidFill>
              <a:srgbClr val="00FFCC">
                <a:alpha val="50000"/>
              </a:srgbClr>
            </a:solidFill>
            <a:ln>
              <a:noFill/>
            </a:ln>
            <a:effectLst/>
            <a:extLs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18916" name="Line 132"/>
            <p:cNvSpPr>
              <a:spLocks noChangeShapeType="1"/>
            </p:cNvSpPr>
            <p:nvPr/>
          </p:nvSpPr>
          <p:spPr bwMode="auto">
            <a:xfrm>
              <a:off x="5930900" y="5346700"/>
              <a:ext cx="32385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18918" name="Text Box 134"/>
            <p:cNvSpPr txBox="1">
              <a:spLocks noChangeArrowheads="1"/>
            </p:cNvSpPr>
            <p:nvPr/>
          </p:nvSpPr>
          <p:spPr bwMode="auto">
            <a:xfrm>
              <a:off x="6096000" y="6019800"/>
              <a:ext cx="1219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dirty="0">
                  <a:solidFill>
                    <a:schemeClr val="tx1"/>
                  </a:solidFill>
                </a:rPr>
                <a:t>Leiter</a:t>
              </a:r>
            </a:p>
          </p:txBody>
        </p:sp>
        <p:sp>
          <p:nvSpPr>
            <p:cNvPr id="118920" name="Text Box 136"/>
            <p:cNvSpPr txBox="1">
              <a:spLocks noChangeArrowheads="1"/>
            </p:cNvSpPr>
            <p:nvPr/>
          </p:nvSpPr>
          <p:spPr bwMode="auto">
            <a:xfrm>
              <a:off x="5410200" y="4572000"/>
              <a:ext cx="99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b="1" dirty="0">
                  <a:solidFill>
                    <a:srgbClr val="FF0000"/>
                  </a:solidFill>
                  <a:sym typeface="Symbol" charset="2"/>
                </a:rPr>
                <a:t>𝜎</a:t>
              </a:r>
              <a:endParaRPr lang="de-DE" altLang="de-DE" sz="3200" b="1" dirty="0">
                <a:solidFill>
                  <a:srgbClr val="FF0000"/>
                </a:solidFill>
              </a:endParaRPr>
            </a:p>
          </p:txBody>
        </p:sp>
        <p:sp>
          <p:nvSpPr>
            <p:cNvPr id="118921" name="Line 137"/>
            <p:cNvSpPr>
              <a:spLocks noChangeShapeType="1"/>
            </p:cNvSpPr>
            <p:nvPr/>
          </p:nvSpPr>
          <p:spPr bwMode="auto">
            <a:xfrm>
              <a:off x="6057900" y="5054600"/>
              <a:ext cx="241300" cy="26670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18923" name="Line 139"/>
            <p:cNvSpPr>
              <a:spLocks noChangeShapeType="1"/>
            </p:cNvSpPr>
            <p:nvPr/>
          </p:nvSpPr>
          <p:spPr bwMode="auto">
            <a:xfrm flipH="1" flipV="1">
              <a:off x="8839200" y="4457700"/>
              <a:ext cx="0" cy="876300"/>
            </a:xfrm>
            <a:prstGeom prst="line">
              <a:avLst/>
            </a:prstGeom>
            <a:noFill/>
            <a:ln w="38100">
              <a:solidFill>
                <a:srgbClr val="00CC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18924" name="Line 140"/>
            <p:cNvSpPr>
              <a:spLocks noChangeShapeType="1"/>
            </p:cNvSpPr>
            <p:nvPr/>
          </p:nvSpPr>
          <p:spPr bwMode="auto">
            <a:xfrm flipH="1" flipV="1">
              <a:off x="8077200" y="4470400"/>
              <a:ext cx="0" cy="876300"/>
            </a:xfrm>
            <a:prstGeom prst="line">
              <a:avLst/>
            </a:prstGeom>
            <a:noFill/>
            <a:ln w="38100">
              <a:solidFill>
                <a:srgbClr val="00CC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18925" name="Line 141"/>
            <p:cNvSpPr>
              <a:spLocks noChangeShapeType="1"/>
            </p:cNvSpPr>
            <p:nvPr/>
          </p:nvSpPr>
          <p:spPr bwMode="auto">
            <a:xfrm flipH="1" flipV="1">
              <a:off x="7315200" y="4457700"/>
              <a:ext cx="0" cy="876300"/>
            </a:xfrm>
            <a:prstGeom prst="line">
              <a:avLst/>
            </a:prstGeom>
            <a:noFill/>
            <a:ln w="38100">
              <a:solidFill>
                <a:srgbClr val="00CC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18926" name="Line 142"/>
            <p:cNvSpPr>
              <a:spLocks noChangeShapeType="1"/>
            </p:cNvSpPr>
            <p:nvPr/>
          </p:nvSpPr>
          <p:spPr bwMode="auto">
            <a:xfrm flipH="1" flipV="1">
              <a:off x="6553200" y="4457700"/>
              <a:ext cx="0" cy="876300"/>
            </a:xfrm>
            <a:prstGeom prst="line">
              <a:avLst/>
            </a:prstGeom>
            <a:noFill/>
            <a:ln w="38100">
              <a:solidFill>
                <a:srgbClr val="00CC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18929" name="Text Box 145"/>
            <p:cNvSpPr txBox="1">
              <a:spLocks noChangeArrowheads="1"/>
            </p:cNvSpPr>
            <p:nvPr/>
          </p:nvSpPr>
          <p:spPr bwMode="auto">
            <a:xfrm>
              <a:off x="8523288" y="4768850"/>
              <a:ext cx="30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a:solidFill>
                    <a:schemeClr val="tx1"/>
                  </a:solidFill>
                </a:rPr>
                <a:t>.</a:t>
              </a:r>
            </a:p>
          </p:txBody>
        </p:sp>
        <p:pic>
          <p:nvPicPr>
            <p:cNvPr id="9" name="Bild 8"/>
            <p:cNvPicPr>
              <a:picLocks noChangeAspect="1"/>
            </p:cNvPicPr>
            <p:nvPr/>
          </p:nvPicPr>
          <p:blipFill>
            <a:blip r:embed="rId7"/>
            <a:stretch>
              <a:fillRect/>
            </a:stretch>
          </p:blipFill>
          <p:spPr>
            <a:xfrm>
              <a:off x="7391400" y="4419600"/>
              <a:ext cx="342900" cy="457200"/>
            </a:xfrm>
            <a:prstGeom prst="rect">
              <a:avLst/>
            </a:prstGeom>
          </p:spPr>
        </p:pic>
        <p:pic>
          <p:nvPicPr>
            <p:cNvPr id="10" name="Bild 9"/>
            <p:cNvPicPr>
              <a:picLocks noChangeAspect="1"/>
            </p:cNvPicPr>
            <p:nvPr/>
          </p:nvPicPr>
          <p:blipFill>
            <a:blip r:embed="rId8"/>
            <a:stretch>
              <a:fillRect/>
            </a:stretch>
          </p:blipFill>
          <p:spPr>
            <a:xfrm>
              <a:off x="7556500" y="5943600"/>
              <a:ext cx="1206500" cy="469900"/>
            </a:xfrm>
            <a:prstGeom prst="rect">
              <a:avLst/>
            </a:prstGeom>
          </p:spPr>
        </p:pic>
      </p:grpSp>
      <p:grpSp>
        <p:nvGrpSpPr>
          <p:cNvPr id="17" name="Gruppierung 16"/>
          <p:cNvGrpSpPr/>
          <p:nvPr/>
        </p:nvGrpSpPr>
        <p:grpSpPr>
          <a:xfrm>
            <a:off x="228600" y="4191000"/>
            <a:ext cx="5029200" cy="1376947"/>
            <a:chOff x="228600" y="4191000"/>
            <a:chExt cx="5029200" cy="1376947"/>
          </a:xfrm>
        </p:grpSpPr>
        <p:sp>
          <p:nvSpPr>
            <p:cNvPr id="14" name="Textfeld 13"/>
            <p:cNvSpPr txBox="1"/>
            <p:nvPr/>
          </p:nvSpPr>
          <p:spPr>
            <a:xfrm>
              <a:off x="228600" y="4191000"/>
              <a:ext cx="5029200" cy="523220"/>
            </a:xfrm>
            <a:prstGeom prst="rect">
              <a:avLst/>
            </a:prstGeom>
            <a:noFill/>
          </p:spPr>
          <p:txBody>
            <a:bodyPr wrap="square" rtlCol="0">
              <a:spAutoFit/>
            </a:bodyPr>
            <a:lstStyle/>
            <a:p>
              <a:r>
                <a:rPr lang="de-DE" dirty="0" err="1" smtClean="0"/>
                <a:t>Gaußsches</a:t>
              </a:r>
              <a:r>
                <a:rPr lang="de-DE" dirty="0" smtClean="0"/>
                <a:t> Gesetz ⇒</a:t>
              </a:r>
              <a:endParaRPr lang="de-DE" dirty="0"/>
            </a:p>
          </p:txBody>
        </p:sp>
        <p:pic>
          <p:nvPicPr>
            <p:cNvPr id="15" name="Bild 14"/>
            <p:cNvPicPr>
              <a:picLocks noChangeAspect="1"/>
            </p:cNvPicPr>
            <p:nvPr/>
          </p:nvPicPr>
          <p:blipFill>
            <a:blip r:embed="rId9"/>
            <a:stretch>
              <a:fillRect/>
            </a:stretch>
          </p:blipFill>
          <p:spPr>
            <a:xfrm>
              <a:off x="1676400" y="4648200"/>
              <a:ext cx="3276600" cy="919747"/>
            </a:xfrm>
            <a:prstGeom prst="rect">
              <a:avLst/>
            </a:prstGeom>
          </p:spPr>
        </p:pic>
      </p:grpSp>
      <p:grpSp>
        <p:nvGrpSpPr>
          <p:cNvPr id="18" name="Gruppierung 17"/>
          <p:cNvGrpSpPr/>
          <p:nvPr/>
        </p:nvGrpSpPr>
        <p:grpSpPr>
          <a:xfrm>
            <a:off x="609600" y="5715009"/>
            <a:ext cx="4953000" cy="1044576"/>
            <a:chOff x="609600" y="5715009"/>
            <a:chExt cx="4953000" cy="1044576"/>
          </a:xfrm>
        </p:grpSpPr>
        <p:grpSp>
          <p:nvGrpSpPr>
            <p:cNvPr id="118949" name="Group 165"/>
            <p:cNvGrpSpPr>
              <a:grpSpLocks/>
            </p:cNvGrpSpPr>
            <p:nvPr/>
          </p:nvGrpSpPr>
          <p:grpSpPr bwMode="auto">
            <a:xfrm>
              <a:off x="609600" y="5715009"/>
              <a:ext cx="4953000" cy="1044576"/>
              <a:chOff x="472" y="3600"/>
              <a:chExt cx="2544" cy="658"/>
            </a:xfrm>
          </p:grpSpPr>
          <p:sp>
            <p:nvSpPr>
              <p:cNvPr id="118948" name="Rectangle 164"/>
              <p:cNvSpPr>
                <a:spLocks noChangeArrowheads="1"/>
              </p:cNvSpPr>
              <p:nvPr/>
            </p:nvSpPr>
            <p:spPr bwMode="auto">
              <a:xfrm>
                <a:off x="472" y="3600"/>
                <a:ext cx="2544" cy="658"/>
              </a:xfrm>
              <a:prstGeom prst="rect">
                <a:avLst/>
              </a:prstGeom>
              <a:solidFill>
                <a:srgbClr val="FFFF99"/>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38100">
                    <a:solidFill>
                      <a:srgbClr val="00CC00"/>
                    </a:solidFill>
                    <a:miter lim="800000"/>
                    <a:headEnd/>
                    <a:tailEnd/>
                  </a14:hiddenLine>
                </a:ext>
              </a:extLst>
            </p:spPr>
            <p:txBody>
              <a:bodyPr anchor="ctr">
                <a:spAutoFit/>
              </a:bodyPr>
              <a:lstStyle/>
              <a:p>
                <a:pPr algn="ctr" eaLnBrk="1" hangingPunct="1">
                  <a:spcBef>
                    <a:spcPct val="50000"/>
                  </a:spcBef>
                  <a:defRPr/>
                </a:pPr>
                <a:endParaRPr lang="de-DE"/>
              </a:p>
            </p:txBody>
          </p:sp>
          <p:sp>
            <p:nvSpPr>
              <p:cNvPr id="118947" name="Text Box 163"/>
              <p:cNvSpPr txBox="1">
                <a:spLocks noChangeArrowheads="1"/>
              </p:cNvSpPr>
              <p:nvPr/>
            </p:nvSpPr>
            <p:spPr bwMode="auto">
              <a:xfrm>
                <a:off x="519" y="3744"/>
                <a:ext cx="14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sz="2400" dirty="0">
                    <a:solidFill>
                      <a:schemeClr val="tx1"/>
                    </a:solidFill>
                  </a:rPr>
                  <a:t>Oberflächenfeld:</a:t>
                </a:r>
              </a:p>
            </p:txBody>
          </p:sp>
        </p:grpSp>
        <p:pic>
          <p:nvPicPr>
            <p:cNvPr id="16" name="Bild 15"/>
            <p:cNvPicPr>
              <a:picLocks noChangeAspect="1"/>
            </p:cNvPicPr>
            <p:nvPr/>
          </p:nvPicPr>
          <p:blipFill>
            <a:blip r:embed="rId10"/>
            <a:stretch>
              <a:fillRect/>
            </a:stretch>
          </p:blipFill>
          <p:spPr>
            <a:xfrm>
              <a:off x="3124200" y="5803900"/>
              <a:ext cx="2260600" cy="90170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76200" y="106362"/>
            <a:ext cx="7848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sz="3200" u="sng">
                <a:solidFill>
                  <a:schemeClr val="tx1"/>
                </a:solidFill>
              </a:rPr>
              <a:t>1.2.3. Kondensatoren</a:t>
            </a:r>
          </a:p>
        </p:txBody>
      </p:sp>
      <p:grpSp>
        <p:nvGrpSpPr>
          <p:cNvPr id="35842" name="Group 124"/>
          <p:cNvGrpSpPr>
            <a:grpSpLocks/>
          </p:cNvGrpSpPr>
          <p:nvPr/>
        </p:nvGrpSpPr>
        <p:grpSpPr bwMode="auto">
          <a:xfrm>
            <a:off x="5480050" y="0"/>
            <a:ext cx="3511550" cy="3124200"/>
            <a:chOff x="3164" y="0"/>
            <a:chExt cx="2212" cy="1968"/>
          </a:xfrm>
        </p:grpSpPr>
        <p:sp>
          <p:nvSpPr>
            <p:cNvPr id="120906" name="Freeform 74"/>
            <p:cNvSpPr>
              <a:spLocks/>
            </p:cNvSpPr>
            <p:nvPr/>
          </p:nvSpPr>
          <p:spPr bwMode="auto">
            <a:xfrm>
              <a:off x="3872" y="1108"/>
              <a:ext cx="692" cy="84"/>
            </a:xfrm>
            <a:custGeom>
              <a:avLst/>
              <a:gdLst>
                <a:gd name="T0" fmla="*/ 692 w 692"/>
                <a:gd name="T1" fmla="*/ 84 h 84"/>
                <a:gd name="T2" fmla="*/ 632 w 692"/>
                <a:gd name="T3" fmla="*/ 60 h 84"/>
                <a:gd name="T4" fmla="*/ 396 w 692"/>
                <a:gd name="T5" fmla="*/ 8 h 84"/>
                <a:gd name="T6" fmla="*/ 152 w 692"/>
                <a:gd name="T7" fmla="*/ 68 h 84"/>
                <a:gd name="T8" fmla="*/ 0 w 692"/>
                <a:gd name="T9" fmla="*/ 0 h 84"/>
              </a:gdLst>
              <a:ahLst/>
              <a:cxnLst>
                <a:cxn ang="0">
                  <a:pos x="T0" y="T1"/>
                </a:cxn>
                <a:cxn ang="0">
                  <a:pos x="T2" y="T3"/>
                </a:cxn>
                <a:cxn ang="0">
                  <a:pos x="T4" y="T5"/>
                </a:cxn>
                <a:cxn ang="0">
                  <a:pos x="T6" y="T7"/>
                </a:cxn>
                <a:cxn ang="0">
                  <a:pos x="T8" y="T9"/>
                </a:cxn>
              </a:cxnLst>
              <a:rect l="0" t="0" r="r" b="b"/>
              <a:pathLst>
                <a:path w="692" h="84">
                  <a:moveTo>
                    <a:pt x="692" y="84"/>
                  </a:moveTo>
                  <a:lnTo>
                    <a:pt x="632" y="60"/>
                  </a:lnTo>
                  <a:cubicBezTo>
                    <a:pt x="583" y="47"/>
                    <a:pt x="476" y="7"/>
                    <a:pt x="396" y="8"/>
                  </a:cubicBezTo>
                  <a:cubicBezTo>
                    <a:pt x="316" y="9"/>
                    <a:pt x="218" y="69"/>
                    <a:pt x="152" y="68"/>
                  </a:cubicBezTo>
                  <a:cubicBezTo>
                    <a:pt x="86" y="67"/>
                    <a:pt x="32" y="14"/>
                    <a:pt x="0" y="0"/>
                  </a:cubicBezTo>
                </a:path>
              </a:pathLst>
            </a:custGeom>
            <a:noFill/>
            <a:ln w="38100" cap="flat" cmpd="sng">
              <a:solidFill>
                <a:srgbClr val="00CC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spcBef>
                  <a:spcPct val="50000"/>
                </a:spcBef>
                <a:defRPr/>
              </a:pPr>
              <a:endParaRPr lang="de-DE"/>
            </a:p>
          </p:txBody>
        </p:sp>
        <p:sp>
          <p:nvSpPr>
            <p:cNvPr id="120907" name="Freeform 75"/>
            <p:cNvSpPr>
              <a:spLocks/>
            </p:cNvSpPr>
            <p:nvPr/>
          </p:nvSpPr>
          <p:spPr bwMode="auto">
            <a:xfrm>
              <a:off x="3864" y="1456"/>
              <a:ext cx="692" cy="148"/>
            </a:xfrm>
            <a:custGeom>
              <a:avLst/>
              <a:gdLst>
                <a:gd name="T0" fmla="*/ 692 w 692"/>
                <a:gd name="T1" fmla="*/ 0 h 148"/>
                <a:gd name="T2" fmla="*/ 600 w 692"/>
                <a:gd name="T3" fmla="*/ 0 h 148"/>
                <a:gd name="T4" fmla="*/ 324 w 692"/>
                <a:gd name="T5" fmla="*/ 36 h 148"/>
                <a:gd name="T6" fmla="*/ 116 w 692"/>
                <a:gd name="T7" fmla="*/ 104 h 148"/>
                <a:gd name="T8" fmla="*/ 0 w 692"/>
                <a:gd name="T9" fmla="*/ 148 h 148"/>
              </a:gdLst>
              <a:ahLst/>
              <a:cxnLst>
                <a:cxn ang="0">
                  <a:pos x="T0" y="T1"/>
                </a:cxn>
                <a:cxn ang="0">
                  <a:pos x="T2" y="T3"/>
                </a:cxn>
                <a:cxn ang="0">
                  <a:pos x="T4" y="T5"/>
                </a:cxn>
                <a:cxn ang="0">
                  <a:pos x="T6" y="T7"/>
                </a:cxn>
                <a:cxn ang="0">
                  <a:pos x="T8" y="T9"/>
                </a:cxn>
              </a:cxnLst>
              <a:rect l="0" t="0" r="r" b="b"/>
              <a:pathLst>
                <a:path w="692" h="148">
                  <a:moveTo>
                    <a:pt x="692" y="0"/>
                  </a:moveTo>
                  <a:lnTo>
                    <a:pt x="600" y="0"/>
                  </a:lnTo>
                  <a:cubicBezTo>
                    <a:pt x="539" y="6"/>
                    <a:pt x="405" y="19"/>
                    <a:pt x="324" y="36"/>
                  </a:cubicBezTo>
                  <a:cubicBezTo>
                    <a:pt x="243" y="53"/>
                    <a:pt x="170" y="85"/>
                    <a:pt x="116" y="104"/>
                  </a:cubicBezTo>
                  <a:cubicBezTo>
                    <a:pt x="62" y="123"/>
                    <a:pt x="24" y="139"/>
                    <a:pt x="0" y="148"/>
                  </a:cubicBezTo>
                </a:path>
              </a:pathLst>
            </a:custGeom>
            <a:noFill/>
            <a:ln w="38100" cap="flat" cmpd="sng">
              <a:solidFill>
                <a:srgbClr val="00CC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spcBef>
                  <a:spcPct val="50000"/>
                </a:spcBef>
                <a:defRPr/>
              </a:pPr>
              <a:endParaRPr lang="de-DE"/>
            </a:p>
          </p:txBody>
        </p:sp>
        <p:sp>
          <p:nvSpPr>
            <p:cNvPr id="120905" name="Freeform 73"/>
            <p:cNvSpPr>
              <a:spLocks/>
            </p:cNvSpPr>
            <p:nvPr/>
          </p:nvSpPr>
          <p:spPr bwMode="auto">
            <a:xfrm>
              <a:off x="4028" y="756"/>
              <a:ext cx="484" cy="29"/>
            </a:xfrm>
            <a:custGeom>
              <a:avLst/>
              <a:gdLst>
                <a:gd name="T0" fmla="*/ 484 w 484"/>
                <a:gd name="T1" fmla="*/ 0 h 29"/>
                <a:gd name="T2" fmla="*/ 412 w 484"/>
                <a:gd name="T3" fmla="*/ 16 h 29"/>
                <a:gd name="T4" fmla="*/ 280 w 484"/>
                <a:gd name="T5" fmla="*/ 24 h 29"/>
                <a:gd name="T6" fmla="*/ 144 w 484"/>
                <a:gd name="T7" fmla="*/ 28 h 29"/>
                <a:gd name="T8" fmla="*/ 0 w 484"/>
                <a:gd name="T9" fmla="*/ 16 h 29"/>
              </a:gdLst>
              <a:ahLst/>
              <a:cxnLst>
                <a:cxn ang="0">
                  <a:pos x="T0" y="T1"/>
                </a:cxn>
                <a:cxn ang="0">
                  <a:pos x="T2" y="T3"/>
                </a:cxn>
                <a:cxn ang="0">
                  <a:pos x="T4" y="T5"/>
                </a:cxn>
                <a:cxn ang="0">
                  <a:pos x="T6" y="T7"/>
                </a:cxn>
                <a:cxn ang="0">
                  <a:pos x="T8" y="T9"/>
                </a:cxn>
              </a:cxnLst>
              <a:rect l="0" t="0" r="r" b="b"/>
              <a:pathLst>
                <a:path w="484" h="29">
                  <a:moveTo>
                    <a:pt x="484" y="0"/>
                  </a:moveTo>
                  <a:lnTo>
                    <a:pt x="412" y="16"/>
                  </a:lnTo>
                  <a:cubicBezTo>
                    <a:pt x="378" y="20"/>
                    <a:pt x="325" y="22"/>
                    <a:pt x="280" y="24"/>
                  </a:cubicBezTo>
                  <a:cubicBezTo>
                    <a:pt x="235" y="26"/>
                    <a:pt x="191" y="29"/>
                    <a:pt x="144" y="28"/>
                  </a:cubicBezTo>
                  <a:cubicBezTo>
                    <a:pt x="97" y="27"/>
                    <a:pt x="30" y="18"/>
                    <a:pt x="0" y="16"/>
                  </a:cubicBezTo>
                </a:path>
              </a:pathLst>
            </a:custGeom>
            <a:noFill/>
            <a:ln w="38100" cap="flat" cmpd="sng">
              <a:solidFill>
                <a:srgbClr val="00CC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spcBef>
                  <a:spcPct val="50000"/>
                </a:spcBef>
                <a:defRPr/>
              </a:pPr>
              <a:endParaRPr lang="de-DE"/>
            </a:p>
          </p:txBody>
        </p:sp>
        <p:sp>
          <p:nvSpPr>
            <p:cNvPr id="120904" name="Freeform 72"/>
            <p:cNvSpPr>
              <a:spLocks/>
            </p:cNvSpPr>
            <p:nvPr/>
          </p:nvSpPr>
          <p:spPr bwMode="auto">
            <a:xfrm>
              <a:off x="3988" y="363"/>
              <a:ext cx="592" cy="133"/>
            </a:xfrm>
            <a:custGeom>
              <a:avLst/>
              <a:gdLst>
                <a:gd name="T0" fmla="*/ 592 w 592"/>
                <a:gd name="T1" fmla="*/ 61 h 133"/>
                <a:gd name="T2" fmla="*/ 544 w 592"/>
                <a:gd name="T3" fmla="*/ 53 h 133"/>
                <a:gd name="T4" fmla="*/ 296 w 592"/>
                <a:gd name="T5" fmla="*/ 1 h 133"/>
                <a:gd name="T6" fmla="*/ 88 w 592"/>
                <a:gd name="T7" fmla="*/ 57 h 133"/>
                <a:gd name="T8" fmla="*/ 0 w 592"/>
                <a:gd name="T9" fmla="*/ 133 h 133"/>
              </a:gdLst>
              <a:ahLst/>
              <a:cxnLst>
                <a:cxn ang="0">
                  <a:pos x="T0" y="T1"/>
                </a:cxn>
                <a:cxn ang="0">
                  <a:pos x="T2" y="T3"/>
                </a:cxn>
                <a:cxn ang="0">
                  <a:pos x="T4" y="T5"/>
                </a:cxn>
                <a:cxn ang="0">
                  <a:pos x="T6" y="T7"/>
                </a:cxn>
                <a:cxn ang="0">
                  <a:pos x="T8" y="T9"/>
                </a:cxn>
              </a:cxnLst>
              <a:rect l="0" t="0" r="r" b="b"/>
              <a:pathLst>
                <a:path w="592" h="133">
                  <a:moveTo>
                    <a:pt x="592" y="61"/>
                  </a:moveTo>
                  <a:lnTo>
                    <a:pt x="544" y="53"/>
                  </a:lnTo>
                  <a:cubicBezTo>
                    <a:pt x="495" y="43"/>
                    <a:pt x="372" y="0"/>
                    <a:pt x="296" y="1"/>
                  </a:cubicBezTo>
                  <a:cubicBezTo>
                    <a:pt x="220" y="2"/>
                    <a:pt x="137" y="35"/>
                    <a:pt x="88" y="57"/>
                  </a:cubicBezTo>
                  <a:cubicBezTo>
                    <a:pt x="39" y="79"/>
                    <a:pt x="15" y="105"/>
                    <a:pt x="0" y="133"/>
                  </a:cubicBezTo>
                </a:path>
              </a:pathLst>
            </a:custGeom>
            <a:noFill/>
            <a:ln w="38100" cap="flat" cmpd="sng">
              <a:solidFill>
                <a:srgbClr val="00CC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spcBef>
                  <a:spcPct val="50000"/>
                </a:spcBef>
                <a:defRPr/>
              </a:pPr>
              <a:endParaRPr lang="de-DE"/>
            </a:p>
          </p:txBody>
        </p:sp>
        <p:sp>
          <p:nvSpPr>
            <p:cNvPr id="120889" name="Freeform 57"/>
            <p:cNvSpPr>
              <a:spLocks/>
            </p:cNvSpPr>
            <p:nvPr/>
          </p:nvSpPr>
          <p:spPr bwMode="auto">
            <a:xfrm>
              <a:off x="4508" y="168"/>
              <a:ext cx="868" cy="1612"/>
            </a:xfrm>
            <a:custGeom>
              <a:avLst/>
              <a:gdLst>
                <a:gd name="T0" fmla="*/ 92 w 868"/>
                <a:gd name="T1" fmla="*/ 0 h 1612"/>
                <a:gd name="T2" fmla="*/ 868 w 868"/>
                <a:gd name="T3" fmla="*/ 0 h 1612"/>
                <a:gd name="T4" fmla="*/ 868 w 868"/>
                <a:gd name="T5" fmla="*/ 1612 h 1612"/>
                <a:gd name="T6" fmla="*/ 8 w 868"/>
                <a:gd name="T7" fmla="*/ 1612 h 1612"/>
                <a:gd name="T8" fmla="*/ 56 w 868"/>
                <a:gd name="T9" fmla="*/ 1284 h 1612"/>
                <a:gd name="T10" fmla="*/ 48 w 868"/>
                <a:gd name="T11" fmla="*/ 1060 h 1612"/>
                <a:gd name="T12" fmla="*/ 80 w 868"/>
                <a:gd name="T13" fmla="*/ 1000 h 1612"/>
                <a:gd name="T14" fmla="*/ 148 w 868"/>
                <a:gd name="T15" fmla="*/ 940 h 1612"/>
                <a:gd name="T16" fmla="*/ 144 w 868"/>
                <a:gd name="T17" fmla="*/ 892 h 1612"/>
                <a:gd name="T18" fmla="*/ 136 w 868"/>
                <a:gd name="T19" fmla="*/ 856 h 1612"/>
                <a:gd name="T20" fmla="*/ 16 w 868"/>
                <a:gd name="T21" fmla="*/ 644 h 1612"/>
                <a:gd name="T22" fmla="*/ 0 w 868"/>
                <a:gd name="T23" fmla="*/ 576 h 1612"/>
                <a:gd name="T24" fmla="*/ 16 w 868"/>
                <a:gd name="T25" fmla="*/ 504 h 1612"/>
                <a:gd name="T26" fmla="*/ 76 w 868"/>
                <a:gd name="T27" fmla="*/ 248 h 1612"/>
                <a:gd name="T28" fmla="*/ 104 w 868"/>
                <a:gd name="T29" fmla="*/ 76 h 1612"/>
                <a:gd name="T30" fmla="*/ 96 w 868"/>
                <a:gd name="T31" fmla="*/ 24 h 1612"/>
                <a:gd name="T32" fmla="*/ 92 w 868"/>
                <a:gd name="T33" fmla="*/ 0 h 1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8" h="1612">
                  <a:moveTo>
                    <a:pt x="92" y="0"/>
                  </a:moveTo>
                  <a:lnTo>
                    <a:pt x="868" y="0"/>
                  </a:lnTo>
                  <a:lnTo>
                    <a:pt x="868" y="1612"/>
                  </a:lnTo>
                  <a:lnTo>
                    <a:pt x="8" y="1612"/>
                  </a:lnTo>
                  <a:lnTo>
                    <a:pt x="56" y="1284"/>
                  </a:lnTo>
                  <a:lnTo>
                    <a:pt x="48" y="1060"/>
                  </a:lnTo>
                  <a:lnTo>
                    <a:pt x="80" y="1000"/>
                  </a:lnTo>
                  <a:lnTo>
                    <a:pt x="148" y="940"/>
                  </a:lnTo>
                  <a:lnTo>
                    <a:pt x="144" y="892"/>
                  </a:lnTo>
                  <a:lnTo>
                    <a:pt x="136" y="856"/>
                  </a:lnTo>
                  <a:lnTo>
                    <a:pt x="16" y="644"/>
                  </a:lnTo>
                  <a:lnTo>
                    <a:pt x="0" y="576"/>
                  </a:lnTo>
                  <a:lnTo>
                    <a:pt x="16" y="504"/>
                  </a:lnTo>
                  <a:lnTo>
                    <a:pt x="76" y="248"/>
                  </a:lnTo>
                  <a:lnTo>
                    <a:pt x="104" y="76"/>
                  </a:lnTo>
                  <a:lnTo>
                    <a:pt x="96" y="24"/>
                  </a:lnTo>
                  <a:lnTo>
                    <a:pt x="92" y="0"/>
                  </a:lnTo>
                  <a:close/>
                </a:path>
              </a:pathLst>
            </a:custGeom>
            <a:solidFill>
              <a:srgbClr val="99FFCC"/>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spcBef>
                  <a:spcPct val="50000"/>
                </a:spcBef>
                <a:defRPr/>
              </a:pPr>
              <a:endParaRPr lang="de-DE"/>
            </a:p>
          </p:txBody>
        </p:sp>
        <p:grpSp>
          <p:nvGrpSpPr>
            <p:cNvPr id="35936" name="Group 53"/>
            <p:cNvGrpSpPr>
              <a:grpSpLocks/>
            </p:cNvGrpSpPr>
            <p:nvPr/>
          </p:nvGrpSpPr>
          <p:grpSpPr bwMode="auto">
            <a:xfrm>
              <a:off x="3164" y="168"/>
              <a:ext cx="884" cy="1616"/>
              <a:chOff x="3164" y="392"/>
              <a:chExt cx="884" cy="1616"/>
            </a:xfrm>
          </p:grpSpPr>
          <p:sp>
            <p:nvSpPr>
              <p:cNvPr id="120884" name="Freeform 52"/>
              <p:cNvSpPr>
                <a:spLocks/>
              </p:cNvSpPr>
              <p:nvPr/>
            </p:nvSpPr>
            <p:spPr bwMode="auto">
              <a:xfrm>
                <a:off x="3164" y="392"/>
                <a:ext cx="876" cy="1616"/>
              </a:xfrm>
              <a:custGeom>
                <a:avLst/>
                <a:gdLst>
                  <a:gd name="T0" fmla="*/ 672 w 876"/>
                  <a:gd name="T1" fmla="*/ 0 h 1616"/>
                  <a:gd name="T2" fmla="*/ 684 w 876"/>
                  <a:gd name="T3" fmla="*/ 64 h 1616"/>
                  <a:gd name="T4" fmla="*/ 704 w 876"/>
                  <a:gd name="T5" fmla="*/ 156 h 1616"/>
                  <a:gd name="T6" fmla="*/ 736 w 876"/>
                  <a:gd name="T7" fmla="*/ 252 h 1616"/>
                  <a:gd name="T8" fmla="*/ 784 w 876"/>
                  <a:gd name="T9" fmla="*/ 312 h 1616"/>
                  <a:gd name="T10" fmla="*/ 844 w 876"/>
                  <a:gd name="T11" fmla="*/ 368 h 1616"/>
                  <a:gd name="T12" fmla="*/ 876 w 876"/>
                  <a:gd name="T13" fmla="*/ 452 h 1616"/>
                  <a:gd name="T14" fmla="*/ 868 w 876"/>
                  <a:gd name="T15" fmla="*/ 564 h 1616"/>
                  <a:gd name="T16" fmla="*/ 848 w 876"/>
                  <a:gd name="T17" fmla="*/ 692 h 1616"/>
                  <a:gd name="T18" fmla="*/ 796 w 876"/>
                  <a:gd name="T19" fmla="*/ 808 h 1616"/>
                  <a:gd name="T20" fmla="*/ 660 w 876"/>
                  <a:gd name="T21" fmla="*/ 1000 h 1616"/>
                  <a:gd name="T22" fmla="*/ 620 w 876"/>
                  <a:gd name="T23" fmla="*/ 1064 h 1616"/>
                  <a:gd name="T24" fmla="*/ 608 w 876"/>
                  <a:gd name="T25" fmla="*/ 1136 h 1616"/>
                  <a:gd name="T26" fmla="*/ 668 w 876"/>
                  <a:gd name="T27" fmla="*/ 1400 h 1616"/>
                  <a:gd name="T28" fmla="*/ 728 w 876"/>
                  <a:gd name="T29" fmla="*/ 1532 h 1616"/>
                  <a:gd name="T30" fmla="*/ 728 w 876"/>
                  <a:gd name="T31" fmla="*/ 1616 h 1616"/>
                  <a:gd name="T32" fmla="*/ 0 w 876"/>
                  <a:gd name="T33" fmla="*/ 1616 h 1616"/>
                  <a:gd name="T34" fmla="*/ 0 w 876"/>
                  <a:gd name="T35" fmla="*/ 0 h 1616"/>
                  <a:gd name="T36" fmla="*/ 672 w 876"/>
                  <a:gd name="T37" fmla="*/ 0 h 1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6" h="1616">
                    <a:moveTo>
                      <a:pt x="672" y="0"/>
                    </a:moveTo>
                    <a:lnTo>
                      <a:pt x="684" y="64"/>
                    </a:lnTo>
                    <a:lnTo>
                      <a:pt x="704" y="156"/>
                    </a:lnTo>
                    <a:lnTo>
                      <a:pt x="736" y="252"/>
                    </a:lnTo>
                    <a:lnTo>
                      <a:pt x="784" y="312"/>
                    </a:lnTo>
                    <a:lnTo>
                      <a:pt x="844" y="368"/>
                    </a:lnTo>
                    <a:lnTo>
                      <a:pt x="876" y="452"/>
                    </a:lnTo>
                    <a:lnTo>
                      <a:pt x="868" y="564"/>
                    </a:lnTo>
                    <a:lnTo>
                      <a:pt x="848" y="692"/>
                    </a:lnTo>
                    <a:lnTo>
                      <a:pt x="796" y="808"/>
                    </a:lnTo>
                    <a:lnTo>
                      <a:pt x="660" y="1000"/>
                    </a:lnTo>
                    <a:lnTo>
                      <a:pt x="620" y="1064"/>
                    </a:lnTo>
                    <a:lnTo>
                      <a:pt x="608" y="1136"/>
                    </a:lnTo>
                    <a:lnTo>
                      <a:pt x="668" y="1400"/>
                    </a:lnTo>
                    <a:lnTo>
                      <a:pt x="728" y="1532"/>
                    </a:lnTo>
                    <a:lnTo>
                      <a:pt x="728" y="1616"/>
                    </a:lnTo>
                    <a:lnTo>
                      <a:pt x="0" y="1616"/>
                    </a:lnTo>
                    <a:lnTo>
                      <a:pt x="0" y="0"/>
                    </a:lnTo>
                    <a:lnTo>
                      <a:pt x="672" y="0"/>
                    </a:lnTo>
                    <a:close/>
                  </a:path>
                </a:pathLst>
              </a:custGeom>
              <a:solidFill>
                <a:srgbClr val="99FFCC"/>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spcBef>
                    <a:spcPct val="50000"/>
                  </a:spcBef>
                  <a:defRPr/>
                </a:pPr>
                <a:endParaRPr lang="de-DE"/>
              </a:p>
            </p:txBody>
          </p:sp>
          <p:sp>
            <p:nvSpPr>
              <p:cNvPr id="120883" name="Freeform 51"/>
              <p:cNvSpPr>
                <a:spLocks/>
              </p:cNvSpPr>
              <p:nvPr/>
            </p:nvSpPr>
            <p:spPr bwMode="auto">
              <a:xfrm>
                <a:off x="3760" y="392"/>
                <a:ext cx="288" cy="1616"/>
              </a:xfrm>
              <a:custGeom>
                <a:avLst/>
                <a:gdLst>
                  <a:gd name="T0" fmla="*/ 80 w 288"/>
                  <a:gd name="T1" fmla="*/ 0 h 1616"/>
                  <a:gd name="T2" fmla="*/ 128 w 288"/>
                  <a:gd name="T3" fmla="*/ 232 h 1616"/>
                  <a:gd name="T4" fmla="*/ 272 w 288"/>
                  <a:gd name="T5" fmla="*/ 424 h 1616"/>
                  <a:gd name="T6" fmla="*/ 224 w 288"/>
                  <a:gd name="T7" fmla="*/ 760 h 1616"/>
                  <a:gd name="T8" fmla="*/ 32 w 288"/>
                  <a:gd name="T9" fmla="*/ 1048 h 1616"/>
                  <a:gd name="T10" fmla="*/ 32 w 288"/>
                  <a:gd name="T11" fmla="*/ 1240 h 1616"/>
                  <a:gd name="T12" fmla="*/ 128 w 288"/>
                  <a:gd name="T13" fmla="*/ 1528 h 1616"/>
                  <a:gd name="T14" fmla="*/ 132 w 288"/>
                  <a:gd name="T15" fmla="*/ 1616 h 16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1616">
                    <a:moveTo>
                      <a:pt x="80" y="0"/>
                    </a:moveTo>
                    <a:cubicBezTo>
                      <a:pt x="87" y="39"/>
                      <a:pt x="96" y="161"/>
                      <a:pt x="128" y="232"/>
                    </a:cubicBezTo>
                    <a:cubicBezTo>
                      <a:pt x="160" y="303"/>
                      <a:pt x="256" y="336"/>
                      <a:pt x="272" y="424"/>
                    </a:cubicBezTo>
                    <a:cubicBezTo>
                      <a:pt x="288" y="512"/>
                      <a:pt x="264" y="656"/>
                      <a:pt x="224" y="760"/>
                    </a:cubicBezTo>
                    <a:cubicBezTo>
                      <a:pt x="184" y="864"/>
                      <a:pt x="64" y="968"/>
                      <a:pt x="32" y="1048"/>
                    </a:cubicBezTo>
                    <a:cubicBezTo>
                      <a:pt x="0" y="1128"/>
                      <a:pt x="16" y="1160"/>
                      <a:pt x="32" y="1240"/>
                    </a:cubicBezTo>
                    <a:cubicBezTo>
                      <a:pt x="48" y="1320"/>
                      <a:pt x="111" y="1465"/>
                      <a:pt x="128" y="1528"/>
                    </a:cubicBezTo>
                    <a:cubicBezTo>
                      <a:pt x="145" y="1591"/>
                      <a:pt x="131" y="1598"/>
                      <a:pt x="132" y="1616"/>
                    </a:cubicBezTo>
                  </a:path>
                </a:pathLst>
              </a:custGeom>
              <a:noFill/>
              <a:ln w="38100"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spcBef>
                    <a:spcPct val="50000"/>
                  </a:spcBef>
                  <a:defRPr/>
                </a:pPr>
                <a:endParaRPr lang="de-DE"/>
              </a:p>
            </p:txBody>
          </p:sp>
        </p:grpSp>
        <p:sp>
          <p:nvSpPr>
            <p:cNvPr id="120886" name="Freeform 54"/>
            <p:cNvSpPr>
              <a:spLocks/>
            </p:cNvSpPr>
            <p:nvPr/>
          </p:nvSpPr>
          <p:spPr bwMode="auto">
            <a:xfrm>
              <a:off x="4496" y="164"/>
              <a:ext cx="168" cy="1616"/>
            </a:xfrm>
            <a:custGeom>
              <a:avLst/>
              <a:gdLst>
                <a:gd name="T0" fmla="*/ 96 w 168"/>
                <a:gd name="T1" fmla="*/ 0 h 1616"/>
                <a:gd name="T2" fmla="*/ 112 w 168"/>
                <a:gd name="T3" fmla="*/ 92 h 1616"/>
                <a:gd name="T4" fmla="*/ 64 w 168"/>
                <a:gd name="T5" fmla="*/ 380 h 1616"/>
                <a:gd name="T6" fmla="*/ 16 w 168"/>
                <a:gd name="T7" fmla="*/ 620 h 1616"/>
                <a:gd name="T8" fmla="*/ 160 w 168"/>
                <a:gd name="T9" fmla="*/ 908 h 1616"/>
                <a:gd name="T10" fmla="*/ 64 w 168"/>
                <a:gd name="T11" fmla="*/ 1052 h 1616"/>
                <a:gd name="T12" fmla="*/ 64 w 168"/>
                <a:gd name="T13" fmla="*/ 1340 h 1616"/>
                <a:gd name="T14" fmla="*/ 20 w 168"/>
                <a:gd name="T15" fmla="*/ 1616 h 16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616">
                  <a:moveTo>
                    <a:pt x="96" y="0"/>
                  </a:moveTo>
                  <a:cubicBezTo>
                    <a:pt x="99" y="15"/>
                    <a:pt x="117" y="29"/>
                    <a:pt x="112" y="92"/>
                  </a:cubicBezTo>
                  <a:cubicBezTo>
                    <a:pt x="107" y="155"/>
                    <a:pt x="80" y="292"/>
                    <a:pt x="64" y="380"/>
                  </a:cubicBezTo>
                  <a:cubicBezTo>
                    <a:pt x="48" y="468"/>
                    <a:pt x="0" y="532"/>
                    <a:pt x="16" y="620"/>
                  </a:cubicBezTo>
                  <a:cubicBezTo>
                    <a:pt x="32" y="708"/>
                    <a:pt x="152" y="836"/>
                    <a:pt x="160" y="908"/>
                  </a:cubicBezTo>
                  <a:cubicBezTo>
                    <a:pt x="168" y="980"/>
                    <a:pt x="80" y="980"/>
                    <a:pt x="64" y="1052"/>
                  </a:cubicBezTo>
                  <a:cubicBezTo>
                    <a:pt x="48" y="1124"/>
                    <a:pt x="71" y="1246"/>
                    <a:pt x="64" y="1340"/>
                  </a:cubicBezTo>
                  <a:cubicBezTo>
                    <a:pt x="57" y="1434"/>
                    <a:pt x="29" y="1559"/>
                    <a:pt x="20" y="1616"/>
                  </a:cubicBezTo>
                </a:path>
              </a:pathLst>
            </a:custGeom>
            <a:noFill/>
            <a:ln w="38100" cap="flat" cmpd="sng">
              <a:solidFill>
                <a:srgbClr val="0000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spcBef>
                  <a:spcPct val="50000"/>
                </a:spcBef>
                <a:defRPr/>
              </a:pPr>
              <a:endParaRPr lang="de-DE"/>
            </a:p>
          </p:txBody>
        </p:sp>
        <p:grpSp>
          <p:nvGrpSpPr>
            <p:cNvPr id="35938" name="Group 62"/>
            <p:cNvGrpSpPr>
              <a:grpSpLocks/>
            </p:cNvGrpSpPr>
            <p:nvPr/>
          </p:nvGrpSpPr>
          <p:grpSpPr bwMode="auto">
            <a:xfrm>
              <a:off x="3264" y="688"/>
              <a:ext cx="528" cy="288"/>
              <a:chOff x="1000" y="2928"/>
              <a:chExt cx="528" cy="288"/>
            </a:xfrm>
          </p:grpSpPr>
          <p:sp>
            <p:nvSpPr>
              <p:cNvPr id="120892" name="Oval 60"/>
              <p:cNvSpPr>
                <a:spLocks noChangeArrowheads="1"/>
              </p:cNvSpPr>
              <p:nvPr/>
            </p:nvSpPr>
            <p:spPr bwMode="auto">
              <a:xfrm>
                <a:off x="1120" y="2928"/>
                <a:ext cx="288" cy="288"/>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0893" name="Text Box 61"/>
              <p:cNvSpPr txBox="1">
                <a:spLocks noChangeArrowheads="1"/>
              </p:cNvSpPr>
              <p:nvPr/>
            </p:nvSpPr>
            <p:spPr bwMode="auto">
              <a:xfrm>
                <a:off x="1000" y="2928"/>
                <a:ext cx="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a:solidFill>
                      <a:schemeClr val="tx1"/>
                    </a:solidFill>
                  </a:rPr>
                  <a:t>2</a:t>
                </a:r>
              </a:p>
            </p:txBody>
          </p:sp>
        </p:grpSp>
        <p:grpSp>
          <p:nvGrpSpPr>
            <p:cNvPr id="35939" name="Group 63"/>
            <p:cNvGrpSpPr>
              <a:grpSpLocks/>
            </p:cNvGrpSpPr>
            <p:nvPr/>
          </p:nvGrpSpPr>
          <p:grpSpPr bwMode="auto">
            <a:xfrm>
              <a:off x="4704" y="688"/>
              <a:ext cx="528" cy="288"/>
              <a:chOff x="1000" y="2928"/>
              <a:chExt cx="528" cy="288"/>
            </a:xfrm>
          </p:grpSpPr>
          <p:sp>
            <p:nvSpPr>
              <p:cNvPr id="120896" name="Oval 64"/>
              <p:cNvSpPr>
                <a:spLocks noChangeArrowheads="1"/>
              </p:cNvSpPr>
              <p:nvPr/>
            </p:nvSpPr>
            <p:spPr bwMode="auto">
              <a:xfrm>
                <a:off x="1120" y="2928"/>
                <a:ext cx="288" cy="288"/>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0897" name="Text Box 65"/>
              <p:cNvSpPr txBox="1">
                <a:spLocks noChangeArrowheads="1"/>
              </p:cNvSpPr>
              <p:nvPr/>
            </p:nvSpPr>
            <p:spPr bwMode="auto">
              <a:xfrm>
                <a:off x="1000" y="2928"/>
                <a:ext cx="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a:solidFill>
                      <a:schemeClr val="tx1"/>
                    </a:solidFill>
                  </a:rPr>
                  <a:t>1</a:t>
                </a:r>
              </a:p>
            </p:txBody>
          </p:sp>
        </p:grpSp>
        <p:sp>
          <p:nvSpPr>
            <p:cNvPr id="120898" name="Text Box 66"/>
            <p:cNvSpPr txBox="1">
              <a:spLocks noChangeArrowheads="1"/>
            </p:cNvSpPr>
            <p:nvPr/>
          </p:nvSpPr>
          <p:spPr bwMode="auto">
            <a:xfrm>
              <a:off x="3272" y="1344"/>
              <a:ext cx="408"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1" hangingPunct="1">
                <a:spcBef>
                  <a:spcPct val="50000"/>
                </a:spcBef>
                <a:defRPr/>
              </a:pPr>
              <a:r>
                <a:rPr lang="de-DE" altLang="de-DE" sz="3200" dirty="0">
                  <a:solidFill>
                    <a:srgbClr val="FF0000"/>
                  </a:solidFill>
                  <a:sym typeface="Symbol" charset="2"/>
                </a:rPr>
                <a:t>𝜙</a:t>
              </a:r>
              <a:r>
                <a:rPr lang="de-DE" altLang="de-DE" sz="3200" baseline="-25000" dirty="0" smtClean="0">
                  <a:solidFill>
                    <a:srgbClr val="FF0000"/>
                  </a:solidFill>
                  <a:sym typeface="Symbol" charset="2"/>
                </a:rPr>
                <a:t>2</a:t>
              </a:r>
              <a:endParaRPr lang="de-DE" altLang="de-DE" sz="3200" dirty="0">
                <a:solidFill>
                  <a:srgbClr val="FF0000"/>
                </a:solidFill>
              </a:endParaRPr>
            </a:p>
          </p:txBody>
        </p:sp>
        <p:sp>
          <p:nvSpPr>
            <p:cNvPr id="120899" name="Text Box 67"/>
            <p:cNvSpPr txBox="1">
              <a:spLocks noChangeArrowheads="1"/>
            </p:cNvSpPr>
            <p:nvPr/>
          </p:nvSpPr>
          <p:spPr bwMode="auto">
            <a:xfrm>
              <a:off x="4656" y="1344"/>
              <a:ext cx="440"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1" hangingPunct="1">
                <a:spcBef>
                  <a:spcPct val="50000"/>
                </a:spcBef>
                <a:defRPr/>
              </a:pPr>
              <a:r>
                <a:rPr lang="de-DE" altLang="de-DE" sz="3200">
                  <a:sym typeface="Symbol" charset="2"/>
                </a:rPr>
                <a:t>𝜙</a:t>
              </a:r>
              <a:r>
                <a:rPr lang="de-DE" altLang="de-DE" sz="3200" baseline="-25000" smtClean="0">
                  <a:sym typeface="Symbol" charset="2"/>
                </a:rPr>
                <a:t>1</a:t>
              </a:r>
              <a:endParaRPr lang="de-DE" altLang="de-DE" sz="3200"/>
            </a:p>
          </p:txBody>
        </p:sp>
        <p:sp>
          <p:nvSpPr>
            <p:cNvPr id="120901" name="Text Box 69"/>
            <p:cNvSpPr txBox="1">
              <a:spLocks noChangeArrowheads="1"/>
            </p:cNvSpPr>
            <p:nvPr/>
          </p:nvSpPr>
          <p:spPr bwMode="auto">
            <a:xfrm>
              <a:off x="3720" y="1200"/>
              <a:ext cx="43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a:solidFill>
                    <a:srgbClr val="FF0000"/>
                  </a:solidFill>
                </a:rPr>
                <a:t>Q</a:t>
              </a:r>
              <a:r>
                <a:rPr lang="de-DE" altLang="de-DE" baseline="-25000">
                  <a:solidFill>
                    <a:srgbClr val="FF0000"/>
                  </a:solidFill>
                </a:rPr>
                <a:t>2</a:t>
              </a:r>
              <a:endParaRPr lang="de-DE" altLang="de-DE">
                <a:solidFill>
                  <a:srgbClr val="FF0000"/>
                </a:solidFill>
              </a:endParaRPr>
            </a:p>
          </p:txBody>
        </p:sp>
        <p:sp>
          <p:nvSpPr>
            <p:cNvPr id="120902" name="Text Box 70"/>
            <p:cNvSpPr txBox="1">
              <a:spLocks noChangeArrowheads="1"/>
            </p:cNvSpPr>
            <p:nvPr/>
          </p:nvSpPr>
          <p:spPr bwMode="auto">
            <a:xfrm>
              <a:off x="4184" y="1080"/>
              <a:ext cx="43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a:t>Q</a:t>
              </a:r>
              <a:r>
                <a:rPr lang="de-DE" altLang="de-DE" baseline="-25000"/>
                <a:t>1</a:t>
              </a:r>
              <a:endParaRPr lang="de-DE" altLang="de-DE"/>
            </a:p>
          </p:txBody>
        </p:sp>
        <p:graphicFrame>
          <p:nvGraphicFramePr>
            <p:cNvPr id="35944" name="Object 76"/>
            <p:cNvGraphicFramePr>
              <a:graphicFrameLocks noChangeAspect="1"/>
            </p:cNvGraphicFramePr>
            <p:nvPr/>
          </p:nvGraphicFramePr>
          <p:xfrm>
            <a:off x="4126" y="0"/>
            <a:ext cx="242" cy="352"/>
          </p:xfrm>
          <a:graphic>
            <a:graphicData uri="http://schemas.openxmlformats.org/presentationml/2006/ole">
              <mc:AlternateContent xmlns:mc="http://schemas.openxmlformats.org/markup-compatibility/2006">
                <mc:Choice xmlns:v="urn:schemas-microsoft-com:vml" Requires="v">
                  <p:oleObj spid="_x0000_s36699" name="Equation" r:id="rId3" imgW="139639" imgH="203112" progId="Equation.3">
                    <p:embed/>
                  </p:oleObj>
                </mc:Choice>
                <mc:Fallback>
                  <p:oleObj name="Equation" r:id="rId3" imgW="139639" imgH="203112" progId="Equation.3">
                    <p:embed/>
                    <p:pic>
                      <p:nvPicPr>
                        <p:cNvPr id="0" name="Object 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6" y="0"/>
                          <a:ext cx="242" cy="3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20911" name="Line 79"/>
            <p:cNvSpPr>
              <a:spLocks noChangeShapeType="1"/>
            </p:cNvSpPr>
            <p:nvPr/>
          </p:nvSpPr>
          <p:spPr bwMode="auto">
            <a:xfrm flipH="1">
              <a:off x="3648" y="1929"/>
              <a:ext cx="1248" cy="0"/>
            </a:xfrm>
            <a:prstGeom prst="line">
              <a:avLst/>
            </a:prstGeom>
            <a:noFill/>
            <a:ln w="76200">
              <a:solidFill>
                <a:schemeClr val="tx1">
                  <a:alpha val="50000"/>
                </a:schemeClr>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20912" name="Text Box 80"/>
            <p:cNvSpPr txBox="1">
              <a:spLocks noChangeArrowheads="1"/>
            </p:cNvSpPr>
            <p:nvPr/>
          </p:nvSpPr>
          <p:spPr bwMode="auto">
            <a:xfrm>
              <a:off x="4024" y="1641"/>
              <a:ext cx="43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a:solidFill>
                    <a:schemeClr val="tx1"/>
                  </a:solidFill>
                </a:rPr>
                <a:t>U</a:t>
              </a:r>
            </a:p>
          </p:txBody>
        </p:sp>
      </p:grpSp>
      <p:sp>
        <p:nvSpPr>
          <p:cNvPr id="120882" name="Text Box 50"/>
          <p:cNvSpPr txBox="1">
            <a:spLocks noChangeArrowheads="1"/>
          </p:cNvSpPr>
          <p:nvPr/>
        </p:nvSpPr>
        <p:spPr bwMode="auto">
          <a:xfrm>
            <a:off x="76200" y="685800"/>
            <a:ext cx="5791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spcBef>
                <a:spcPct val="50000"/>
              </a:spcBef>
              <a:defRPr/>
            </a:pPr>
            <a:r>
              <a:rPr lang="de-DE" altLang="de-DE" dirty="0" smtClean="0">
                <a:solidFill>
                  <a:srgbClr val="FF0000"/>
                </a:solidFill>
              </a:rPr>
              <a:t>Konfiguration zweier Leiterflächen</a:t>
            </a:r>
            <a:endParaRPr lang="de-DE" altLang="de-DE" dirty="0">
              <a:solidFill>
                <a:srgbClr val="FF0000"/>
              </a:solidFill>
            </a:endParaRPr>
          </a:p>
        </p:txBody>
      </p:sp>
      <p:grpSp>
        <p:nvGrpSpPr>
          <p:cNvPr id="5" name="Gruppierung 4"/>
          <p:cNvGrpSpPr/>
          <p:nvPr/>
        </p:nvGrpSpPr>
        <p:grpSpPr>
          <a:xfrm>
            <a:off x="5181600" y="3124200"/>
            <a:ext cx="4038600" cy="3717925"/>
            <a:chOff x="5181600" y="3124200"/>
            <a:chExt cx="4038600" cy="3717925"/>
          </a:xfrm>
        </p:grpSpPr>
        <p:grpSp>
          <p:nvGrpSpPr>
            <p:cNvPr id="120979" name="Group 147"/>
            <p:cNvGrpSpPr>
              <a:grpSpLocks/>
            </p:cNvGrpSpPr>
            <p:nvPr/>
          </p:nvGrpSpPr>
          <p:grpSpPr bwMode="auto">
            <a:xfrm>
              <a:off x="5480050" y="3536950"/>
              <a:ext cx="3511550" cy="1797050"/>
              <a:chOff x="3164" y="2228"/>
              <a:chExt cx="2212" cy="1132"/>
            </a:xfrm>
          </p:grpSpPr>
          <p:grpSp>
            <p:nvGrpSpPr>
              <p:cNvPr id="35911" name="Group 123"/>
              <p:cNvGrpSpPr>
                <a:grpSpLocks/>
              </p:cNvGrpSpPr>
              <p:nvPr/>
            </p:nvGrpSpPr>
            <p:grpSpPr bwMode="auto">
              <a:xfrm>
                <a:off x="3164" y="2228"/>
                <a:ext cx="2212" cy="1132"/>
                <a:chOff x="3120" y="2420"/>
                <a:chExt cx="2212" cy="1620"/>
              </a:xfrm>
            </p:grpSpPr>
            <p:sp>
              <p:nvSpPr>
                <p:cNvPr id="120936" name="Freeform 104"/>
                <p:cNvSpPr>
                  <a:spLocks/>
                </p:cNvSpPr>
                <p:nvPr/>
              </p:nvSpPr>
              <p:spPr bwMode="auto">
                <a:xfrm>
                  <a:off x="4464" y="2424"/>
                  <a:ext cx="868" cy="1611"/>
                </a:xfrm>
                <a:custGeom>
                  <a:avLst/>
                  <a:gdLst>
                    <a:gd name="T0" fmla="*/ 92 w 868"/>
                    <a:gd name="T1" fmla="*/ 0 h 1612"/>
                    <a:gd name="T2" fmla="*/ 868 w 868"/>
                    <a:gd name="T3" fmla="*/ 0 h 1612"/>
                    <a:gd name="T4" fmla="*/ 868 w 868"/>
                    <a:gd name="T5" fmla="*/ 1612 h 1612"/>
                    <a:gd name="T6" fmla="*/ 8 w 868"/>
                    <a:gd name="T7" fmla="*/ 1612 h 1612"/>
                    <a:gd name="T8" fmla="*/ 56 w 868"/>
                    <a:gd name="T9" fmla="*/ 1284 h 1612"/>
                    <a:gd name="T10" fmla="*/ 48 w 868"/>
                    <a:gd name="T11" fmla="*/ 1060 h 1612"/>
                    <a:gd name="T12" fmla="*/ 80 w 868"/>
                    <a:gd name="T13" fmla="*/ 1000 h 1612"/>
                    <a:gd name="T14" fmla="*/ 148 w 868"/>
                    <a:gd name="T15" fmla="*/ 940 h 1612"/>
                    <a:gd name="T16" fmla="*/ 144 w 868"/>
                    <a:gd name="T17" fmla="*/ 892 h 1612"/>
                    <a:gd name="T18" fmla="*/ 136 w 868"/>
                    <a:gd name="T19" fmla="*/ 856 h 1612"/>
                    <a:gd name="T20" fmla="*/ 16 w 868"/>
                    <a:gd name="T21" fmla="*/ 644 h 1612"/>
                    <a:gd name="T22" fmla="*/ 0 w 868"/>
                    <a:gd name="T23" fmla="*/ 576 h 1612"/>
                    <a:gd name="T24" fmla="*/ 16 w 868"/>
                    <a:gd name="T25" fmla="*/ 504 h 1612"/>
                    <a:gd name="T26" fmla="*/ 76 w 868"/>
                    <a:gd name="T27" fmla="*/ 248 h 1612"/>
                    <a:gd name="T28" fmla="*/ 104 w 868"/>
                    <a:gd name="T29" fmla="*/ 76 h 1612"/>
                    <a:gd name="T30" fmla="*/ 96 w 868"/>
                    <a:gd name="T31" fmla="*/ 24 h 1612"/>
                    <a:gd name="T32" fmla="*/ 92 w 868"/>
                    <a:gd name="T33" fmla="*/ 0 h 1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8" h="1612">
                      <a:moveTo>
                        <a:pt x="92" y="0"/>
                      </a:moveTo>
                      <a:lnTo>
                        <a:pt x="868" y="0"/>
                      </a:lnTo>
                      <a:lnTo>
                        <a:pt x="868" y="1612"/>
                      </a:lnTo>
                      <a:lnTo>
                        <a:pt x="8" y="1612"/>
                      </a:lnTo>
                      <a:lnTo>
                        <a:pt x="56" y="1284"/>
                      </a:lnTo>
                      <a:lnTo>
                        <a:pt x="48" y="1060"/>
                      </a:lnTo>
                      <a:lnTo>
                        <a:pt x="80" y="1000"/>
                      </a:lnTo>
                      <a:lnTo>
                        <a:pt x="148" y="940"/>
                      </a:lnTo>
                      <a:lnTo>
                        <a:pt x="144" y="892"/>
                      </a:lnTo>
                      <a:lnTo>
                        <a:pt x="136" y="856"/>
                      </a:lnTo>
                      <a:lnTo>
                        <a:pt x="16" y="644"/>
                      </a:lnTo>
                      <a:lnTo>
                        <a:pt x="0" y="576"/>
                      </a:lnTo>
                      <a:lnTo>
                        <a:pt x="16" y="504"/>
                      </a:lnTo>
                      <a:lnTo>
                        <a:pt x="76" y="248"/>
                      </a:lnTo>
                      <a:lnTo>
                        <a:pt x="104" y="76"/>
                      </a:lnTo>
                      <a:lnTo>
                        <a:pt x="96" y="24"/>
                      </a:lnTo>
                      <a:lnTo>
                        <a:pt x="92" y="0"/>
                      </a:lnTo>
                      <a:close/>
                    </a:path>
                  </a:pathLst>
                </a:custGeom>
                <a:solidFill>
                  <a:srgbClr val="99FFCC"/>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spcBef>
                      <a:spcPct val="50000"/>
                    </a:spcBef>
                    <a:defRPr/>
                  </a:pPr>
                  <a:endParaRPr lang="de-DE"/>
                </a:p>
              </p:txBody>
            </p:sp>
            <p:grpSp>
              <p:nvGrpSpPr>
                <p:cNvPr id="35919" name="Group 105"/>
                <p:cNvGrpSpPr>
                  <a:grpSpLocks/>
                </p:cNvGrpSpPr>
                <p:nvPr/>
              </p:nvGrpSpPr>
              <p:grpSpPr bwMode="auto">
                <a:xfrm>
                  <a:off x="3120" y="2424"/>
                  <a:ext cx="884" cy="1616"/>
                  <a:chOff x="3164" y="392"/>
                  <a:chExt cx="884" cy="1616"/>
                </a:xfrm>
              </p:grpSpPr>
              <p:sp>
                <p:nvSpPr>
                  <p:cNvPr id="120938" name="Freeform 106"/>
                  <p:cNvSpPr>
                    <a:spLocks/>
                  </p:cNvSpPr>
                  <p:nvPr/>
                </p:nvSpPr>
                <p:spPr bwMode="auto">
                  <a:xfrm>
                    <a:off x="3164" y="392"/>
                    <a:ext cx="876" cy="1616"/>
                  </a:xfrm>
                  <a:custGeom>
                    <a:avLst/>
                    <a:gdLst>
                      <a:gd name="T0" fmla="*/ 672 w 876"/>
                      <a:gd name="T1" fmla="*/ 0 h 1616"/>
                      <a:gd name="T2" fmla="*/ 684 w 876"/>
                      <a:gd name="T3" fmla="*/ 64 h 1616"/>
                      <a:gd name="T4" fmla="*/ 704 w 876"/>
                      <a:gd name="T5" fmla="*/ 156 h 1616"/>
                      <a:gd name="T6" fmla="*/ 736 w 876"/>
                      <a:gd name="T7" fmla="*/ 252 h 1616"/>
                      <a:gd name="T8" fmla="*/ 784 w 876"/>
                      <a:gd name="T9" fmla="*/ 312 h 1616"/>
                      <a:gd name="T10" fmla="*/ 844 w 876"/>
                      <a:gd name="T11" fmla="*/ 368 h 1616"/>
                      <a:gd name="T12" fmla="*/ 876 w 876"/>
                      <a:gd name="T13" fmla="*/ 452 h 1616"/>
                      <a:gd name="T14" fmla="*/ 868 w 876"/>
                      <a:gd name="T15" fmla="*/ 564 h 1616"/>
                      <a:gd name="T16" fmla="*/ 848 w 876"/>
                      <a:gd name="T17" fmla="*/ 692 h 1616"/>
                      <a:gd name="T18" fmla="*/ 796 w 876"/>
                      <a:gd name="T19" fmla="*/ 808 h 1616"/>
                      <a:gd name="T20" fmla="*/ 660 w 876"/>
                      <a:gd name="T21" fmla="*/ 1000 h 1616"/>
                      <a:gd name="T22" fmla="*/ 620 w 876"/>
                      <a:gd name="T23" fmla="*/ 1064 h 1616"/>
                      <a:gd name="T24" fmla="*/ 608 w 876"/>
                      <a:gd name="T25" fmla="*/ 1136 h 1616"/>
                      <a:gd name="T26" fmla="*/ 668 w 876"/>
                      <a:gd name="T27" fmla="*/ 1400 h 1616"/>
                      <a:gd name="T28" fmla="*/ 728 w 876"/>
                      <a:gd name="T29" fmla="*/ 1532 h 1616"/>
                      <a:gd name="T30" fmla="*/ 728 w 876"/>
                      <a:gd name="T31" fmla="*/ 1616 h 1616"/>
                      <a:gd name="T32" fmla="*/ 0 w 876"/>
                      <a:gd name="T33" fmla="*/ 1616 h 1616"/>
                      <a:gd name="T34" fmla="*/ 0 w 876"/>
                      <a:gd name="T35" fmla="*/ 0 h 1616"/>
                      <a:gd name="T36" fmla="*/ 672 w 876"/>
                      <a:gd name="T37" fmla="*/ 0 h 1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6" h="1616">
                        <a:moveTo>
                          <a:pt x="672" y="0"/>
                        </a:moveTo>
                        <a:lnTo>
                          <a:pt x="684" y="64"/>
                        </a:lnTo>
                        <a:lnTo>
                          <a:pt x="704" y="156"/>
                        </a:lnTo>
                        <a:lnTo>
                          <a:pt x="736" y="252"/>
                        </a:lnTo>
                        <a:lnTo>
                          <a:pt x="784" y="312"/>
                        </a:lnTo>
                        <a:lnTo>
                          <a:pt x="844" y="368"/>
                        </a:lnTo>
                        <a:lnTo>
                          <a:pt x="876" y="452"/>
                        </a:lnTo>
                        <a:lnTo>
                          <a:pt x="868" y="564"/>
                        </a:lnTo>
                        <a:lnTo>
                          <a:pt x="848" y="692"/>
                        </a:lnTo>
                        <a:lnTo>
                          <a:pt x="796" y="808"/>
                        </a:lnTo>
                        <a:lnTo>
                          <a:pt x="660" y="1000"/>
                        </a:lnTo>
                        <a:lnTo>
                          <a:pt x="620" y="1064"/>
                        </a:lnTo>
                        <a:lnTo>
                          <a:pt x="608" y="1136"/>
                        </a:lnTo>
                        <a:lnTo>
                          <a:pt x="668" y="1400"/>
                        </a:lnTo>
                        <a:lnTo>
                          <a:pt x="728" y="1532"/>
                        </a:lnTo>
                        <a:lnTo>
                          <a:pt x="728" y="1616"/>
                        </a:lnTo>
                        <a:lnTo>
                          <a:pt x="0" y="1616"/>
                        </a:lnTo>
                        <a:lnTo>
                          <a:pt x="0" y="0"/>
                        </a:lnTo>
                        <a:lnTo>
                          <a:pt x="672" y="0"/>
                        </a:lnTo>
                        <a:close/>
                      </a:path>
                    </a:pathLst>
                  </a:custGeom>
                  <a:solidFill>
                    <a:srgbClr val="99FFCC"/>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spcBef>
                        <a:spcPct val="50000"/>
                      </a:spcBef>
                      <a:defRPr/>
                    </a:pPr>
                    <a:endParaRPr lang="de-DE"/>
                  </a:p>
                </p:txBody>
              </p:sp>
              <p:sp>
                <p:nvSpPr>
                  <p:cNvPr id="120939" name="Freeform 107"/>
                  <p:cNvSpPr>
                    <a:spLocks/>
                  </p:cNvSpPr>
                  <p:nvPr/>
                </p:nvSpPr>
                <p:spPr bwMode="auto">
                  <a:xfrm>
                    <a:off x="3760" y="392"/>
                    <a:ext cx="288" cy="1616"/>
                  </a:xfrm>
                  <a:custGeom>
                    <a:avLst/>
                    <a:gdLst>
                      <a:gd name="T0" fmla="*/ 80 w 288"/>
                      <a:gd name="T1" fmla="*/ 0 h 1616"/>
                      <a:gd name="T2" fmla="*/ 128 w 288"/>
                      <a:gd name="T3" fmla="*/ 232 h 1616"/>
                      <a:gd name="T4" fmla="*/ 272 w 288"/>
                      <a:gd name="T5" fmla="*/ 424 h 1616"/>
                      <a:gd name="T6" fmla="*/ 224 w 288"/>
                      <a:gd name="T7" fmla="*/ 760 h 1616"/>
                      <a:gd name="T8" fmla="*/ 32 w 288"/>
                      <a:gd name="T9" fmla="*/ 1048 h 1616"/>
                      <a:gd name="T10" fmla="*/ 32 w 288"/>
                      <a:gd name="T11" fmla="*/ 1240 h 1616"/>
                      <a:gd name="T12" fmla="*/ 128 w 288"/>
                      <a:gd name="T13" fmla="*/ 1528 h 1616"/>
                      <a:gd name="T14" fmla="*/ 132 w 288"/>
                      <a:gd name="T15" fmla="*/ 1616 h 16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1616">
                        <a:moveTo>
                          <a:pt x="80" y="0"/>
                        </a:moveTo>
                        <a:cubicBezTo>
                          <a:pt x="87" y="39"/>
                          <a:pt x="96" y="161"/>
                          <a:pt x="128" y="232"/>
                        </a:cubicBezTo>
                        <a:cubicBezTo>
                          <a:pt x="160" y="303"/>
                          <a:pt x="256" y="336"/>
                          <a:pt x="272" y="424"/>
                        </a:cubicBezTo>
                        <a:cubicBezTo>
                          <a:pt x="288" y="512"/>
                          <a:pt x="264" y="656"/>
                          <a:pt x="224" y="760"/>
                        </a:cubicBezTo>
                        <a:cubicBezTo>
                          <a:pt x="184" y="864"/>
                          <a:pt x="64" y="968"/>
                          <a:pt x="32" y="1048"/>
                        </a:cubicBezTo>
                        <a:cubicBezTo>
                          <a:pt x="0" y="1128"/>
                          <a:pt x="16" y="1160"/>
                          <a:pt x="32" y="1240"/>
                        </a:cubicBezTo>
                        <a:cubicBezTo>
                          <a:pt x="48" y="1320"/>
                          <a:pt x="111" y="1465"/>
                          <a:pt x="128" y="1528"/>
                        </a:cubicBezTo>
                        <a:cubicBezTo>
                          <a:pt x="145" y="1591"/>
                          <a:pt x="131" y="1598"/>
                          <a:pt x="132" y="1616"/>
                        </a:cubicBezTo>
                      </a:path>
                    </a:pathLst>
                  </a:custGeom>
                  <a:noFill/>
                  <a:ln w="38100"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spcBef>
                        <a:spcPct val="50000"/>
                      </a:spcBef>
                      <a:defRPr/>
                    </a:pPr>
                    <a:endParaRPr lang="de-DE"/>
                  </a:p>
                </p:txBody>
              </p:sp>
            </p:grpSp>
            <p:sp>
              <p:nvSpPr>
                <p:cNvPr id="120940" name="Freeform 108"/>
                <p:cNvSpPr>
                  <a:spLocks/>
                </p:cNvSpPr>
                <p:nvPr/>
              </p:nvSpPr>
              <p:spPr bwMode="auto">
                <a:xfrm>
                  <a:off x="4452" y="2420"/>
                  <a:ext cx="168" cy="1616"/>
                </a:xfrm>
                <a:custGeom>
                  <a:avLst/>
                  <a:gdLst>
                    <a:gd name="T0" fmla="*/ 96 w 168"/>
                    <a:gd name="T1" fmla="*/ 0 h 1616"/>
                    <a:gd name="T2" fmla="*/ 112 w 168"/>
                    <a:gd name="T3" fmla="*/ 92 h 1616"/>
                    <a:gd name="T4" fmla="*/ 64 w 168"/>
                    <a:gd name="T5" fmla="*/ 380 h 1616"/>
                    <a:gd name="T6" fmla="*/ 16 w 168"/>
                    <a:gd name="T7" fmla="*/ 620 h 1616"/>
                    <a:gd name="T8" fmla="*/ 160 w 168"/>
                    <a:gd name="T9" fmla="*/ 908 h 1616"/>
                    <a:gd name="T10" fmla="*/ 64 w 168"/>
                    <a:gd name="T11" fmla="*/ 1052 h 1616"/>
                    <a:gd name="T12" fmla="*/ 64 w 168"/>
                    <a:gd name="T13" fmla="*/ 1340 h 1616"/>
                    <a:gd name="T14" fmla="*/ 20 w 168"/>
                    <a:gd name="T15" fmla="*/ 1616 h 16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616">
                      <a:moveTo>
                        <a:pt x="96" y="0"/>
                      </a:moveTo>
                      <a:cubicBezTo>
                        <a:pt x="99" y="15"/>
                        <a:pt x="117" y="29"/>
                        <a:pt x="112" y="92"/>
                      </a:cubicBezTo>
                      <a:cubicBezTo>
                        <a:pt x="107" y="155"/>
                        <a:pt x="80" y="292"/>
                        <a:pt x="64" y="380"/>
                      </a:cubicBezTo>
                      <a:cubicBezTo>
                        <a:pt x="48" y="468"/>
                        <a:pt x="0" y="532"/>
                        <a:pt x="16" y="620"/>
                      </a:cubicBezTo>
                      <a:cubicBezTo>
                        <a:pt x="32" y="708"/>
                        <a:pt x="152" y="836"/>
                        <a:pt x="160" y="908"/>
                      </a:cubicBezTo>
                      <a:cubicBezTo>
                        <a:pt x="168" y="980"/>
                        <a:pt x="80" y="980"/>
                        <a:pt x="64" y="1052"/>
                      </a:cubicBezTo>
                      <a:cubicBezTo>
                        <a:pt x="48" y="1124"/>
                        <a:pt x="71" y="1246"/>
                        <a:pt x="64" y="1340"/>
                      </a:cubicBezTo>
                      <a:cubicBezTo>
                        <a:pt x="57" y="1434"/>
                        <a:pt x="29" y="1559"/>
                        <a:pt x="20" y="1616"/>
                      </a:cubicBezTo>
                    </a:path>
                  </a:pathLst>
                </a:custGeom>
                <a:noFill/>
                <a:ln w="38100" cap="flat" cmpd="sng">
                  <a:solidFill>
                    <a:srgbClr val="0000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spcBef>
                      <a:spcPct val="50000"/>
                    </a:spcBef>
                    <a:defRPr/>
                  </a:pPr>
                  <a:endParaRPr lang="de-DE"/>
                </a:p>
              </p:txBody>
            </p:sp>
          </p:grpSp>
          <p:grpSp>
            <p:nvGrpSpPr>
              <p:cNvPr id="35912" name="Group 109"/>
              <p:cNvGrpSpPr>
                <a:grpSpLocks/>
              </p:cNvGrpSpPr>
              <p:nvPr/>
            </p:nvGrpSpPr>
            <p:grpSpPr bwMode="auto">
              <a:xfrm>
                <a:off x="3264" y="2544"/>
                <a:ext cx="528" cy="288"/>
                <a:chOff x="1000" y="2928"/>
                <a:chExt cx="528" cy="288"/>
              </a:xfrm>
            </p:grpSpPr>
            <p:sp>
              <p:nvSpPr>
                <p:cNvPr id="120942" name="Oval 110"/>
                <p:cNvSpPr>
                  <a:spLocks noChangeArrowheads="1"/>
                </p:cNvSpPr>
                <p:nvPr/>
              </p:nvSpPr>
              <p:spPr bwMode="auto">
                <a:xfrm>
                  <a:off x="1120" y="2928"/>
                  <a:ext cx="288" cy="288"/>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0943" name="Text Box 111"/>
                <p:cNvSpPr txBox="1">
                  <a:spLocks noChangeArrowheads="1"/>
                </p:cNvSpPr>
                <p:nvPr/>
              </p:nvSpPr>
              <p:spPr bwMode="auto">
                <a:xfrm>
                  <a:off x="1000" y="2928"/>
                  <a:ext cx="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a:solidFill>
                        <a:schemeClr val="tx1"/>
                      </a:solidFill>
                    </a:rPr>
                    <a:t>2</a:t>
                  </a:r>
                </a:p>
              </p:txBody>
            </p:sp>
          </p:grpSp>
          <p:grpSp>
            <p:nvGrpSpPr>
              <p:cNvPr id="35913" name="Group 112"/>
              <p:cNvGrpSpPr>
                <a:grpSpLocks/>
              </p:cNvGrpSpPr>
              <p:nvPr/>
            </p:nvGrpSpPr>
            <p:grpSpPr bwMode="auto">
              <a:xfrm>
                <a:off x="4704" y="2544"/>
                <a:ext cx="528" cy="288"/>
                <a:chOff x="1000" y="2928"/>
                <a:chExt cx="528" cy="288"/>
              </a:xfrm>
            </p:grpSpPr>
            <p:sp>
              <p:nvSpPr>
                <p:cNvPr id="120945" name="Oval 113"/>
                <p:cNvSpPr>
                  <a:spLocks noChangeArrowheads="1"/>
                </p:cNvSpPr>
                <p:nvPr/>
              </p:nvSpPr>
              <p:spPr bwMode="auto">
                <a:xfrm>
                  <a:off x="1120" y="2928"/>
                  <a:ext cx="288" cy="288"/>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0946" name="Text Box 114"/>
                <p:cNvSpPr txBox="1">
                  <a:spLocks noChangeArrowheads="1"/>
                </p:cNvSpPr>
                <p:nvPr/>
              </p:nvSpPr>
              <p:spPr bwMode="auto">
                <a:xfrm>
                  <a:off x="1000" y="2928"/>
                  <a:ext cx="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a:solidFill>
                        <a:schemeClr val="tx1"/>
                      </a:solidFill>
                    </a:rPr>
                    <a:t>1</a:t>
                  </a:r>
                </a:p>
              </p:txBody>
            </p:sp>
          </p:grpSp>
        </p:grpSp>
        <p:sp>
          <p:nvSpPr>
            <p:cNvPr id="120947" name="Text Box 115"/>
            <p:cNvSpPr txBox="1">
              <a:spLocks noChangeArrowheads="1"/>
            </p:cNvSpPr>
            <p:nvPr/>
          </p:nvSpPr>
          <p:spPr bwMode="auto">
            <a:xfrm>
              <a:off x="5181600" y="4678363"/>
              <a:ext cx="1524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dirty="0">
                  <a:solidFill>
                    <a:srgbClr val="FF0000"/>
                  </a:solidFill>
                  <a:sym typeface="Symbol" charset="2"/>
                </a:rPr>
                <a:t>𝜙</a:t>
              </a:r>
              <a:r>
                <a:rPr lang="de-DE" altLang="de-DE" sz="3200" baseline="-25000" dirty="0" smtClean="0">
                  <a:solidFill>
                    <a:srgbClr val="FF0000"/>
                  </a:solidFill>
                  <a:sym typeface="Symbol" charset="2"/>
                </a:rPr>
                <a:t>2</a:t>
              </a:r>
              <a:r>
                <a:rPr lang="de-DE" altLang="de-DE" sz="1000" baseline="-25000" dirty="0" smtClean="0">
                  <a:solidFill>
                    <a:srgbClr val="FF0000"/>
                  </a:solidFill>
                  <a:sym typeface="Symbol" charset="2"/>
                </a:rPr>
                <a:t> </a:t>
              </a:r>
              <a:r>
                <a:rPr lang="de-DE" altLang="de-DE" sz="1000" dirty="0" smtClean="0">
                  <a:solidFill>
                    <a:srgbClr val="FF0000"/>
                  </a:solidFill>
                  <a:sym typeface="Symbol" charset="2"/>
                </a:rPr>
                <a:t>  </a:t>
              </a:r>
              <a:r>
                <a:rPr lang="de-DE" altLang="de-DE" sz="3200" dirty="0">
                  <a:solidFill>
                    <a:srgbClr val="FF0000"/>
                  </a:solidFill>
                  <a:sym typeface="Symbol" charset="2"/>
                </a:rPr>
                <a:t>=</a:t>
              </a:r>
              <a:r>
                <a:rPr lang="de-DE" altLang="de-DE" sz="1000" dirty="0" smtClean="0">
                  <a:solidFill>
                    <a:srgbClr val="FF0000"/>
                  </a:solidFill>
                  <a:sym typeface="Symbol" charset="2"/>
                </a:rPr>
                <a:t>  </a:t>
              </a:r>
              <a:r>
                <a:rPr lang="de-DE" altLang="de-DE" sz="3200" dirty="0" smtClean="0">
                  <a:solidFill>
                    <a:srgbClr val="FF0000"/>
                  </a:solidFill>
                  <a:sym typeface="Symbol" charset="2"/>
                </a:rPr>
                <a:t>0</a:t>
              </a:r>
              <a:endParaRPr lang="de-DE" altLang="de-DE" sz="3200" dirty="0">
                <a:solidFill>
                  <a:srgbClr val="FF0000"/>
                </a:solidFill>
              </a:endParaRPr>
            </a:p>
          </p:txBody>
        </p:sp>
        <p:grpSp>
          <p:nvGrpSpPr>
            <p:cNvPr id="121029" name="Group 197"/>
            <p:cNvGrpSpPr>
              <a:grpSpLocks/>
            </p:cNvGrpSpPr>
            <p:nvPr/>
          </p:nvGrpSpPr>
          <p:grpSpPr bwMode="auto">
            <a:xfrm>
              <a:off x="5638800" y="5257800"/>
              <a:ext cx="2514600" cy="1584325"/>
              <a:chOff x="3264" y="3312"/>
              <a:chExt cx="1584" cy="998"/>
            </a:xfrm>
          </p:grpSpPr>
          <p:sp>
            <p:nvSpPr>
              <p:cNvPr id="120969" name="Text Box 137"/>
              <p:cNvSpPr txBox="1">
                <a:spLocks noChangeArrowheads="1"/>
              </p:cNvSpPr>
              <p:nvPr/>
            </p:nvSpPr>
            <p:spPr bwMode="auto">
              <a:xfrm>
                <a:off x="3792" y="3840"/>
                <a:ext cx="9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1" hangingPunct="1">
                  <a:spcBef>
                    <a:spcPct val="50000"/>
                  </a:spcBef>
                  <a:defRPr/>
                </a:pPr>
                <a:r>
                  <a:rPr lang="de-DE" altLang="de-DE" sz="2400" smtClean="0">
                    <a:solidFill>
                      <a:schemeClr val="tx1"/>
                    </a:solidFill>
                  </a:rPr>
                  <a:t>Batterie</a:t>
                </a:r>
                <a:endParaRPr lang="de-DE" altLang="de-DE" sz="2400">
                  <a:solidFill>
                    <a:schemeClr val="tx1"/>
                  </a:solidFill>
                </a:endParaRPr>
              </a:p>
            </p:txBody>
          </p:sp>
          <p:grpSp>
            <p:nvGrpSpPr>
              <p:cNvPr id="35894" name="Group 196"/>
              <p:cNvGrpSpPr>
                <a:grpSpLocks/>
              </p:cNvGrpSpPr>
              <p:nvPr/>
            </p:nvGrpSpPr>
            <p:grpSpPr bwMode="auto">
              <a:xfrm>
                <a:off x="3264" y="3312"/>
                <a:ext cx="1584" cy="998"/>
                <a:chOff x="3264" y="3312"/>
                <a:chExt cx="1584" cy="998"/>
              </a:xfrm>
            </p:grpSpPr>
            <p:sp>
              <p:nvSpPr>
                <p:cNvPr id="120957" name="Oval 125"/>
                <p:cNvSpPr>
                  <a:spLocks noChangeArrowheads="1"/>
                </p:cNvSpPr>
                <p:nvPr/>
              </p:nvSpPr>
              <p:spPr bwMode="auto">
                <a:xfrm>
                  <a:off x="3552" y="3312"/>
                  <a:ext cx="96" cy="96"/>
                </a:xfrm>
                <a:prstGeom prst="ellipse">
                  <a:avLst/>
                </a:prstGeom>
                <a:solidFill>
                  <a:schemeClr val="tx1"/>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0958" name="Oval 126"/>
                <p:cNvSpPr>
                  <a:spLocks noChangeArrowheads="1"/>
                </p:cNvSpPr>
                <p:nvPr/>
              </p:nvSpPr>
              <p:spPr bwMode="auto">
                <a:xfrm>
                  <a:off x="4752" y="3312"/>
                  <a:ext cx="96" cy="96"/>
                </a:xfrm>
                <a:prstGeom prst="ellipse">
                  <a:avLst/>
                </a:prstGeom>
                <a:solidFill>
                  <a:schemeClr val="tx1"/>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0959" name="Line 127"/>
                <p:cNvSpPr>
                  <a:spLocks noChangeShapeType="1"/>
                </p:cNvSpPr>
                <p:nvPr/>
              </p:nvSpPr>
              <p:spPr bwMode="auto">
                <a:xfrm>
                  <a:off x="3600" y="3360"/>
                  <a:ext cx="0" cy="38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0960" name="Line 128"/>
                <p:cNvSpPr>
                  <a:spLocks noChangeShapeType="1"/>
                </p:cNvSpPr>
                <p:nvPr/>
              </p:nvSpPr>
              <p:spPr bwMode="auto">
                <a:xfrm>
                  <a:off x="4800" y="3360"/>
                  <a:ext cx="0" cy="38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0961" name="Line 129"/>
                <p:cNvSpPr>
                  <a:spLocks noChangeShapeType="1"/>
                </p:cNvSpPr>
                <p:nvPr/>
              </p:nvSpPr>
              <p:spPr bwMode="auto">
                <a:xfrm>
                  <a:off x="3589" y="3744"/>
                  <a:ext cx="58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20962" name="Line 130"/>
                <p:cNvSpPr>
                  <a:spLocks noChangeShapeType="1"/>
                </p:cNvSpPr>
                <p:nvPr/>
              </p:nvSpPr>
              <p:spPr bwMode="auto">
                <a:xfrm>
                  <a:off x="4272" y="3744"/>
                  <a:ext cx="5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20963" name="Line 131"/>
                <p:cNvSpPr>
                  <a:spLocks noChangeShapeType="1"/>
                </p:cNvSpPr>
                <p:nvPr/>
              </p:nvSpPr>
              <p:spPr bwMode="auto">
                <a:xfrm>
                  <a:off x="4272" y="3600"/>
                  <a:ext cx="0" cy="2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0964" name="Line 132"/>
                <p:cNvSpPr>
                  <a:spLocks noChangeShapeType="1"/>
                </p:cNvSpPr>
                <p:nvPr/>
              </p:nvSpPr>
              <p:spPr bwMode="auto">
                <a:xfrm>
                  <a:off x="4174" y="3689"/>
                  <a:ext cx="1" cy="111"/>
                </a:xfrm>
                <a:prstGeom prst="line">
                  <a:avLst/>
                </a:prstGeom>
                <a:noFill/>
                <a:ln w="3810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20966" name="Text Box 134"/>
                <p:cNvSpPr txBox="1">
                  <a:spLocks noChangeArrowheads="1"/>
                </p:cNvSpPr>
                <p:nvPr/>
              </p:nvSpPr>
              <p:spPr bwMode="auto">
                <a:xfrm>
                  <a:off x="4245" y="3445"/>
                  <a:ext cx="2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b="1" dirty="0">
                      <a:solidFill>
                        <a:srgbClr val="FF0000"/>
                      </a:solidFill>
                      <a:sym typeface="Symbol" charset="2"/>
                    </a:rPr>
                    <a:t>+</a:t>
                  </a:r>
                  <a:endParaRPr lang="de-DE" altLang="de-DE" b="1" dirty="0">
                    <a:solidFill>
                      <a:srgbClr val="FF0000"/>
                    </a:solidFill>
                  </a:endParaRPr>
                </a:p>
              </p:txBody>
            </p:sp>
            <p:sp>
              <p:nvSpPr>
                <p:cNvPr id="120967" name="Text Box 135"/>
                <p:cNvSpPr txBox="1">
                  <a:spLocks noChangeArrowheads="1"/>
                </p:cNvSpPr>
                <p:nvPr/>
              </p:nvSpPr>
              <p:spPr bwMode="auto">
                <a:xfrm>
                  <a:off x="3939" y="3374"/>
                  <a:ext cx="24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600" b="1">
                      <a:sym typeface="Symbol" charset="2"/>
                    </a:rPr>
                    <a:t>-</a:t>
                  </a:r>
                  <a:endParaRPr lang="de-DE" altLang="de-DE" sz="3600" b="1"/>
                </a:p>
              </p:txBody>
            </p:sp>
            <p:sp>
              <p:nvSpPr>
                <p:cNvPr id="120968" name="Text Box 136"/>
                <p:cNvSpPr txBox="1">
                  <a:spLocks noChangeArrowheads="1"/>
                </p:cNvSpPr>
                <p:nvPr/>
              </p:nvSpPr>
              <p:spPr bwMode="auto">
                <a:xfrm>
                  <a:off x="4096" y="3352"/>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i="1" dirty="0">
                      <a:solidFill>
                        <a:schemeClr val="tx1"/>
                      </a:solidFill>
                    </a:rPr>
                    <a:t>U</a:t>
                  </a:r>
                </a:p>
              </p:txBody>
            </p:sp>
            <p:sp>
              <p:nvSpPr>
                <p:cNvPr id="120972" name="Line 140"/>
                <p:cNvSpPr>
                  <a:spLocks noChangeShapeType="1"/>
                </p:cNvSpPr>
                <p:nvPr/>
              </p:nvSpPr>
              <p:spPr bwMode="auto">
                <a:xfrm>
                  <a:off x="3600" y="3744"/>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0973" name="Line 141"/>
                <p:cNvSpPr>
                  <a:spLocks noChangeShapeType="1"/>
                </p:cNvSpPr>
                <p:nvPr/>
              </p:nvSpPr>
              <p:spPr bwMode="auto">
                <a:xfrm>
                  <a:off x="3408" y="3936"/>
                  <a:ext cx="38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0974" name="Line 142"/>
                <p:cNvSpPr>
                  <a:spLocks noChangeShapeType="1"/>
                </p:cNvSpPr>
                <p:nvPr/>
              </p:nvSpPr>
              <p:spPr bwMode="auto">
                <a:xfrm>
                  <a:off x="3504" y="3984"/>
                  <a:ext cx="19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20975" name="Line 143"/>
                <p:cNvSpPr>
                  <a:spLocks noChangeShapeType="1"/>
                </p:cNvSpPr>
                <p:nvPr/>
              </p:nvSpPr>
              <p:spPr bwMode="auto">
                <a:xfrm>
                  <a:off x="3552" y="4032"/>
                  <a:ext cx="9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20976" name="Text Box 144"/>
                <p:cNvSpPr txBox="1">
                  <a:spLocks noChangeArrowheads="1"/>
                </p:cNvSpPr>
                <p:nvPr/>
              </p:nvSpPr>
              <p:spPr bwMode="auto">
                <a:xfrm>
                  <a:off x="3264" y="4022"/>
                  <a:ext cx="6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a:solidFill>
                        <a:schemeClr val="tx1"/>
                      </a:solidFill>
                    </a:rPr>
                    <a:t>Erde</a:t>
                  </a:r>
                </a:p>
              </p:txBody>
            </p:sp>
          </p:grpSp>
        </p:grpSp>
        <p:grpSp>
          <p:nvGrpSpPr>
            <p:cNvPr id="121031" name="Group 199"/>
            <p:cNvGrpSpPr>
              <a:grpSpLocks/>
            </p:cNvGrpSpPr>
            <p:nvPr/>
          </p:nvGrpSpPr>
          <p:grpSpPr bwMode="auto">
            <a:xfrm>
              <a:off x="7175500" y="3124200"/>
              <a:ext cx="2044700" cy="2552700"/>
              <a:chOff x="4232" y="1968"/>
              <a:chExt cx="1288" cy="1608"/>
            </a:xfrm>
          </p:grpSpPr>
          <p:sp>
            <p:nvSpPr>
              <p:cNvPr id="120988" name="Text Box 156"/>
              <p:cNvSpPr txBox="1">
                <a:spLocks noChangeArrowheads="1"/>
              </p:cNvSpPr>
              <p:nvPr/>
            </p:nvSpPr>
            <p:spPr bwMode="auto">
              <a:xfrm>
                <a:off x="4560" y="1968"/>
                <a:ext cx="9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a:t>Aufladung</a:t>
                </a:r>
              </a:p>
            </p:txBody>
          </p:sp>
          <p:grpSp>
            <p:nvGrpSpPr>
              <p:cNvPr id="35882" name="Group 198"/>
              <p:cNvGrpSpPr>
                <a:grpSpLocks/>
              </p:cNvGrpSpPr>
              <p:nvPr/>
            </p:nvGrpSpPr>
            <p:grpSpPr bwMode="auto">
              <a:xfrm>
                <a:off x="4232" y="2120"/>
                <a:ext cx="448" cy="1456"/>
                <a:chOff x="4232" y="2120"/>
                <a:chExt cx="448" cy="1456"/>
              </a:xfrm>
            </p:grpSpPr>
            <p:grpSp>
              <p:nvGrpSpPr>
                <p:cNvPr id="35884" name="Group 155"/>
                <p:cNvGrpSpPr>
                  <a:grpSpLocks/>
                </p:cNvGrpSpPr>
                <p:nvPr/>
              </p:nvGrpSpPr>
              <p:grpSpPr bwMode="auto">
                <a:xfrm>
                  <a:off x="4312" y="2120"/>
                  <a:ext cx="296" cy="1303"/>
                  <a:chOff x="4312" y="2120"/>
                  <a:chExt cx="296" cy="1303"/>
                </a:xfrm>
              </p:grpSpPr>
              <p:sp>
                <p:nvSpPr>
                  <p:cNvPr id="120980" name="Text Box 148"/>
                  <p:cNvSpPr txBox="1">
                    <a:spLocks noChangeArrowheads="1"/>
                  </p:cNvSpPr>
                  <p:nvPr/>
                </p:nvSpPr>
                <p:spPr bwMode="auto">
                  <a:xfrm>
                    <a:off x="4368" y="2120"/>
                    <a:ext cx="2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b="1">
                        <a:sym typeface="Symbol" charset="2"/>
                      </a:rPr>
                      <a:t>+</a:t>
                    </a:r>
                    <a:endParaRPr lang="de-DE" altLang="de-DE" b="1"/>
                  </a:p>
                </p:txBody>
              </p:sp>
              <p:sp>
                <p:nvSpPr>
                  <p:cNvPr id="120981" name="Text Box 149"/>
                  <p:cNvSpPr txBox="1">
                    <a:spLocks noChangeArrowheads="1"/>
                  </p:cNvSpPr>
                  <p:nvPr/>
                </p:nvSpPr>
                <p:spPr bwMode="auto">
                  <a:xfrm>
                    <a:off x="4336" y="2320"/>
                    <a:ext cx="2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b="1" dirty="0">
                        <a:sym typeface="Symbol" charset="2"/>
                      </a:rPr>
                      <a:t>+</a:t>
                    </a:r>
                    <a:endParaRPr lang="de-DE" altLang="de-DE" b="1" dirty="0"/>
                  </a:p>
                </p:txBody>
              </p:sp>
              <p:sp>
                <p:nvSpPr>
                  <p:cNvPr id="120982" name="Text Box 150"/>
                  <p:cNvSpPr txBox="1">
                    <a:spLocks noChangeArrowheads="1"/>
                  </p:cNvSpPr>
                  <p:nvPr/>
                </p:nvSpPr>
                <p:spPr bwMode="auto">
                  <a:xfrm>
                    <a:off x="4312" y="2488"/>
                    <a:ext cx="2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b="1" dirty="0">
                        <a:sym typeface="Symbol" charset="2"/>
                      </a:rPr>
                      <a:t>+</a:t>
                    </a:r>
                    <a:endParaRPr lang="de-DE" altLang="de-DE" b="1" dirty="0"/>
                  </a:p>
                </p:txBody>
              </p:sp>
              <p:sp>
                <p:nvSpPr>
                  <p:cNvPr id="120984" name="Text Box 152"/>
                  <p:cNvSpPr txBox="1">
                    <a:spLocks noChangeArrowheads="1"/>
                  </p:cNvSpPr>
                  <p:nvPr/>
                </p:nvSpPr>
                <p:spPr bwMode="auto">
                  <a:xfrm>
                    <a:off x="4344" y="2776"/>
                    <a:ext cx="2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b="1" dirty="0">
                        <a:sym typeface="Symbol" charset="2"/>
                      </a:rPr>
                      <a:t>+</a:t>
                    </a:r>
                    <a:endParaRPr lang="de-DE" altLang="de-DE" b="1" dirty="0"/>
                  </a:p>
                </p:txBody>
              </p:sp>
              <p:sp>
                <p:nvSpPr>
                  <p:cNvPr id="120985" name="Text Box 153"/>
                  <p:cNvSpPr txBox="1">
                    <a:spLocks noChangeArrowheads="1"/>
                  </p:cNvSpPr>
                  <p:nvPr/>
                </p:nvSpPr>
                <p:spPr bwMode="auto">
                  <a:xfrm>
                    <a:off x="4344" y="2952"/>
                    <a:ext cx="2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b="1" dirty="0">
                        <a:sym typeface="Symbol" charset="2"/>
                      </a:rPr>
                      <a:t>+</a:t>
                    </a:r>
                    <a:endParaRPr lang="de-DE" altLang="de-DE" b="1" dirty="0"/>
                  </a:p>
                </p:txBody>
              </p:sp>
              <p:sp>
                <p:nvSpPr>
                  <p:cNvPr id="120986" name="Text Box 154"/>
                  <p:cNvSpPr txBox="1">
                    <a:spLocks noChangeArrowheads="1"/>
                  </p:cNvSpPr>
                  <p:nvPr/>
                </p:nvSpPr>
                <p:spPr bwMode="auto">
                  <a:xfrm>
                    <a:off x="4320" y="3096"/>
                    <a:ext cx="2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b="1" dirty="0">
                        <a:sym typeface="Symbol" charset="2"/>
                      </a:rPr>
                      <a:t>+</a:t>
                    </a:r>
                    <a:endParaRPr lang="de-DE" altLang="de-DE" b="1" dirty="0"/>
                  </a:p>
                </p:txBody>
              </p:sp>
            </p:grpSp>
            <p:sp>
              <p:nvSpPr>
                <p:cNvPr id="120989" name="Line 157"/>
                <p:cNvSpPr>
                  <a:spLocks noChangeShapeType="1"/>
                </p:cNvSpPr>
                <p:nvPr/>
              </p:nvSpPr>
              <p:spPr bwMode="auto">
                <a:xfrm flipH="1">
                  <a:off x="4504" y="2192"/>
                  <a:ext cx="176" cy="216"/>
                </a:xfrm>
                <a:prstGeom prst="line">
                  <a:avLst/>
                </a:prstGeom>
                <a:noFill/>
                <a:ln w="28575">
                  <a:solidFill>
                    <a:schemeClr val="tx1"/>
                  </a:solidFill>
                  <a:round/>
                  <a:headEn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21004" name="Text Box 172"/>
                <p:cNvSpPr txBox="1">
                  <a:spLocks noChangeArrowheads="1"/>
                </p:cNvSpPr>
                <p:nvPr/>
              </p:nvSpPr>
              <p:spPr bwMode="auto">
                <a:xfrm>
                  <a:off x="4232" y="3288"/>
                  <a:ext cx="4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i="1" dirty="0"/>
                    <a:t>Q</a:t>
                  </a:r>
                </a:p>
              </p:txBody>
            </p:sp>
            <p:sp>
              <p:nvSpPr>
                <p:cNvPr id="120983" name="Text Box 151"/>
                <p:cNvSpPr txBox="1">
                  <a:spLocks noChangeArrowheads="1"/>
                </p:cNvSpPr>
                <p:nvPr/>
              </p:nvSpPr>
              <p:spPr bwMode="auto">
                <a:xfrm>
                  <a:off x="4400" y="2640"/>
                  <a:ext cx="2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b="1" dirty="0">
                      <a:sym typeface="Symbol" charset="2"/>
                    </a:rPr>
                    <a:t>+</a:t>
                  </a:r>
                  <a:endParaRPr lang="de-DE" altLang="de-DE" b="1" dirty="0"/>
                </a:p>
              </p:txBody>
            </p:sp>
          </p:grpSp>
        </p:grpSp>
      </p:grpSp>
      <p:grpSp>
        <p:nvGrpSpPr>
          <p:cNvPr id="121033" name="Group 201"/>
          <p:cNvGrpSpPr>
            <a:grpSpLocks/>
          </p:cNvGrpSpPr>
          <p:nvPr/>
        </p:nvGrpSpPr>
        <p:grpSpPr bwMode="auto">
          <a:xfrm>
            <a:off x="5192713" y="3124200"/>
            <a:ext cx="2274887" cy="2578100"/>
            <a:chOff x="2983" y="1968"/>
            <a:chExt cx="1433" cy="1624"/>
          </a:xfrm>
        </p:grpSpPr>
        <p:sp>
          <p:nvSpPr>
            <p:cNvPr id="120999" name="Text Box 167"/>
            <p:cNvSpPr txBox="1">
              <a:spLocks noChangeArrowheads="1"/>
            </p:cNvSpPr>
            <p:nvPr/>
          </p:nvSpPr>
          <p:spPr bwMode="auto">
            <a:xfrm>
              <a:off x="2983" y="1968"/>
              <a:ext cx="84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a:solidFill>
                    <a:srgbClr val="FF0000"/>
                  </a:solidFill>
                </a:rPr>
                <a:t>Influenz</a:t>
              </a:r>
            </a:p>
          </p:txBody>
        </p:sp>
        <p:grpSp>
          <p:nvGrpSpPr>
            <p:cNvPr id="35870" name="Group 200"/>
            <p:cNvGrpSpPr>
              <a:grpSpLocks/>
            </p:cNvGrpSpPr>
            <p:nvPr/>
          </p:nvGrpSpPr>
          <p:grpSpPr bwMode="auto">
            <a:xfrm>
              <a:off x="3576" y="2032"/>
              <a:ext cx="840" cy="1560"/>
              <a:chOff x="3576" y="2032"/>
              <a:chExt cx="840" cy="1560"/>
            </a:xfrm>
          </p:grpSpPr>
          <p:grpSp>
            <p:nvGrpSpPr>
              <p:cNvPr id="35871" name="Group 166"/>
              <p:cNvGrpSpPr>
                <a:grpSpLocks/>
              </p:cNvGrpSpPr>
              <p:nvPr/>
            </p:nvGrpSpPr>
            <p:grpSpPr bwMode="auto">
              <a:xfrm>
                <a:off x="3576" y="2032"/>
                <a:ext cx="840" cy="1458"/>
                <a:chOff x="3576" y="2032"/>
                <a:chExt cx="840" cy="1458"/>
              </a:xfrm>
            </p:grpSpPr>
            <p:sp>
              <p:nvSpPr>
                <p:cNvPr id="120991" name="Text Box 159"/>
                <p:cNvSpPr txBox="1">
                  <a:spLocks noChangeArrowheads="1"/>
                </p:cNvSpPr>
                <p:nvPr/>
              </p:nvSpPr>
              <p:spPr bwMode="auto">
                <a:xfrm>
                  <a:off x="3648" y="2032"/>
                  <a:ext cx="62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4000">
                      <a:solidFill>
                        <a:srgbClr val="FF0000"/>
                      </a:solidFill>
                    </a:rPr>
                    <a:t>-</a:t>
                  </a:r>
                </a:p>
              </p:txBody>
            </p:sp>
            <p:sp>
              <p:nvSpPr>
                <p:cNvPr id="120992" name="Text Box 160"/>
                <p:cNvSpPr txBox="1">
                  <a:spLocks noChangeArrowheads="1"/>
                </p:cNvSpPr>
                <p:nvPr/>
              </p:nvSpPr>
              <p:spPr bwMode="auto">
                <a:xfrm>
                  <a:off x="3752" y="2184"/>
                  <a:ext cx="62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4000">
                      <a:solidFill>
                        <a:srgbClr val="FF0000"/>
                      </a:solidFill>
                    </a:rPr>
                    <a:t>-</a:t>
                  </a:r>
                </a:p>
              </p:txBody>
            </p:sp>
            <p:sp>
              <p:nvSpPr>
                <p:cNvPr id="120993" name="Text Box 161"/>
                <p:cNvSpPr txBox="1">
                  <a:spLocks noChangeArrowheads="1"/>
                </p:cNvSpPr>
                <p:nvPr/>
              </p:nvSpPr>
              <p:spPr bwMode="auto">
                <a:xfrm>
                  <a:off x="3792" y="2416"/>
                  <a:ext cx="62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4000">
                      <a:solidFill>
                        <a:srgbClr val="FF0000"/>
                      </a:solidFill>
                    </a:rPr>
                    <a:t>-</a:t>
                  </a:r>
                </a:p>
              </p:txBody>
            </p:sp>
            <p:sp>
              <p:nvSpPr>
                <p:cNvPr id="120994" name="Text Box 162"/>
                <p:cNvSpPr txBox="1">
                  <a:spLocks noChangeArrowheads="1"/>
                </p:cNvSpPr>
                <p:nvPr/>
              </p:nvSpPr>
              <p:spPr bwMode="auto">
                <a:xfrm>
                  <a:off x="3704" y="2576"/>
                  <a:ext cx="62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4000">
                      <a:solidFill>
                        <a:srgbClr val="FF0000"/>
                      </a:solidFill>
                    </a:rPr>
                    <a:t>-</a:t>
                  </a:r>
                </a:p>
              </p:txBody>
            </p:sp>
            <p:sp>
              <p:nvSpPr>
                <p:cNvPr id="120995" name="Text Box 163"/>
                <p:cNvSpPr txBox="1">
                  <a:spLocks noChangeArrowheads="1"/>
                </p:cNvSpPr>
                <p:nvPr/>
              </p:nvSpPr>
              <p:spPr bwMode="auto">
                <a:xfrm>
                  <a:off x="3576" y="2720"/>
                  <a:ext cx="62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4000">
                      <a:solidFill>
                        <a:srgbClr val="FF0000"/>
                      </a:solidFill>
                    </a:rPr>
                    <a:t>-</a:t>
                  </a:r>
                </a:p>
              </p:txBody>
            </p:sp>
            <p:sp>
              <p:nvSpPr>
                <p:cNvPr id="120996" name="Text Box 164"/>
                <p:cNvSpPr txBox="1">
                  <a:spLocks noChangeArrowheads="1"/>
                </p:cNvSpPr>
                <p:nvPr/>
              </p:nvSpPr>
              <p:spPr bwMode="auto">
                <a:xfrm>
                  <a:off x="3608" y="2912"/>
                  <a:ext cx="62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4000">
                      <a:solidFill>
                        <a:srgbClr val="FF0000"/>
                      </a:solidFill>
                    </a:rPr>
                    <a:t>-</a:t>
                  </a:r>
                </a:p>
              </p:txBody>
            </p:sp>
            <p:sp>
              <p:nvSpPr>
                <p:cNvPr id="120997" name="Text Box 165"/>
                <p:cNvSpPr txBox="1">
                  <a:spLocks noChangeArrowheads="1"/>
                </p:cNvSpPr>
                <p:nvPr/>
              </p:nvSpPr>
              <p:spPr bwMode="auto">
                <a:xfrm>
                  <a:off x="3664" y="3048"/>
                  <a:ext cx="62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4000">
                      <a:solidFill>
                        <a:srgbClr val="FF0000"/>
                      </a:solidFill>
                    </a:rPr>
                    <a:t>-</a:t>
                  </a:r>
                </a:p>
              </p:txBody>
            </p:sp>
          </p:grpSp>
          <p:sp>
            <p:nvSpPr>
              <p:cNvPr id="121000" name="Line 168"/>
              <p:cNvSpPr>
                <a:spLocks noChangeShapeType="1"/>
              </p:cNvSpPr>
              <p:nvPr/>
            </p:nvSpPr>
            <p:spPr bwMode="auto">
              <a:xfrm>
                <a:off x="3688" y="2200"/>
                <a:ext cx="264" cy="176"/>
              </a:xfrm>
              <a:prstGeom prst="line">
                <a:avLst/>
              </a:prstGeom>
              <a:noFill/>
              <a:ln w="28575">
                <a:solidFill>
                  <a:schemeClr val="tx1"/>
                </a:solidFill>
                <a:round/>
                <a:headEn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1006" name="Text Box 174"/>
              <p:cNvSpPr txBox="1">
                <a:spLocks noChangeArrowheads="1"/>
              </p:cNvSpPr>
              <p:nvPr/>
            </p:nvSpPr>
            <p:spPr bwMode="auto">
              <a:xfrm>
                <a:off x="3688" y="3304"/>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dirty="0">
                    <a:solidFill>
                      <a:srgbClr val="FF0000"/>
                    </a:solidFill>
                    <a:sym typeface="Symbol" charset="2"/>
                  </a:rPr>
                  <a:t>−</a:t>
                </a:r>
                <a:r>
                  <a:rPr lang="de-DE" altLang="de-DE" sz="2400" i="1" dirty="0" smtClean="0">
                    <a:solidFill>
                      <a:srgbClr val="FF0000"/>
                    </a:solidFill>
                    <a:sym typeface="Symbol" charset="2"/>
                  </a:rPr>
                  <a:t>Q</a:t>
                </a:r>
                <a:endParaRPr lang="de-DE" altLang="de-DE" sz="2400" i="1" dirty="0">
                  <a:solidFill>
                    <a:srgbClr val="FF0000"/>
                  </a:solidFill>
                </a:endParaRPr>
              </a:p>
            </p:txBody>
          </p:sp>
        </p:grpSp>
      </p:grpSp>
      <p:grpSp>
        <p:nvGrpSpPr>
          <p:cNvPr id="121038" name="Group 206"/>
          <p:cNvGrpSpPr>
            <a:grpSpLocks/>
          </p:cNvGrpSpPr>
          <p:nvPr/>
        </p:nvGrpSpPr>
        <p:grpSpPr bwMode="auto">
          <a:xfrm>
            <a:off x="228600" y="6019800"/>
            <a:ext cx="4000500" cy="685800"/>
            <a:chOff x="144" y="3792"/>
            <a:chExt cx="2520" cy="432"/>
          </a:xfrm>
        </p:grpSpPr>
        <p:sp>
          <p:nvSpPr>
            <p:cNvPr id="121017" name="Text Box 185"/>
            <p:cNvSpPr txBox="1">
              <a:spLocks noChangeArrowheads="1"/>
            </p:cNvSpPr>
            <p:nvPr/>
          </p:nvSpPr>
          <p:spPr bwMode="auto">
            <a:xfrm>
              <a:off x="144" y="3840"/>
              <a:ext cx="13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sz="2400"/>
                <a:t>Schaltzeichen:</a:t>
              </a:r>
            </a:p>
          </p:txBody>
        </p:sp>
        <p:sp>
          <p:nvSpPr>
            <p:cNvPr id="121025" name="Rectangle 193"/>
            <p:cNvSpPr>
              <a:spLocks noChangeArrowheads="1"/>
            </p:cNvSpPr>
            <p:nvPr/>
          </p:nvSpPr>
          <p:spPr bwMode="auto">
            <a:xfrm>
              <a:off x="1440" y="3792"/>
              <a:ext cx="1224" cy="432"/>
            </a:xfrm>
            <a:prstGeom prst="rect">
              <a:avLst/>
            </a:prstGeom>
            <a:solidFill>
              <a:srgbClr val="FFFF99"/>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38100">
                  <a:solidFill>
                    <a:srgbClr val="00CC00"/>
                  </a:solidFill>
                  <a:miter lim="800000"/>
                  <a:headEnd/>
                  <a:tailEnd/>
                </a14:hiddenLine>
              </a:ext>
            </a:extLst>
          </p:spPr>
          <p:txBody>
            <a:bodyPr wrap="none" anchor="ctr">
              <a:spAutoFit/>
            </a:bodyPr>
            <a:lstStyle/>
            <a:p>
              <a:pPr algn="ctr" eaLnBrk="1" hangingPunct="1">
                <a:spcBef>
                  <a:spcPct val="50000"/>
                </a:spcBef>
                <a:defRPr/>
              </a:pPr>
              <a:endParaRPr lang="de-DE"/>
            </a:p>
          </p:txBody>
        </p:sp>
        <p:grpSp>
          <p:nvGrpSpPr>
            <p:cNvPr id="35856" name="Group 192"/>
            <p:cNvGrpSpPr>
              <a:grpSpLocks/>
            </p:cNvGrpSpPr>
            <p:nvPr/>
          </p:nvGrpSpPr>
          <p:grpSpPr bwMode="auto">
            <a:xfrm>
              <a:off x="1536" y="3888"/>
              <a:ext cx="1056" cy="240"/>
              <a:chOff x="1776" y="3792"/>
              <a:chExt cx="1056" cy="240"/>
            </a:xfrm>
          </p:grpSpPr>
          <p:sp>
            <p:nvSpPr>
              <p:cNvPr id="121020" name="Line 188"/>
              <p:cNvSpPr>
                <a:spLocks noChangeShapeType="1"/>
              </p:cNvSpPr>
              <p:nvPr/>
            </p:nvSpPr>
            <p:spPr bwMode="auto">
              <a:xfrm>
                <a:off x="2256" y="3792"/>
                <a:ext cx="0" cy="24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1021" name="Line 189"/>
              <p:cNvSpPr>
                <a:spLocks noChangeShapeType="1"/>
              </p:cNvSpPr>
              <p:nvPr/>
            </p:nvSpPr>
            <p:spPr bwMode="auto">
              <a:xfrm>
                <a:off x="2352" y="3792"/>
                <a:ext cx="0" cy="24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1022" name="Line 190"/>
              <p:cNvSpPr>
                <a:spLocks noChangeShapeType="1"/>
              </p:cNvSpPr>
              <p:nvPr/>
            </p:nvSpPr>
            <p:spPr bwMode="auto">
              <a:xfrm flipH="1">
                <a:off x="1776" y="3912"/>
                <a:ext cx="4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1023" name="Line 191"/>
              <p:cNvSpPr>
                <a:spLocks noChangeShapeType="1"/>
              </p:cNvSpPr>
              <p:nvPr/>
            </p:nvSpPr>
            <p:spPr bwMode="auto">
              <a:xfrm flipH="1">
                <a:off x="2352" y="3912"/>
                <a:ext cx="4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grpSp>
      </p:grpSp>
      <p:pic>
        <p:nvPicPr>
          <p:cNvPr id="2" name="Bild 1"/>
          <p:cNvPicPr>
            <a:picLocks noChangeAspect="1"/>
          </p:cNvPicPr>
          <p:nvPr/>
        </p:nvPicPr>
        <p:blipFill>
          <a:blip r:embed="rId5"/>
          <a:stretch>
            <a:fillRect/>
          </a:stretch>
        </p:blipFill>
        <p:spPr>
          <a:xfrm>
            <a:off x="990600" y="1371600"/>
            <a:ext cx="2413000" cy="419100"/>
          </a:xfrm>
          <a:prstGeom prst="rect">
            <a:avLst/>
          </a:prstGeom>
        </p:spPr>
      </p:pic>
      <p:sp>
        <p:nvSpPr>
          <p:cNvPr id="3" name="Textfeld 2"/>
          <p:cNvSpPr txBox="1"/>
          <p:nvPr/>
        </p:nvSpPr>
        <p:spPr>
          <a:xfrm>
            <a:off x="152400" y="1828800"/>
            <a:ext cx="4630737" cy="461665"/>
          </a:xfrm>
          <a:prstGeom prst="rect">
            <a:avLst/>
          </a:prstGeom>
          <a:noFill/>
        </p:spPr>
        <p:txBody>
          <a:bodyPr wrap="square" rtlCol="0">
            <a:spAutoFit/>
          </a:bodyPr>
          <a:lstStyle/>
          <a:p>
            <a:r>
              <a:rPr lang="de-DE" sz="2400" dirty="0" smtClean="0"/>
              <a:t>Feldlinien starten auf 1, enden auf 2</a:t>
            </a:r>
            <a:endParaRPr lang="de-DE" sz="2400" dirty="0"/>
          </a:p>
        </p:txBody>
      </p:sp>
      <p:pic>
        <p:nvPicPr>
          <p:cNvPr id="4" name="Bild 3"/>
          <p:cNvPicPr>
            <a:picLocks noChangeAspect="1"/>
          </p:cNvPicPr>
          <p:nvPr/>
        </p:nvPicPr>
        <p:blipFill>
          <a:blip r:embed="rId6"/>
          <a:stretch>
            <a:fillRect/>
          </a:stretch>
        </p:blipFill>
        <p:spPr>
          <a:xfrm>
            <a:off x="215900" y="2476500"/>
            <a:ext cx="4584700" cy="419100"/>
          </a:xfrm>
          <a:prstGeom prst="rect">
            <a:avLst/>
          </a:prstGeom>
        </p:spPr>
      </p:pic>
      <p:grpSp>
        <p:nvGrpSpPr>
          <p:cNvPr id="8" name="Gruppierung 7"/>
          <p:cNvGrpSpPr/>
          <p:nvPr/>
        </p:nvGrpSpPr>
        <p:grpSpPr>
          <a:xfrm>
            <a:off x="177800" y="3119735"/>
            <a:ext cx="5021997" cy="1310184"/>
            <a:chOff x="177800" y="3119735"/>
            <a:chExt cx="5021997" cy="1310184"/>
          </a:xfrm>
        </p:grpSpPr>
        <p:sp>
          <p:nvSpPr>
            <p:cNvPr id="120" name="Rectangle 193"/>
            <p:cNvSpPr>
              <a:spLocks noChangeArrowheads="1"/>
            </p:cNvSpPr>
            <p:nvPr/>
          </p:nvSpPr>
          <p:spPr bwMode="auto">
            <a:xfrm>
              <a:off x="3029803" y="3744119"/>
              <a:ext cx="2169994" cy="685800"/>
            </a:xfrm>
            <a:prstGeom prst="rect">
              <a:avLst/>
            </a:prstGeom>
            <a:solidFill>
              <a:srgbClr val="FFFF99"/>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38100">
                  <a:solidFill>
                    <a:srgbClr val="00CC00"/>
                  </a:solidFill>
                  <a:miter lim="800000"/>
                  <a:headEnd/>
                  <a:tailEnd/>
                </a14:hiddenLine>
              </a:ext>
            </a:extLst>
          </p:spPr>
          <p:txBody>
            <a:bodyPr wrap="square" anchor="ctr">
              <a:spAutoFit/>
            </a:bodyPr>
            <a:lstStyle/>
            <a:p>
              <a:pPr algn="ctr" eaLnBrk="1" hangingPunct="1">
                <a:spcBef>
                  <a:spcPct val="50000"/>
                </a:spcBef>
                <a:defRPr/>
              </a:pPr>
              <a:endParaRPr lang="de-DE"/>
            </a:p>
          </p:txBody>
        </p:sp>
        <p:sp>
          <p:nvSpPr>
            <p:cNvPr id="121002" name="Text Box 170"/>
            <p:cNvSpPr txBox="1">
              <a:spLocks noChangeArrowheads="1"/>
            </p:cNvSpPr>
            <p:nvPr/>
          </p:nvSpPr>
          <p:spPr bwMode="auto">
            <a:xfrm>
              <a:off x="177800" y="3119735"/>
              <a:ext cx="5003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spcBef>
                  <a:spcPct val="50000"/>
                </a:spcBef>
                <a:defRPr/>
              </a:pPr>
              <a:r>
                <a:rPr lang="de-DE" altLang="de-DE" sz="2400" dirty="0" smtClean="0"/>
                <a:t>Kapazität (Ladungsfassungsvermögen)</a:t>
              </a:r>
              <a:endParaRPr lang="de-DE" altLang="de-DE" sz="2400" dirty="0"/>
            </a:p>
          </p:txBody>
        </p:sp>
        <p:pic>
          <p:nvPicPr>
            <p:cNvPr id="7" name="Bild 6"/>
            <p:cNvPicPr>
              <a:picLocks noChangeAspect="1"/>
            </p:cNvPicPr>
            <p:nvPr/>
          </p:nvPicPr>
          <p:blipFill>
            <a:blip r:embed="rId7"/>
            <a:stretch>
              <a:fillRect/>
            </a:stretch>
          </p:blipFill>
          <p:spPr>
            <a:xfrm>
              <a:off x="228600" y="3873500"/>
              <a:ext cx="4914900" cy="469900"/>
            </a:xfrm>
            <a:prstGeom prst="rect">
              <a:avLst/>
            </a:prstGeom>
          </p:spPr>
        </p:pic>
      </p:grpSp>
      <p:grpSp>
        <p:nvGrpSpPr>
          <p:cNvPr id="12" name="Gruppierung 11"/>
          <p:cNvGrpSpPr/>
          <p:nvPr/>
        </p:nvGrpSpPr>
        <p:grpSpPr>
          <a:xfrm>
            <a:off x="228600" y="4495800"/>
            <a:ext cx="4648200" cy="1376065"/>
            <a:chOff x="228600" y="4495800"/>
            <a:chExt cx="4648200" cy="1376065"/>
          </a:xfrm>
        </p:grpSpPr>
        <p:sp>
          <p:nvSpPr>
            <p:cNvPr id="121010" name="Text Box 178"/>
            <p:cNvSpPr txBox="1">
              <a:spLocks noChangeArrowheads="1"/>
            </p:cNvSpPr>
            <p:nvPr/>
          </p:nvSpPr>
          <p:spPr bwMode="auto">
            <a:xfrm>
              <a:off x="228600" y="44958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sz="2400" dirty="0"/>
                <a:t>Einheit:</a:t>
              </a:r>
            </a:p>
          </p:txBody>
        </p:sp>
        <p:sp>
          <p:nvSpPr>
            <p:cNvPr id="121012" name="Text Box 180"/>
            <p:cNvSpPr txBox="1">
              <a:spLocks noChangeArrowheads="1"/>
            </p:cNvSpPr>
            <p:nvPr/>
          </p:nvSpPr>
          <p:spPr bwMode="auto">
            <a:xfrm>
              <a:off x="1219200" y="5410200"/>
              <a:ext cx="3657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dirty="0"/>
                <a:t>(</a:t>
              </a:r>
              <a:r>
                <a:rPr lang="de-DE" altLang="de-DE" sz="800" dirty="0"/>
                <a:t> </a:t>
              </a:r>
              <a:r>
                <a:rPr lang="de-DE" altLang="de-DE" sz="2400" dirty="0"/>
                <a:t>gebräuchlich:  </a:t>
              </a:r>
              <a:r>
                <a:rPr lang="de-DE" altLang="de-DE" sz="2400" dirty="0" err="1"/>
                <a:t>pF</a:t>
              </a:r>
              <a:r>
                <a:rPr lang="de-DE" altLang="de-DE" sz="2400" dirty="0"/>
                <a:t>, </a:t>
              </a:r>
              <a:r>
                <a:rPr lang="de-DE" altLang="de-DE" sz="2400" dirty="0" err="1"/>
                <a:t>nF</a:t>
              </a:r>
              <a:r>
                <a:rPr lang="de-DE" altLang="de-DE" sz="2400" dirty="0"/>
                <a:t>, </a:t>
              </a:r>
              <a:r>
                <a:rPr lang="de-DE" altLang="de-DE" sz="2400" dirty="0" smtClean="0">
                  <a:sym typeface="Symbol" charset="2"/>
                </a:rPr>
                <a:t>𝜇F</a:t>
              </a:r>
              <a:r>
                <a:rPr lang="de-DE" altLang="de-DE" sz="800" dirty="0" smtClean="0">
                  <a:sym typeface="Symbol" charset="2"/>
                </a:rPr>
                <a:t> </a:t>
              </a:r>
              <a:r>
                <a:rPr lang="de-DE" altLang="de-DE" sz="2400" dirty="0">
                  <a:sym typeface="Symbol" charset="2"/>
                </a:rPr>
                <a:t>)</a:t>
              </a:r>
              <a:endParaRPr lang="de-DE" altLang="de-DE" sz="2400" dirty="0"/>
            </a:p>
          </p:txBody>
        </p:sp>
        <p:pic>
          <p:nvPicPr>
            <p:cNvPr id="11" name="Bild 10"/>
            <p:cNvPicPr>
              <a:picLocks noChangeAspect="1"/>
            </p:cNvPicPr>
            <p:nvPr/>
          </p:nvPicPr>
          <p:blipFill>
            <a:blip r:embed="rId8"/>
            <a:stretch>
              <a:fillRect/>
            </a:stretch>
          </p:blipFill>
          <p:spPr>
            <a:xfrm>
              <a:off x="1635860" y="4552687"/>
              <a:ext cx="3147278" cy="818718"/>
            </a:xfrm>
            <a:prstGeom prst="rect">
              <a:avLst/>
            </a:prstGeom>
          </p:spPr>
        </p:pic>
      </p:grpSp>
      <p:sp>
        <p:nvSpPr>
          <p:cNvPr id="120948" name="Text Box 116"/>
          <p:cNvSpPr txBox="1">
            <a:spLocks noChangeArrowheads="1"/>
          </p:cNvSpPr>
          <p:nvPr/>
        </p:nvSpPr>
        <p:spPr bwMode="auto">
          <a:xfrm>
            <a:off x="7689850" y="4648200"/>
            <a:ext cx="13779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dirty="0">
                <a:sym typeface="Symbol" charset="2"/>
              </a:rPr>
              <a:t>𝜙</a:t>
            </a:r>
            <a:r>
              <a:rPr lang="de-DE" altLang="de-DE" sz="3200" baseline="-25000" smtClean="0">
                <a:sym typeface="Symbol" charset="2"/>
              </a:rPr>
              <a:t>1</a:t>
            </a:r>
            <a:r>
              <a:rPr lang="de-DE" altLang="de-DE" sz="1000" smtClean="0">
                <a:sym typeface="Symbol" charset="2"/>
              </a:rPr>
              <a:t>  </a:t>
            </a:r>
            <a:r>
              <a:rPr lang="de-DE" altLang="de-DE" sz="3200" dirty="0">
                <a:sym typeface="Symbol" charset="2"/>
              </a:rPr>
              <a:t>=</a:t>
            </a:r>
            <a:r>
              <a:rPr lang="de-DE" altLang="de-DE" sz="1000" dirty="0">
                <a:sym typeface="Symbol" charset="2"/>
              </a:rPr>
              <a:t> </a:t>
            </a:r>
            <a:r>
              <a:rPr lang="de-DE" altLang="de-DE" sz="3200" dirty="0">
                <a:sym typeface="Symbol" charset="2"/>
              </a:rPr>
              <a:t>U</a:t>
            </a:r>
            <a:endParaRPr lang="de-DE" altLang="de-DE" sz="32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0948"/>
                                        </p:tgtEl>
                                        <p:attrNameLst>
                                          <p:attrName>style.visibility</p:attrName>
                                        </p:attrNameLst>
                                      </p:cBhvr>
                                      <p:to>
                                        <p:strVal val="visible"/>
                                      </p:to>
                                    </p:set>
                                    <p:animEffect transition="in" filter="wipe(left)">
                                      <p:cBhvr>
                                        <p:cTn id="12" dur="500"/>
                                        <p:tgtEl>
                                          <p:spTgt spid="1209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1033"/>
                                        </p:tgtEl>
                                        <p:attrNameLst>
                                          <p:attrName>style.visibility</p:attrName>
                                        </p:attrNameLst>
                                      </p:cBhvr>
                                      <p:to>
                                        <p:strVal val="visible"/>
                                      </p:to>
                                    </p:set>
                                    <p:animEffect transition="in" filter="fade">
                                      <p:cBhvr>
                                        <p:cTn id="17" dur="1000"/>
                                        <p:tgtEl>
                                          <p:spTgt spid="1210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1038"/>
                                        </p:tgtEl>
                                        <p:attrNameLst>
                                          <p:attrName>style.visibility</p:attrName>
                                        </p:attrNameLst>
                                      </p:cBhvr>
                                      <p:to>
                                        <p:strVal val="visible"/>
                                      </p:to>
                                    </p:set>
                                    <p:animEffect transition="in" filter="fade">
                                      <p:cBhvr>
                                        <p:cTn id="32" dur="1000"/>
                                        <p:tgtEl>
                                          <p:spTgt spid="121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948"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2"/>
          <p:cNvSpPr txBox="1">
            <a:spLocks noChangeArrowheads="1"/>
          </p:cNvSpPr>
          <p:nvPr/>
        </p:nvSpPr>
        <p:spPr bwMode="auto">
          <a:xfrm>
            <a:off x="76200" y="76200"/>
            <a:ext cx="5181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u="sng">
                <a:solidFill>
                  <a:srgbClr val="FF0000"/>
                </a:solidFill>
              </a:rPr>
              <a:t>Beispiel:</a:t>
            </a:r>
            <a:r>
              <a:rPr lang="de-DE" altLang="de-DE"/>
              <a:t>  Plattenkondensator</a:t>
            </a:r>
            <a:endParaRPr lang="de-DE" altLang="de-DE" u="sng">
              <a:solidFill>
                <a:srgbClr val="FF0000"/>
              </a:solidFill>
            </a:endParaRPr>
          </a:p>
        </p:txBody>
      </p:sp>
      <p:grpSp>
        <p:nvGrpSpPr>
          <p:cNvPr id="36869" name="Group 46"/>
          <p:cNvGrpSpPr>
            <a:grpSpLocks/>
          </p:cNvGrpSpPr>
          <p:nvPr/>
        </p:nvGrpSpPr>
        <p:grpSpPr bwMode="auto">
          <a:xfrm>
            <a:off x="152400" y="863600"/>
            <a:ext cx="4267200" cy="4200525"/>
            <a:chOff x="144" y="544"/>
            <a:chExt cx="2688" cy="2646"/>
          </a:xfrm>
        </p:grpSpPr>
        <p:grpSp>
          <p:nvGrpSpPr>
            <p:cNvPr id="36873" name="Group 39"/>
            <p:cNvGrpSpPr>
              <a:grpSpLocks/>
            </p:cNvGrpSpPr>
            <p:nvPr/>
          </p:nvGrpSpPr>
          <p:grpSpPr bwMode="auto">
            <a:xfrm>
              <a:off x="720" y="928"/>
              <a:ext cx="336" cy="1440"/>
              <a:chOff x="720" y="928"/>
              <a:chExt cx="336" cy="1440"/>
            </a:xfrm>
          </p:grpSpPr>
          <p:sp>
            <p:nvSpPr>
              <p:cNvPr id="119828" name="Line 20"/>
              <p:cNvSpPr>
                <a:spLocks noChangeShapeType="1"/>
              </p:cNvSpPr>
              <p:nvPr/>
            </p:nvSpPr>
            <p:spPr bwMode="auto">
              <a:xfrm>
                <a:off x="720" y="928"/>
                <a:ext cx="336" cy="0"/>
              </a:xfrm>
              <a:prstGeom prst="line">
                <a:avLst/>
              </a:prstGeom>
              <a:noFill/>
              <a:ln w="38100">
                <a:solidFill>
                  <a:srgbClr val="00CC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19829" name="Line 21"/>
              <p:cNvSpPr>
                <a:spLocks noChangeShapeType="1"/>
              </p:cNvSpPr>
              <p:nvPr/>
            </p:nvSpPr>
            <p:spPr bwMode="auto">
              <a:xfrm>
                <a:off x="720" y="1168"/>
                <a:ext cx="336" cy="0"/>
              </a:xfrm>
              <a:prstGeom prst="line">
                <a:avLst/>
              </a:prstGeom>
              <a:noFill/>
              <a:ln w="38100">
                <a:solidFill>
                  <a:srgbClr val="00CC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19830" name="Line 22"/>
              <p:cNvSpPr>
                <a:spLocks noChangeShapeType="1"/>
              </p:cNvSpPr>
              <p:nvPr/>
            </p:nvSpPr>
            <p:spPr bwMode="auto">
              <a:xfrm>
                <a:off x="720" y="1408"/>
                <a:ext cx="336" cy="0"/>
              </a:xfrm>
              <a:prstGeom prst="line">
                <a:avLst/>
              </a:prstGeom>
              <a:noFill/>
              <a:ln w="38100">
                <a:solidFill>
                  <a:srgbClr val="00CC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19831" name="Line 23"/>
              <p:cNvSpPr>
                <a:spLocks noChangeShapeType="1"/>
              </p:cNvSpPr>
              <p:nvPr/>
            </p:nvSpPr>
            <p:spPr bwMode="auto">
              <a:xfrm>
                <a:off x="720" y="1648"/>
                <a:ext cx="336" cy="0"/>
              </a:xfrm>
              <a:prstGeom prst="line">
                <a:avLst/>
              </a:prstGeom>
              <a:noFill/>
              <a:ln w="38100">
                <a:solidFill>
                  <a:srgbClr val="00CC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19832" name="Line 24"/>
              <p:cNvSpPr>
                <a:spLocks noChangeShapeType="1"/>
              </p:cNvSpPr>
              <p:nvPr/>
            </p:nvSpPr>
            <p:spPr bwMode="auto">
              <a:xfrm>
                <a:off x="720" y="1888"/>
                <a:ext cx="336" cy="0"/>
              </a:xfrm>
              <a:prstGeom prst="line">
                <a:avLst/>
              </a:prstGeom>
              <a:noFill/>
              <a:ln w="38100">
                <a:solidFill>
                  <a:srgbClr val="00CC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19833" name="Line 25"/>
              <p:cNvSpPr>
                <a:spLocks noChangeShapeType="1"/>
              </p:cNvSpPr>
              <p:nvPr/>
            </p:nvSpPr>
            <p:spPr bwMode="auto">
              <a:xfrm>
                <a:off x="720" y="2128"/>
                <a:ext cx="336" cy="0"/>
              </a:xfrm>
              <a:prstGeom prst="line">
                <a:avLst/>
              </a:prstGeom>
              <a:noFill/>
              <a:ln w="38100">
                <a:solidFill>
                  <a:srgbClr val="00CC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19834" name="Line 26"/>
              <p:cNvSpPr>
                <a:spLocks noChangeShapeType="1"/>
              </p:cNvSpPr>
              <p:nvPr/>
            </p:nvSpPr>
            <p:spPr bwMode="auto">
              <a:xfrm>
                <a:off x="720" y="2368"/>
                <a:ext cx="336" cy="0"/>
              </a:xfrm>
              <a:prstGeom prst="line">
                <a:avLst/>
              </a:prstGeom>
              <a:noFill/>
              <a:ln w="38100">
                <a:solidFill>
                  <a:srgbClr val="00CC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grpSp>
        <p:sp>
          <p:nvSpPr>
            <p:cNvPr id="119811" name="Rectangle 3"/>
            <p:cNvSpPr>
              <a:spLocks noChangeArrowheads="1"/>
            </p:cNvSpPr>
            <p:nvPr/>
          </p:nvSpPr>
          <p:spPr bwMode="auto">
            <a:xfrm>
              <a:off x="576" y="864"/>
              <a:ext cx="144" cy="1632"/>
            </a:xfrm>
            <a:prstGeom prst="rect">
              <a:avLst/>
            </a:prstGeom>
            <a:solidFill>
              <a:srgbClr val="99FFCC"/>
            </a:solidFill>
            <a:ln w="571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19812" name="Rectangle 4"/>
            <p:cNvSpPr>
              <a:spLocks noChangeArrowheads="1"/>
            </p:cNvSpPr>
            <p:nvPr/>
          </p:nvSpPr>
          <p:spPr bwMode="auto">
            <a:xfrm>
              <a:off x="1104" y="864"/>
              <a:ext cx="144" cy="1632"/>
            </a:xfrm>
            <a:prstGeom prst="rect">
              <a:avLst/>
            </a:prstGeom>
            <a:solidFill>
              <a:srgbClr val="FF9966"/>
            </a:solidFill>
            <a:ln w="571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19813" name="Rectangle 5"/>
            <p:cNvSpPr>
              <a:spLocks noChangeArrowheads="1"/>
            </p:cNvSpPr>
            <p:nvPr/>
          </p:nvSpPr>
          <p:spPr bwMode="auto">
            <a:xfrm>
              <a:off x="576" y="830"/>
              <a:ext cx="144" cy="1702"/>
            </a:xfrm>
            <a:prstGeom prst="rect">
              <a:avLst/>
            </a:prstGeom>
            <a:solidFill>
              <a:srgbClr val="99FFCC"/>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19814" name="Rectangle 6"/>
            <p:cNvSpPr>
              <a:spLocks noChangeArrowheads="1"/>
            </p:cNvSpPr>
            <p:nvPr/>
          </p:nvSpPr>
          <p:spPr bwMode="auto">
            <a:xfrm>
              <a:off x="1104" y="829"/>
              <a:ext cx="144" cy="1702"/>
            </a:xfrm>
            <a:prstGeom prst="rect">
              <a:avLst/>
            </a:prstGeom>
            <a:solidFill>
              <a:srgbClr val="FF9966"/>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19815" name="Text Box 7"/>
            <p:cNvSpPr txBox="1">
              <a:spLocks noChangeArrowheads="1"/>
            </p:cNvSpPr>
            <p:nvPr/>
          </p:nvSpPr>
          <p:spPr bwMode="auto">
            <a:xfrm>
              <a:off x="435" y="584"/>
              <a:ext cx="4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dirty="0">
                  <a:ea typeface="Times New Roman" charset="0"/>
                  <a:cs typeface="Times New Roman" charset="0"/>
                </a:rPr>
                <a:t>+</a:t>
              </a:r>
              <a:r>
                <a:rPr lang="de-DE" altLang="de-DE" sz="2400" i="1" dirty="0">
                  <a:ea typeface="Times New Roman" charset="0"/>
                  <a:cs typeface="Times New Roman" charset="0"/>
                </a:rPr>
                <a:t>Q</a:t>
              </a:r>
              <a:endParaRPr lang="de-DE" altLang="de-DE" sz="2400" i="1" dirty="0"/>
            </a:p>
          </p:txBody>
        </p:sp>
        <p:sp>
          <p:nvSpPr>
            <p:cNvPr id="119816" name="Line 8"/>
            <p:cNvSpPr>
              <a:spLocks noChangeShapeType="1"/>
            </p:cNvSpPr>
            <p:nvPr/>
          </p:nvSpPr>
          <p:spPr bwMode="auto">
            <a:xfrm>
              <a:off x="747" y="846"/>
              <a:ext cx="1" cy="1668"/>
            </a:xfrm>
            <a:prstGeom prst="line">
              <a:avLst/>
            </a:prstGeom>
            <a:noFill/>
            <a:ln w="3810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19817" name="Text Box 9"/>
            <p:cNvSpPr txBox="1">
              <a:spLocks noChangeArrowheads="1"/>
            </p:cNvSpPr>
            <p:nvPr/>
          </p:nvSpPr>
          <p:spPr bwMode="auto">
            <a:xfrm>
              <a:off x="920" y="564"/>
              <a:ext cx="4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dirty="0">
                  <a:solidFill>
                    <a:srgbClr val="FF0000"/>
                  </a:solidFill>
                  <a:ea typeface="Times New Roman" charset="0"/>
                  <a:cs typeface="Times New Roman" charset="0"/>
                  <a:sym typeface="Symbol" charset="2"/>
                </a:rPr>
                <a:t>−</a:t>
              </a:r>
              <a:r>
                <a:rPr lang="de-DE" altLang="de-DE" sz="2400" i="1" dirty="0" smtClean="0">
                  <a:solidFill>
                    <a:srgbClr val="FF0000"/>
                  </a:solidFill>
                  <a:ea typeface="Times New Roman" charset="0"/>
                  <a:cs typeface="Times New Roman" charset="0"/>
                </a:rPr>
                <a:t>Q</a:t>
              </a:r>
              <a:endParaRPr lang="de-DE" altLang="de-DE" sz="2400" i="1" dirty="0">
                <a:solidFill>
                  <a:srgbClr val="FF0000"/>
                </a:solidFill>
              </a:endParaRPr>
            </a:p>
          </p:txBody>
        </p:sp>
        <p:sp>
          <p:nvSpPr>
            <p:cNvPr id="119818" name="Line 10"/>
            <p:cNvSpPr>
              <a:spLocks noChangeShapeType="1"/>
            </p:cNvSpPr>
            <p:nvPr/>
          </p:nvSpPr>
          <p:spPr bwMode="auto">
            <a:xfrm>
              <a:off x="1073" y="845"/>
              <a:ext cx="1" cy="166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19819" name="Text Box 11"/>
            <p:cNvSpPr txBox="1">
              <a:spLocks noChangeArrowheads="1"/>
            </p:cNvSpPr>
            <p:nvPr/>
          </p:nvSpPr>
          <p:spPr bwMode="auto">
            <a:xfrm>
              <a:off x="475" y="2480"/>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a:sym typeface="Symbol" charset="2"/>
                </a:rPr>
                <a:t>𝜙</a:t>
              </a:r>
              <a:r>
                <a:rPr lang="de-DE" altLang="de-DE" sz="2400" baseline="-25000" smtClean="0">
                  <a:sym typeface="Symbol" charset="2"/>
                </a:rPr>
                <a:t>1</a:t>
              </a:r>
              <a:endParaRPr lang="de-DE" altLang="de-DE" sz="2400"/>
            </a:p>
          </p:txBody>
        </p:sp>
        <p:sp>
          <p:nvSpPr>
            <p:cNvPr id="119820" name="Text Box 12"/>
            <p:cNvSpPr txBox="1">
              <a:spLocks noChangeArrowheads="1"/>
            </p:cNvSpPr>
            <p:nvPr/>
          </p:nvSpPr>
          <p:spPr bwMode="auto">
            <a:xfrm>
              <a:off x="993" y="2478"/>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a:solidFill>
                    <a:srgbClr val="FF0000"/>
                  </a:solidFill>
                  <a:sym typeface="Symbol" charset="2"/>
                </a:rPr>
                <a:t>𝜙</a:t>
              </a:r>
              <a:r>
                <a:rPr lang="de-DE" altLang="de-DE" sz="2400" baseline="-25000" smtClean="0">
                  <a:solidFill>
                    <a:srgbClr val="FF0000"/>
                  </a:solidFill>
                  <a:sym typeface="Symbol" charset="2"/>
                </a:rPr>
                <a:t>2</a:t>
              </a:r>
              <a:endParaRPr lang="de-DE" altLang="de-DE" sz="2400">
                <a:solidFill>
                  <a:srgbClr val="FF0000"/>
                </a:solidFill>
              </a:endParaRPr>
            </a:p>
          </p:txBody>
        </p:sp>
        <p:sp>
          <p:nvSpPr>
            <p:cNvPr id="119821" name="Line 13"/>
            <p:cNvSpPr>
              <a:spLocks noChangeShapeType="1"/>
            </p:cNvSpPr>
            <p:nvPr/>
          </p:nvSpPr>
          <p:spPr bwMode="auto">
            <a:xfrm>
              <a:off x="384" y="2880"/>
              <a:ext cx="1200"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19822" name="Text Box 14"/>
            <p:cNvSpPr txBox="1">
              <a:spLocks noChangeArrowheads="1"/>
            </p:cNvSpPr>
            <p:nvPr/>
          </p:nvSpPr>
          <p:spPr bwMode="auto">
            <a:xfrm>
              <a:off x="1368" y="2568"/>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i="1" dirty="0">
                  <a:solidFill>
                    <a:schemeClr val="tx1"/>
                  </a:solidFill>
                </a:rPr>
                <a:t>x</a:t>
              </a:r>
            </a:p>
          </p:txBody>
        </p:sp>
        <p:sp>
          <p:nvSpPr>
            <p:cNvPr id="119823" name="Line 15"/>
            <p:cNvSpPr>
              <a:spLocks noChangeShapeType="1"/>
            </p:cNvSpPr>
            <p:nvPr/>
          </p:nvSpPr>
          <p:spPr bwMode="auto">
            <a:xfrm>
              <a:off x="720" y="2832"/>
              <a:ext cx="0" cy="9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19824" name="Line 16"/>
            <p:cNvSpPr>
              <a:spLocks noChangeShapeType="1"/>
            </p:cNvSpPr>
            <p:nvPr/>
          </p:nvSpPr>
          <p:spPr bwMode="auto">
            <a:xfrm>
              <a:off x="1088" y="2832"/>
              <a:ext cx="0" cy="9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19825" name="Text Box 17"/>
            <p:cNvSpPr txBox="1">
              <a:spLocks noChangeArrowheads="1"/>
            </p:cNvSpPr>
            <p:nvPr/>
          </p:nvSpPr>
          <p:spPr bwMode="auto">
            <a:xfrm>
              <a:off x="624" y="2896"/>
              <a:ext cx="1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a:solidFill>
                    <a:schemeClr val="tx1"/>
                  </a:solidFill>
                </a:rPr>
                <a:t>0</a:t>
              </a:r>
            </a:p>
          </p:txBody>
        </p:sp>
        <p:sp>
          <p:nvSpPr>
            <p:cNvPr id="119826" name="Text Box 18"/>
            <p:cNvSpPr txBox="1">
              <a:spLocks noChangeArrowheads="1"/>
            </p:cNvSpPr>
            <p:nvPr/>
          </p:nvSpPr>
          <p:spPr bwMode="auto">
            <a:xfrm>
              <a:off x="1000" y="2902"/>
              <a:ext cx="1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i="1" dirty="0">
                  <a:solidFill>
                    <a:schemeClr val="tx1"/>
                  </a:solidFill>
                </a:rPr>
                <a:t>d</a:t>
              </a:r>
            </a:p>
          </p:txBody>
        </p:sp>
        <p:sp>
          <p:nvSpPr>
            <p:cNvPr id="119838" name="Text Box 30"/>
            <p:cNvSpPr txBox="1">
              <a:spLocks noChangeArrowheads="1"/>
            </p:cNvSpPr>
            <p:nvPr/>
          </p:nvSpPr>
          <p:spPr bwMode="auto">
            <a:xfrm>
              <a:off x="1392" y="928"/>
              <a:ext cx="1392"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i="1" dirty="0">
                  <a:solidFill>
                    <a:schemeClr val="tx1"/>
                  </a:solidFill>
                </a:rPr>
                <a:t>A</a:t>
              </a:r>
              <a:r>
                <a:rPr lang="de-DE" altLang="de-DE" sz="1000" i="1" dirty="0">
                  <a:solidFill>
                    <a:schemeClr val="tx1"/>
                  </a:solidFill>
                </a:rPr>
                <a:t> </a:t>
              </a:r>
              <a:r>
                <a:rPr lang="de-DE" altLang="de-DE" sz="2400" dirty="0">
                  <a:solidFill>
                    <a:schemeClr val="tx1"/>
                  </a:solidFill>
                  <a:sym typeface="Symbol" charset="2"/>
                </a:rPr>
                <a:t>→</a:t>
              </a:r>
              <a:r>
                <a:rPr lang="de-DE" altLang="de-DE" sz="1000" dirty="0" smtClean="0">
                  <a:solidFill>
                    <a:schemeClr val="tx1"/>
                  </a:solidFill>
                  <a:sym typeface="Symbol" charset="2"/>
                </a:rPr>
                <a:t> </a:t>
              </a:r>
              <a:r>
                <a:rPr lang="de-DE" altLang="de-DE" sz="2400" dirty="0">
                  <a:solidFill>
                    <a:schemeClr val="tx1"/>
                  </a:solidFill>
                  <a:sym typeface="Symbol" charset="2"/>
                </a:rPr>
                <a:t>∞</a:t>
              </a:r>
            </a:p>
            <a:p>
              <a:pPr algn="ctr" eaLnBrk="1" hangingPunct="1">
                <a:defRPr/>
              </a:pPr>
              <a:r>
                <a:rPr lang="de-DE" altLang="de-DE" sz="2000" dirty="0">
                  <a:solidFill>
                    <a:schemeClr val="tx1"/>
                  </a:solidFill>
                  <a:sym typeface="Symbol" charset="2"/>
                </a:rPr>
                <a:t>in Praxis:  </a:t>
              </a:r>
              <a:r>
                <a:rPr lang="de-DE" altLang="de-DE" sz="2000" i="1" dirty="0">
                  <a:solidFill>
                    <a:schemeClr val="tx1"/>
                  </a:solidFill>
                  <a:sym typeface="Symbol" charset="2"/>
                </a:rPr>
                <a:t>A</a:t>
              </a:r>
              <a:r>
                <a:rPr lang="de-DE" altLang="de-DE" sz="2000" dirty="0">
                  <a:solidFill>
                    <a:schemeClr val="tx1"/>
                  </a:solidFill>
                  <a:sym typeface="Symbol" charset="2"/>
                </a:rPr>
                <a:t> ≫</a:t>
              </a:r>
              <a:r>
                <a:rPr lang="de-DE" altLang="de-DE" sz="2000" dirty="0" smtClean="0">
                  <a:solidFill>
                    <a:schemeClr val="tx1"/>
                  </a:solidFill>
                  <a:sym typeface="Symbol" charset="2"/>
                </a:rPr>
                <a:t> </a:t>
              </a:r>
              <a:r>
                <a:rPr lang="de-DE" altLang="de-DE" sz="2000" i="1" dirty="0">
                  <a:solidFill>
                    <a:schemeClr val="tx1"/>
                  </a:solidFill>
                  <a:sym typeface="Symbol" charset="2"/>
                </a:rPr>
                <a:t>d</a:t>
              </a:r>
              <a:r>
                <a:rPr lang="de-DE" altLang="de-DE" sz="2000" baseline="30000" dirty="0">
                  <a:solidFill>
                    <a:schemeClr val="tx1"/>
                  </a:solidFill>
                  <a:sym typeface="Symbol" charset="2"/>
                </a:rPr>
                <a:t>2</a:t>
              </a:r>
              <a:endParaRPr lang="de-DE" altLang="de-DE" sz="2000" dirty="0">
                <a:solidFill>
                  <a:schemeClr val="tx1"/>
                </a:solidFill>
                <a:sym typeface="Symbol" charset="2"/>
              </a:endParaRPr>
            </a:p>
          </p:txBody>
        </p:sp>
        <p:sp>
          <p:nvSpPr>
            <p:cNvPr id="119839" name="Line 31"/>
            <p:cNvSpPr>
              <a:spLocks noChangeShapeType="1"/>
            </p:cNvSpPr>
            <p:nvPr/>
          </p:nvSpPr>
          <p:spPr bwMode="auto">
            <a:xfrm flipH="1">
              <a:off x="1272" y="1104"/>
              <a:ext cx="488" cy="96"/>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19842" name="Rectangle 34"/>
            <p:cNvSpPr>
              <a:spLocks noChangeArrowheads="1"/>
            </p:cNvSpPr>
            <p:nvPr/>
          </p:nvSpPr>
          <p:spPr bwMode="auto">
            <a:xfrm>
              <a:off x="144" y="544"/>
              <a:ext cx="2688" cy="2624"/>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19853" name="Text Box 45"/>
            <p:cNvSpPr txBox="1">
              <a:spLocks noChangeArrowheads="1"/>
            </p:cNvSpPr>
            <p:nvPr/>
          </p:nvSpPr>
          <p:spPr bwMode="auto">
            <a:xfrm>
              <a:off x="1536" y="2016"/>
              <a:ext cx="120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1" hangingPunct="1">
                <a:spcBef>
                  <a:spcPct val="50000"/>
                </a:spcBef>
                <a:defRPr/>
              </a:pPr>
              <a:r>
                <a:rPr lang="de-DE" altLang="de-DE" i="1" dirty="0"/>
                <a:t>U</a:t>
              </a:r>
              <a:r>
                <a:rPr lang="de-DE" altLang="de-DE" dirty="0"/>
                <a:t> </a:t>
              </a:r>
              <a:r>
                <a:rPr lang="de-DE" altLang="de-DE" dirty="0">
                  <a:sym typeface="Symbol" charset="2"/>
                </a:rPr>
                <a:t>=</a:t>
              </a:r>
              <a:r>
                <a:rPr lang="de-DE" altLang="de-DE" dirty="0" smtClean="0">
                  <a:sym typeface="Symbol" charset="2"/>
                </a:rPr>
                <a:t> </a:t>
              </a:r>
              <a:r>
                <a:rPr lang="de-DE" altLang="de-DE" dirty="0">
                  <a:sym typeface="Symbol" charset="2"/>
                </a:rPr>
                <a:t>𝜙</a:t>
              </a:r>
              <a:r>
                <a:rPr lang="de-DE" altLang="de-DE" baseline="-25000" dirty="0" smtClean="0">
                  <a:sym typeface="Symbol" charset="2"/>
                </a:rPr>
                <a:t>1</a:t>
              </a:r>
              <a:r>
                <a:rPr lang="de-DE" altLang="de-DE" dirty="0" smtClean="0">
                  <a:sym typeface="Symbol" charset="2"/>
                </a:rPr>
                <a:t>− </a:t>
              </a:r>
              <a:r>
                <a:rPr lang="de-DE" altLang="de-DE" dirty="0">
                  <a:sym typeface="Symbol" charset="2"/>
                </a:rPr>
                <a:t>𝜙</a:t>
              </a:r>
              <a:r>
                <a:rPr lang="de-DE" altLang="de-DE" baseline="-25000" dirty="0" smtClean="0">
                  <a:sym typeface="Symbol" charset="2"/>
                </a:rPr>
                <a:t>2</a:t>
              </a:r>
              <a:endParaRPr lang="de-DE" altLang="de-DE" dirty="0"/>
            </a:p>
          </p:txBody>
        </p:sp>
      </p:grpSp>
      <p:pic>
        <p:nvPicPr>
          <p:cNvPr id="3" name="Bild 2"/>
          <p:cNvPicPr>
            <a:picLocks noChangeAspect="1"/>
          </p:cNvPicPr>
          <p:nvPr/>
        </p:nvPicPr>
        <p:blipFill>
          <a:blip r:embed="rId2"/>
          <a:stretch>
            <a:fillRect/>
          </a:stretch>
        </p:blipFill>
        <p:spPr>
          <a:xfrm>
            <a:off x="1175544" y="3827992"/>
            <a:ext cx="272256" cy="363008"/>
          </a:xfrm>
          <a:prstGeom prst="rect">
            <a:avLst/>
          </a:prstGeom>
        </p:spPr>
      </p:pic>
      <p:grpSp>
        <p:nvGrpSpPr>
          <p:cNvPr id="18" name="Gruppierung 17"/>
          <p:cNvGrpSpPr/>
          <p:nvPr/>
        </p:nvGrpSpPr>
        <p:grpSpPr>
          <a:xfrm>
            <a:off x="4572000" y="381000"/>
            <a:ext cx="4343400" cy="1104900"/>
            <a:chOff x="4572000" y="381000"/>
            <a:chExt cx="4343400" cy="1104900"/>
          </a:xfrm>
        </p:grpSpPr>
        <p:sp>
          <p:nvSpPr>
            <p:cNvPr id="119840" name="Text Box 32"/>
            <p:cNvSpPr txBox="1">
              <a:spLocks noChangeArrowheads="1"/>
            </p:cNvSpPr>
            <p:nvPr/>
          </p:nvSpPr>
          <p:spPr bwMode="auto">
            <a:xfrm>
              <a:off x="4572000" y="381000"/>
              <a:ext cx="381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dirty="0"/>
                <a:t>Symmetrie </a:t>
              </a:r>
              <a:r>
                <a:rPr lang="de-DE" altLang="de-DE" dirty="0" smtClean="0">
                  <a:sym typeface="Symbol" charset="2"/>
                </a:rPr>
                <a:t>⇒</a:t>
              </a:r>
              <a:endParaRPr lang="de-DE" altLang="de-DE" dirty="0"/>
            </a:p>
          </p:txBody>
        </p:sp>
        <p:pic>
          <p:nvPicPr>
            <p:cNvPr id="4" name="Bild 3"/>
            <p:cNvPicPr>
              <a:picLocks noChangeAspect="1"/>
            </p:cNvPicPr>
            <p:nvPr/>
          </p:nvPicPr>
          <p:blipFill>
            <a:blip r:embed="rId3"/>
            <a:stretch>
              <a:fillRect/>
            </a:stretch>
          </p:blipFill>
          <p:spPr>
            <a:xfrm>
              <a:off x="5486400" y="914400"/>
              <a:ext cx="3429000" cy="571500"/>
            </a:xfrm>
            <a:prstGeom prst="rect">
              <a:avLst/>
            </a:prstGeom>
          </p:spPr>
        </p:pic>
      </p:grpSp>
      <p:grpSp>
        <p:nvGrpSpPr>
          <p:cNvPr id="19" name="Gruppierung 18"/>
          <p:cNvGrpSpPr/>
          <p:nvPr/>
        </p:nvGrpSpPr>
        <p:grpSpPr>
          <a:xfrm>
            <a:off x="4724400" y="1752600"/>
            <a:ext cx="4050510" cy="3397800"/>
            <a:chOff x="4724400" y="1752600"/>
            <a:chExt cx="4050510" cy="3397800"/>
          </a:xfrm>
        </p:grpSpPr>
        <p:sp>
          <p:nvSpPr>
            <p:cNvPr id="119855" name="Rectangle 47"/>
            <p:cNvSpPr>
              <a:spLocks noChangeArrowheads="1"/>
            </p:cNvSpPr>
            <p:nvPr/>
          </p:nvSpPr>
          <p:spPr bwMode="auto">
            <a:xfrm>
              <a:off x="5498910" y="3962400"/>
              <a:ext cx="3276000" cy="1188000"/>
            </a:xfrm>
            <a:prstGeom prst="rect">
              <a:avLst/>
            </a:prstGeom>
            <a:solidFill>
              <a:srgbClr val="FFFF99"/>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38100">
                  <a:solidFill>
                    <a:srgbClr val="00CC00"/>
                  </a:solidFill>
                  <a:miter lim="800000"/>
                  <a:headEnd/>
                  <a:tailEnd/>
                </a14:hiddenLine>
              </a:ext>
            </a:extLst>
          </p:spPr>
          <p:txBody>
            <a:bodyPr anchor="ctr">
              <a:spAutoFit/>
            </a:bodyPr>
            <a:lstStyle/>
            <a:p>
              <a:pPr algn="ctr" eaLnBrk="1" hangingPunct="1">
                <a:spcBef>
                  <a:spcPct val="50000"/>
                </a:spcBef>
                <a:defRPr/>
              </a:pPr>
              <a:endParaRPr lang="de-DE"/>
            </a:p>
          </p:txBody>
        </p:sp>
        <p:pic>
          <p:nvPicPr>
            <p:cNvPr id="11" name="Bild 10"/>
            <p:cNvPicPr>
              <a:picLocks noChangeAspect="1"/>
            </p:cNvPicPr>
            <p:nvPr/>
          </p:nvPicPr>
          <p:blipFill>
            <a:blip r:embed="rId4"/>
            <a:stretch>
              <a:fillRect/>
            </a:stretch>
          </p:blipFill>
          <p:spPr>
            <a:xfrm>
              <a:off x="4724400" y="1752600"/>
              <a:ext cx="3835400" cy="3238500"/>
            </a:xfrm>
            <a:prstGeom prst="rect">
              <a:avLst/>
            </a:prstGeom>
          </p:spPr>
        </p:pic>
      </p:grpSp>
      <p:grpSp>
        <p:nvGrpSpPr>
          <p:cNvPr id="20" name="Gruppierung 19"/>
          <p:cNvGrpSpPr/>
          <p:nvPr/>
        </p:nvGrpSpPr>
        <p:grpSpPr>
          <a:xfrm>
            <a:off x="228600" y="5486400"/>
            <a:ext cx="8698709" cy="1188000"/>
            <a:chOff x="228600" y="5486400"/>
            <a:chExt cx="8698709" cy="1188000"/>
          </a:xfrm>
        </p:grpSpPr>
        <p:pic>
          <p:nvPicPr>
            <p:cNvPr id="14" name="Bild 13"/>
            <p:cNvPicPr>
              <a:picLocks noChangeAspect="1"/>
            </p:cNvPicPr>
            <p:nvPr/>
          </p:nvPicPr>
          <p:blipFill>
            <a:blip r:embed="rId5"/>
            <a:stretch>
              <a:fillRect/>
            </a:stretch>
          </p:blipFill>
          <p:spPr>
            <a:xfrm>
              <a:off x="228600" y="5638800"/>
              <a:ext cx="5680881" cy="912999"/>
            </a:xfrm>
            <a:prstGeom prst="rect">
              <a:avLst/>
            </a:prstGeom>
          </p:spPr>
        </p:pic>
        <p:grpSp>
          <p:nvGrpSpPr>
            <p:cNvPr id="17" name="Gruppierung 16"/>
            <p:cNvGrpSpPr/>
            <p:nvPr/>
          </p:nvGrpSpPr>
          <p:grpSpPr>
            <a:xfrm>
              <a:off x="6286500" y="5486400"/>
              <a:ext cx="2640809" cy="1188000"/>
              <a:chOff x="6286500" y="5486400"/>
              <a:chExt cx="2640809" cy="1188000"/>
            </a:xfrm>
          </p:grpSpPr>
          <p:sp>
            <p:nvSpPr>
              <p:cNvPr id="59" name="Rectangle 47"/>
              <p:cNvSpPr>
                <a:spLocks noChangeArrowheads="1"/>
              </p:cNvSpPr>
              <p:nvPr/>
            </p:nvSpPr>
            <p:spPr bwMode="auto">
              <a:xfrm>
                <a:off x="6892118" y="5486400"/>
                <a:ext cx="2035191" cy="1188000"/>
              </a:xfrm>
              <a:prstGeom prst="rect">
                <a:avLst/>
              </a:prstGeom>
              <a:solidFill>
                <a:srgbClr val="FFFF99"/>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38100">
                    <a:solidFill>
                      <a:srgbClr val="00CC00"/>
                    </a:solidFill>
                    <a:miter lim="800000"/>
                    <a:headEnd/>
                    <a:tailEnd/>
                  </a14:hiddenLine>
                </a:ext>
              </a:extLst>
            </p:spPr>
            <p:txBody>
              <a:bodyPr wrap="square" anchor="ctr">
                <a:spAutoFit/>
              </a:bodyPr>
              <a:lstStyle/>
              <a:p>
                <a:pPr algn="ctr" eaLnBrk="1" hangingPunct="1">
                  <a:spcBef>
                    <a:spcPct val="50000"/>
                  </a:spcBef>
                  <a:defRPr/>
                </a:pPr>
                <a:endParaRPr lang="de-DE"/>
              </a:p>
            </p:txBody>
          </p:sp>
          <p:pic>
            <p:nvPicPr>
              <p:cNvPr id="16" name="Bild 15"/>
              <p:cNvPicPr>
                <a:picLocks noChangeAspect="1"/>
              </p:cNvPicPr>
              <p:nvPr/>
            </p:nvPicPr>
            <p:blipFill>
              <a:blip r:embed="rId6"/>
              <a:stretch>
                <a:fillRect/>
              </a:stretch>
            </p:blipFill>
            <p:spPr>
              <a:xfrm>
                <a:off x="6286500" y="5588000"/>
                <a:ext cx="2476500" cy="965200"/>
              </a:xfrm>
              <a:prstGeom prst="rect">
                <a:avLst/>
              </a:prstGeom>
            </p:spPr>
          </p:pic>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76200" y="90488"/>
            <a:ext cx="5029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u="sng">
                <a:solidFill>
                  <a:srgbClr val="FF0000"/>
                </a:solidFill>
              </a:rPr>
              <a:t>Beispiel:</a:t>
            </a:r>
            <a:r>
              <a:rPr lang="de-DE" altLang="de-DE"/>
              <a:t>  Kugelkondensator</a:t>
            </a:r>
            <a:endParaRPr lang="de-DE" altLang="de-DE" u="sng">
              <a:solidFill>
                <a:srgbClr val="FF0000"/>
              </a:solidFill>
            </a:endParaRPr>
          </a:p>
        </p:txBody>
      </p:sp>
      <p:grpSp>
        <p:nvGrpSpPr>
          <p:cNvPr id="38915" name="Group 75"/>
          <p:cNvGrpSpPr>
            <a:grpSpLocks/>
          </p:cNvGrpSpPr>
          <p:nvPr/>
        </p:nvGrpSpPr>
        <p:grpSpPr bwMode="auto">
          <a:xfrm>
            <a:off x="228600" y="1549400"/>
            <a:ext cx="4368800" cy="4165600"/>
            <a:chOff x="144" y="544"/>
            <a:chExt cx="2752" cy="2624"/>
          </a:xfrm>
        </p:grpSpPr>
        <p:sp>
          <p:nvSpPr>
            <p:cNvPr id="123928" name="Text Box 24"/>
            <p:cNvSpPr txBox="1">
              <a:spLocks noChangeArrowheads="1"/>
            </p:cNvSpPr>
            <p:nvPr/>
          </p:nvSpPr>
          <p:spPr bwMode="auto">
            <a:xfrm>
              <a:off x="691" y="1058"/>
              <a:ext cx="43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dirty="0">
                  <a:ea typeface="Times New Roman" charset="0"/>
                  <a:cs typeface="Times New Roman" charset="0"/>
                </a:rPr>
                <a:t>+</a:t>
              </a:r>
              <a:r>
                <a:rPr lang="de-DE" altLang="de-DE" i="1" dirty="0">
                  <a:ea typeface="Times New Roman" charset="0"/>
                  <a:cs typeface="Times New Roman" charset="0"/>
                </a:rPr>
                <a:t>Q</a:t>
              </a:r>
              <a:endParaRPr lang="de-DE" altLang="de-DE" i="1" dirty="0"/>
            </a:p>
          </p:txBody>
        </p:sp>
        <p:sp>
          <p:nvSpPr>
            <p:cNvPr id="123930" name="Text Box 26"/>
            <p:cNvSpPr txBox="1">
              <a:spLocks noChangeArrowheads="1"/>
            </p:cNvSpPr>
            <p:nvPr/>
          </p:nvSpPr>
          <p:spPr bwMode="auto">
            <a:xfrm>
              <a:off x="1195" y="927"/>
              <a:ext cx="43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dirty="0">
                  <a:solidFill>
                    <a:srgbClr val="FF0000"/>
                  </a:solidFill>
                  <a:ea typeface="Times New Roman" charset="0"/>
                  <a:cs typeface="Times New Roman" charset="0"/>
                  <a:sym typeface="Symbol" charset="2"/>
                </a:rPr>
                <a:t>−</a:t>
              </a:r>
              <a:r>
                <a:rPr lang="de-DE" altLang="de-DE" i="1" dirty="0" smtClean="0">
                  <a:solidFill>
                    <a:srgbClr val="FF0000"/>
                  </a:solidFill>
                  <a:ea typeface="Times New Roman" charset="0"/>
                  <a:cs typeface="Times New Roman" charset="0"/>
                </a:rPr>
                <a:t>Q</a:t>
              </a:r>
              <a:endParaRPr lang="de-DE" altLang="de-DE" i="1" dirty="0">
                <a:solidFill>
                  <a:srgbClr val="FF0000"/>
                </a:solidFill>
              </a:endParaRPr>
            </a:p>
          </p:txBody>
        </p:sp>
        <p:sp>
          <p:nvSpPr>
            <p:cNvPr id="123932" name="Text Box 28"/>
            <p:cNvSpPr txBox="1">
              <a:spLocks noChangeArrowheads="1"/>
            </p:cNvSpPr>
            <p:nvPr/>
          </p:nvSpPr>
          <p:spPr bwMode="auto">
            <a:xfrm>
              <a:off x="864" y="1737"/>
              <a:ext cx="3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a:sym typeface="Symbol" charset="2"/>
                </a:rPr>
                <a:t>𝜙</a:t>
              </a:r>
              <a:r>
                <a:rPr lang="de-DE" altLang="de-DE" baseline="-25000" smtClean="0">
                  <a:sym typeface="Symbol" charset="2"/>
                </a:rPr>
                <a:t>i</a:t>
              </a:r>
              <a:endParaRPr lang="de-DE" altLang="de-DE"/>
            </a:p>
          </p:txBody>
        </p:sp>
        <p:sp>
          <p:nvSpPr>
            <p:cNvPr id="123933" name="Text Box 29"/>
            <p:cNvSpPr txBox="1">
              <a:spLocks noChangeArrowheads="1"/>
            </p:cNvSpPr>
            <p:nvPr/>
          </p:nvSpPr>
          <p:spPr bwMode="auto">
            <a:xfrm>
              <a:off x="521" y="2390"/>
              <a:ext cx="3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a:solidFill>
                    <a:srgbClr val="FF0000"/>
                  </a:solidFill>
                  <a:sym typeface="Symbol" charset="2"/>
                </a:rPr>
                <a:t>𝜙</a:t>
              </a:r>
              <a:r>
                <a:rPr lang="de-DE" altLang="de-DE" baseline="-25000" smtClean="0">
                  <a:solidFill>
                    <a:srgbClr val="FF0000"/>
                  </a:solidFill>
                  <a:sym typeface="Symbol" charset="2"/>
                </a:rPr>
                <a:t>a</a:t>
              </a:r>
              <a:endParaRPr lang="de-DE" altLang="de-DE">
                <a:solidFill>
                  <a:srgbClr val="FF0000"/>
                </a:solidFill>
              </a:endParaRPr>
            </a:p>
          </p:txBody>
        </p:sp>
        <p:sp>
          <p:nvSpPr>
            <p:cNvPr id="123943" name="Rectangle 39"/>
            <p:cNvSpPr>
              <a:spLocks noChangeArrowheads="1"/>
            </p:cNvSpPr>
            <p:nvPr/>
          </p:nvSpPr>
          <p:spPr bwMode="auto">
            <a:xfrm>
              <a:off x="144" y="544"/>
              <a:ext cx="2688" cy="2624"/>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23944" name="Text Box 40"/>
            <p:cNvSpPr txBox="1">
              <a:spLocks noChangeArrowheads="1"/>
            </p:cNvSpPr>
            <p:nvPr/>
          </p:nvSpPr>
          <p:spPr bwMode="auto">
            <a:xfrm>
              <a:off x="1282" y="2697"/>
              <a:ext cx="1358"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1" hangingPunct="1">
                <a:spcBef>
                  <a:spcPct val="50000"/>
                </a:spcBef>
                <a:defRPr/>
              </a:pPr>
              <a:r>
                <a:rPr lang="de-DE" altLang="de-DE" sz="3200" i="1" dirty="0"/>
                <a:t>U</a:t>
              </a:r>
              <a:r>
                <a:rPr lang="de-DE" altLang="de-DE" sz="3200" dirty="0"/>
                <a:t> </a:t>
              </a:r>
              <a:r>
                <a:rPr lang="de-DE" altLang="de-DE" sz="3200" dirty="0">
                  <a:sym typeface="Symbol" charset="2"/>
                </a:rPr>
                <a:t>=</a:t>
              </a:r>
              <a:r>
                <a:rPr lang="de-DE" altLang="de-DE" sz="3200" dirty="0" smtClean="0">
                  <a:sym typeface="Symbol" charset="2"/>
                </a:rPr>
                <a:t> </a:t>
              </a:r>
              <a:r>
                <a:rPr lang="de-DE" altLang="de-DE" sz="3200" dirty="0">
                  <a:sym typeface="Symbol" charset="2"/>
                </a:rPr>
                <a:t>𝜙</a:t>
              </a:r>
              <a:r>
                <a:rPr lang="de-DE" altLang="de-DE" sz="3200" baseline="-25000" dirty="0" smtClean="0">
                  <a:sym typeface="Symbol" charset="2"/>
                </a:rPr>
                <a:t>i</a:t>
              </a:r>
              <a:r>
                <a:rPr lang="de-DE" altLang="de-DE" sz="3200" dirty="0" smtClean="0">
                  <a:sym typeface="Symbol" charset="2"/>
                </a:rPr>
                <a:t>− </a:t>
              </a:r>
              <a:r>
                <a:rPr lang="de-DE" altLang="de-DE" sz="3200" dirty="0">
                  <a:sym typeface="Symbol" charset="2"/>
                </a:rPr>
                <a:t>𝜙</a:t>
              </a:r>
              <a:r>
                <a:rPr lang="de-DE" altLang="de-DE" sz="3200" baseline="-25000" dirty="0" smtClean="0">
                  <a:sym typeface="Symbol" charset="2"/>
                </a:rPr>
                <a:t>a</a:t>
              </a:r>
              <a:endParaRPr lang="de-DE" altLang="de-DE" sz="3200" dirty="0"/>
            </a:p>
          </p:txBody>
        </p:sp>
        <p:grpSp>
          <p:nvGrpSpPr>
            <p:cNvPr id="38927" name="Group 63"/>
            <p:cNvGrpSpPr>
              <a:grpSpLocks/>
            </p:cNvGrpSpPr>
            <p:nvPr/>
          </p:nvGrpSpPr>
          <p:grpSpPr bwMode="auto">
            <a:xfrm>
              <a:off x="335" y="912"/>
              <a:ext cx="1633" cy="1632"/>
              <a:chOff x="335" y="912"/>
              <a:chExt cx="1633" cy="1632"/>
            </a:xfrm>
          </p:grpSpPr>
          <p:sp>
            <p:nvSpPr>
              <p:cNvPr id="123954" name="Line 50"/>
              <p:cNvSpPr>
                <a:spLocks noChangeShapeType="1"/>
              </p:cNvSpPr>
              <p:nvPr/>
            </p:nvSpPr>
            <p:spPr bwMode="auto">
              <a:xfrm flipV="1">
                <a:off x="1152" y="912"/>
                <a:ext cx="0" cy="432"/>
              </a:xfrm>
              <a:prstGeom prst="line">
                <a:avLst/>
              </a:prstGeom>
              <a:noFill/>
              <a:ln w="38100">
                <a:solidFill>
                  <a:srgbClr val="00CC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3955" name="Line 51"/>
              <p:cNvSpPr>
                <a:spLocks noChangeShapeType="1"/>
              </p:cNvSpPr>
              <p:nvPr/>
            </p:nvSpPr>
            <p:spPr bwMode="auto">
              <a:xfrm flipV="1">
                <a:off x="1152" y="2112"/>
                <a:ext cx="0" cy="432"/>
              </a:xfrm>
              <a:prstGeom prst="line">
                <a:avLst/>
              </a:prstGeom>
              <a:noFill/>
              <a:ln w="38100">
                <a:solidFill>
                  <a:srgbClr val="00CC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3958" name="Line 54"/>
              <p:cNvSpPr>
                <a:spLocks noChangeShapeType="1"/>
              </p:cNvSpPr>
              <p:nvPr/>
            </p:nvSpPr>
            <p:spPr bwMode="auto">
              <a:xfrm rot="5400000" flipV="1">
                <a:off x="1751" y="1511"/>
                <a:ext cx="0" cy="432"/>
              </a:xfrm>
              <a:prstGeom prst="line">
                <a:avLst/>
              </a:prstGeom>
              <a:noFill/>
              <a:ln w="38100">
                <a:solidFill>
                  <a:srgbClr val="00CC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3959" name="Line 55"/>
              <p:cNvSpPr>
                <a:spLocks noChangeShapeType="1"/>
              </p:cNvSpPr>
              <p:nvPr/>
            </p:nvSpPr>
            <p:spPr bwMode="auto">
              <a:xfrm rot="5400000" flipV="1">
                <a:off x="551" y="1511"/>
                <a:ext cx="0" cy="432"/>
              </a:xfrm>
              <a:prstGeom prst="line">
                <a:avLst/>
              </a:prstGeom>
              <a:noFill/>
              <a:ln w="38100">
                <a:solidFill>
                  <a:srgbClr val="00CC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3962" name="Line 58"/>
              <p:cNvSpPr>
                <a:spLocks noChangeShapeType="1"/>
              </p:cNvSpPr>
              <p:nvPr/>
            </p:nvSpPr>
            <p:spPr bwMode="auto">
              <a:xfrm rot="18897018" flipV="1">
                <a:off x="728" y="1087"/>
                <a:ext cx="0" cy="432"/>
              </a:xfrm>
              <a:prstGeom prst="line">
                <a:avLst/>
              </a:prstGeom>
              <a:noFill/>
              <a:ln w="38100">
                <a:solidFill>
                  <a:srgbClr val="00CC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3963" name="Line 59"/>
              <p:cNvSpPr>
                <a:spLocks noChangeShapeType="1"/>
              </p:cNvSpPr>
              <p:nvPr/>
            </p:nvSpPr>
            <p:spPr bwMode="auto">
              <a:xfrm rot="18897018" flipV="1">
                <a:off x="1577" y="1935"/>
                <a:ext cx="0" cy="432"/>
              </a:xfrm>
              <a:prstGeom prst="line">
                <a:avLst/>
              </a:prstGeom>
              <a:noFill/>
              <a:ln w="38100">
                <a:solidFill>
                  <a:srgbClr val="00CC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3964" name="Line 60"/>
              <p:cNvSpPr>
                <a:spLocks noChangeShapeType="1"/>
              </p:cNvSpPr>
              <p:nvPr/>
            </p:nvSpPr>
            <p:spPr bwMode="auto">
              <a:xfrm rot="2697018" flipV="1">
                <a:off x="1575" y="1086"/>
                <a:ext cx="0" cy="432"/>
              </a:xfrm>
              <a:prstGeom prst="line">
                <a:avLst/>
              </a:prstGeom>
              <a:noFill/>
              <a:ln w="38100">
                <a:solidFill>
                  <a:srgbClr val="00CC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3965" name="Line 61"/>
              <p:cNvSpPr>
                <a:spLocks noChangeShapeType="1"/>
              </p:cNvSpPr>
              <p:nvPr/>
            </p:nvSpPr>
            <p:spPr bwMode="auto">
              <a:xfrm rot="2697018" flipV="1">
                <a:off x="727" y="1935"/>
                <a:ext cx="0" cy="432"/>
              </a:xfrm>
              <a:prstGeom prst="line">
                <a:avLst/>
              </a:prstGeom>
              <a:noFill/>
              <a:ln w="38100">
                <a:solidFill>
                  <a:srgbClr val="00CC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3949" name="Oval 45"/>
              <p:cNvSpPr>
                <a:spLocks noChangeArrowheads="1"/>
              </p:cNvSpPr>
              <p:nvPr/>
            </p:nvSpPr>
            <p:spPr bwMode="auto">
              <a:xfrm>
                <a:off x="336" y="912"/>
                <a:ext cx="1632" cy="1632"/>
              </a:xfrm>
              <a:prstGeom prst="ellipse">
                <a:avLst/>
              </a:prstGeom>
              <a:noFill/>
              <a:ln w="762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23950" name="Oval 46"/>
              <p:cNvSpPr>
                <a:spLocks noChangeArrowheads="1"/>
              </p:cNvSpPr>
              <p:nvPr/>
            </p:nvSpPr>
            <p:spPr bwMode="auto">
              <a:xfrm>
                <a:off x="768" y="1344"/>
                <a:ext cx="768" cy="768"/>
              </a:xfrm>
              <a:prstGeom prst="ellipse">
                <a:avLst/>
              </a:prstGeom>
              <a:noFill/>
              <a:ln w="762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23951" name="Oval 47"/>
              <p:cNvSpPr>
                <a:spLocks noChangeArrowheads="1"/>
              </p:cNvSpPr>
              <p:nvPr/>
            </p:nvSpPr>
            <p:spPr bwMode="auto">
              <a:xfrm>
                <a:off x="352" y="928"/>
                <a:ext cx="1592" cy="16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23952" name="Oval 48"/>
              <p:cNvSpPr>
                <a:spLocks noChangeArrowheads="1"/>
              </p:cNvSpPr>
              <p:nvPr/>
            </p:nvSpPr>
            <p:spPr bwMode="auto">
              <a:xfrm>
                <a:off x="752" y="1320"/>
                <a:ext cx="800" cy="808"/>
              </a:xfrm>
              <a:prstGeom prst="ellipse">
                <a:avLst/>
              </a:prstGeom>
              <a:noFill/>
              <a:ln w="28575">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grpSp>
        <p:sp>
          <p:nvSpPr>
            <p:cNvPr id="123970" name="Line 66"/>
            <p:cNvSpPr>
              <a:spLocks noChangeShapeType="1"/>
            </p:cNvSpPr>
            <p:nvPr/>
          </p:nvSpPr>
          <p:spPr bwMode="auto">
            <a:xfrm>
              <a:off x="2064" y="1392"/>
              <a:ext cx="0" cy="672"/>
            </a:xfrm>
            <a:prstGeom prst="line">
              <a:avLst/>
            </a:prstGeom>
            <a:noFill/>
            <a:ln w="381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3971" name="Line 67"/>
            <p:cNvSpPr>
              <a:spLocks noChangeShapeType="1"/>
            </p:cNvSpPr>
            <p:nvPr/>
          </p:nvSpPr>
          <p:spPr bwMode="auto">
            <a:xfrm>
              <a:off x="2480" y="912"/>
              <a:ext cx="0" cy="1632"/>
            </a:xfrm>
            <a:prstGeom prst="line">
              <a:avLst/>
            </a:prstGeom>
            <a:noFill/>
            <a:ln w="381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23972" name="Text Box 68"/>
            <p:cNvSpPr txBox="1">
              <a:spLocks noChangeArrowheads="1"/>
            </p:cNvSpPr>
            <p:nvPr/>
          </p:nvSpPr>
          <p:spPr bwMode="auto">
            <a:xfrm>
              <a:off x="1968" y="1536"/>
              <a:ext cx="48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dirty="0">
                  <a:solidFill>
                    <a:schemeClr val="tx1"/>
                  </a:solidFill>
                </a:rPr>
                <a:t>2</a:t>
              </a:r>
              <a:r>
                <a:rPr lang="de-DE" altLang="de-DE" sz="1000" dirty="0">
                  <a:solidFill>
                    <a:schemeClr val="tx1"/>
                  </a:solidFill>
                </a:rPr>
                <a:t> </a:t>
              </a:r>
              <a:r>
                <a:rPr lang="de-DE" altLang="de-DE" i="1" dirty="0" err="1">
                  <a:solidFill>
                    <a:schemeClr val="tx1"/>
                  </a:solidFill>
                </a:rPr>
                <a:t>r</a:t>
              </a:r>
              <a:r>
                <a:rPr lang="de-DE" altLang="de-DE" baseline="-25000" dirty="0" err="1">
                  <a:solidFill>
                    <a:schemeClr val="tx1"/>
                  </a:solidFill>
                </a:rPr>
                <a:t>i</a:t>
              </a:r>
              <a:endParaRPr lang="de-DE" altLang="de-DE" dirty="0">
                <a:solidFill>
                  <a:schemeClr val="tx1"/>
                </a:solidFill>
              </a:endParaRPr>
            </a:p>
          </p:txBody>
        </p:sp>
        <p:sp>
          <p:nvSpPr>
            <p:cNvPr id="123973" name="Text Box 69"/>
            <p:cNvSpPr txBox="1">
              <a:spLocks noChangeArrowheads="1"/>
            </p:cNvSpPr>
            <p:nvPr/>
          </p:nvSpPr>
          <p:spPr bwMode="auto">
            <a:xfrm>
              <a:off x="2416" y="1545"/>
              <a:ext cx="48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dirty="0">
                  <a:solidFill>
                    <a:schemeClr val="tx1"/>
                  </a:solidFill>
                </a:rPr>
                <a:t>2</a:t>
              </a:r>
              <a:r>
                <a:rPr lang="de-DE" altLang="de-DE" sz="1000" dirty="0">
                  <a:solidFill>
                    <a:schemeClr val="tx1"/>
                  </a:solidFill>
                </a:rPr>
                <a:t> </a:t>
              </a:r>
              <a:r>
                <a:rPr lang="de-DE" altLang="de-DE" i="1" dirty="0" err="1">
                  <a:solidFill>
                    <a:schemeClr val="tx1"/>
                  </a:solidFill>
                </a:rPr>
                <a:t>r</a:t>
              </a:r>
              <a:r>
                <a:rPr lang="de-DE" altLang="de-DE" baseline="-25000" dirty="0" err="1">
                  <a:solidFill>
                    <a:schemeClr val="tx1"/>
                  </a:solidFill>
                </a:rPr>
                <a:t>a</a:t>
              </a:r>
              <a:endParaRPr lang="de-DE" altLang="de-DE" dirty="0">
                <a:solidFill>
                  <a:schemeClr val="tx1"/>
                </a:solidFill>
              </a:endParaRPr>
            </a:p>
          </p:txBody>
        </p:sp>
      </p:grpSp>
      <p:grpSp>
        <p:nvGrpSpPr>
          <p:cNvPr id="16" name="Gruppierung 15"/>
          <p:cNvGrpSpPr/>
          <p:nvPr/>
        </p:nvGrpSpPr>
        <p:grpSpPr>
          <a:xfrm>
            <a:off x="4686300" y="1752600"/>
            <a:ext cx="4381500" cy="2559050"/>
            <a:chOff x="4686300" y="1752600"/>
            <a:chExt cx="4381500" cy="2559050"/>
          </a:xfrm>
        </p:grpSpPr>
        <p:pic>
          <p:nvPicPr>
            <p:cNvPr id="11" name="Bild 10"/>
            <p:cNvPicPr>
              <a:picLocks noChangeAspect="1"/>
            </p:cNvPicPr>
            <p:nvPr/>
          </p:nvPicPr>
          <p:blipFill>
            <a:blip r:embed="rId2"/>
            <a:stretch>
              <a:fillRect/>
            </a:stretch>
          </p:blipFill>
          <p:spPr>
            <a:xfrm>
              <a:off x="4686300" y="2546350"/>
              <a:ext cx="4381500" cy="1765300"/>
            </a:xfrm>
            <a:prstGeom prst="rect">
              <a:avLst/>
            </a:prstGeom>
          </p:spPr>
        </p:pic>
        <p:sp>
          <p:nvSpPr>
            <p:cNvPr id="123976" name="AutoShape 72"/>
            <p:cNvSpPr>
              <a:spLocks noChangeArrowheads="1"/>
            </p:cNvSpPr>
            <p:nvPr/>
          </p:nvSpPr>
          <p:spPr bwMode="auto">
            <a:xfrm>
              <a:off x="6705600" y="1752600"/>
              <a:ext cx="381000" cy="685800"/>
            </a:xfrm>
            <a:prstGeom prst="downArrow">
              <a:avLst>
                <a:gd name="adj1" fmla="val 50000"/>
                <a:gd name="adj2" fmla="val 45000"/>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grpSp>
      <p:pic>
        <p:nvPicPr>
          <p:cNvPr id="2" name="Bild 1"/>
          <p:cNvPicPr>
            <a:picLocks noChangeAspect="1"/>
          </p:cNvPicPr>
          <p:nvPr/>
        </p:nvPicPr>
        <p:blipFill>
          <a:blip r:embed="rId3"/>
          <a:stretch>
            <a:fillRect/>
          </a:stretch>
        </p:blipFill>
        <p:spPr>
          <a:xfrm>
            <a:off x="2438400" y="1676400"/>
            <a:ext cx="1041779" cy="405746"/>
          </a:xfrm>
          <a:prstGeom prst="rect">
            <a:avLst/>
          </a:prstGeom>
        </p:spPr>
      </p:pic>
      <p:pic>
        <p:nvPicPr>
          <p:cNvPr id="36" name="Bild 35"/>
          <p:cNvPicPr>
            <a:picLocks noChangeAspect="1"/>
          </p:cNvPicPr>
          <p:nvPr/>
        </p:nvPicPr>
        <p:blipFill>
          <a:blip r:embed="rId3"/>
          <a:stretch>
            <a:fillRect/>
          </a:stretch>
        </p:blipFill>
        <p:spPr>
          <a:xfrm>
            <a:off x="1244221" y="3099454"/>
            <a:ext cx="1041779" cy="405746"/>
          </a:xfrm>
          <a:prstGeom prst="rect">
            <a:avLst/>
          </a:prstGeom>
        </p:spPr>
      </p:pic>
      <p:pic>
        <p:nvPicPr>
          <p:cNvPr id="3" name="Bild 2"/>
          <p:cNvPicPr>
            <a:picLocks noChangeAspect="1"/>
          </p:cNvPicPr>
          <p:nvPr/>
        </p:nvPicPr>
        <p:blipFill>
          <a:blip r:embed="rId4"/>
          <a:stretch>
            <a:fillRect/>
          </a:stretch>
        </p:blipFill>
        <p:spPr>
          <a:xfrm>
            <a:off x="762000" y="3505200"/>
            <a:ext cx="342900" cy="457200"/>
          </a:xfrm>
          <a:prstGeom prst="rect">
            <a:avLst/>
          </a:prstGeom>
        </p:spPr>
      </p:pic>
      <p:pic>
        <p:nvPicPr>
          <p:cNvPr id="5" name="Bild 4"/>
          <p:cNvPicPr>
            <a:picLocks noChangeAspect="1"/>
          </p:cNvPicPr>
          <p:nvPr/>
        </p:nvPicPr>
        <p:blipFill>
          <a:blip r:embed="rId5"/>
          <a:stretch>
            <a:fillRect/>
          </a:stretch>
        </p:blipFill>
        <p:spPr>
          <a:xfrm>
            <a:off x="2895600" y="533400"/>
            <a:ext cx="5397500" cy="1028700"/>
          </a:xfrm>
          <a:prstGeom prst="rect">
            <a:avLst/>
          </a:prstGeom>
        </p:spPr>
      </p:pic>
      <p:grpSp>
        <p:nvGrpSpPr>
          <p:cNvPr id="17" name="Gruppierung 16"/>
          <p:cNvGrpSpPr/>
          <p:nvPr/>
        </p:nvGrpSpPr>
        <p:grpSpPr>
          <a:xfrm>
            <a:off x="5094288" y="4495800"/>
            <a:ext cx="3821112" cy="2102400"/>
            <a:chOff x="5094288" y="4495800"/>
            <a:chExt cx="3821112" cy="2102400"/>
          </a:xfrm>
        </p:grpSpPr>
        <p:sp>
          <p:nvSpPr>
            <p:cNvPr id="123977" name="AutoShape 73"/>
            <p:cNvSpPr>
              <a:spLocks noChangeArrowheads="1"/>
            </p:cNvSpPr>
            <p:nvPr/>
          </p:nvSpPr>
          <p:spPr bwMode="auto">
            <a:xfrm>
              <a:off x="6705600" y="4495800"/>
              <a:ext cx="381000" cy="685800"/>
            </a:xfrm>
            <a:prstGeom prst="downArrow">
              <a:avLst>
                <a:gd name="adj1" fmla="val 50000"/>
                <a:gd name="adj2" fmla="val 45000"/>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grpSp>
          <p:nvGrpSpPr>
            <p:cNvPr id="15" name="Gruppierung 14"/>
            <p:cNvGrpSpPr/>
            <p:nvPr/>
          </p:nvGrpSpPr>
          <p:grpSpPr>
            <a:xfrm>
              <a:off x="5094288" y="5410200"/>
              <a:ext cx="3821112" cy="1188000"/>
              <a:chOff x="5094288" y="5410200"/>
              <a:chExt cx="3821112" cy="1188000"/>
            </a:xfrm>
          </p:grpSpPr>
          <p:sp>
            <p:nvSpPr>
              <p:cNvPr id="46" name="Rectangle 47"/>
              <p:cNvSpPr>
                <a:spLocks noChangeArrowheads="1"/>
              </p:cNvSpPr>
              <p:nvPr/>
            </p:nvSpPr>
            <p:spPr bwMode="auto">
              <a:xfrm>
                <a:off x="5094288" y="5410200"/>
                <a:ext cx="3821112" cy="1188000"/>
              </a:xfrm>
              <a:prstGeom prst="rect">
                <a:avLst/>
              </a:prstGeom>
              <a:solidFill>
                <a:srgbClr val="FFFF99"/>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38100">
                    <a:solidFill>
                      <a:srgbClr val="00CC00"/>
                    </a:solidFill>
                    <a:miter lim="800000"/>
                    <a:headEnd/>
                    <a:tailEnd/>
                  </a14:hiddenLine>
                </a:ext>
              </a:extLst>
            </p:spPr>
            <p:txBody>
              <a:bodyPr wrap="square" anchor="ctr">
                <a:spAutoFit/>
              </a:bodyPr>
              <a:lstStyle/>
              <a:p>
                <a:pPr algn="ctr" eaLnBrk="1" hangingPunct="1">
                  <a:spcBef>
                    <a:spcPct val="50000"/>
                  </a:spcBef>
                  <a:defRPr/>
                </a:pPr>
                <a:endParaRPr lang="de-DE"/>
              </a:p>
            </p:txBody>
          </p:sp>
          <p:pic>
            <p:nvPicPr>
              <p:cNvPr id="14" name="Bild 13"/>
              <p:cNvPicPr>
                <a:picLocks noChangeAspect="1"/>
              </p:cNvPicPr>
              <p:nvPr/>
            </p:nvPicPr>
            <p:blipFill>
              <a:blip r:embed="rId6"/>
              <a:stretch>
                <a:fillRect/>
              </a:stretch>
            </p:blipFill>
            <p:spPr>
              <a:xfrm>
                <a:off x="5232400" y="5562600"/>
                <a:ext cx="3530600" cy="914400"/>
              </a:xfrm>
              <a:prstGeom prst="rect">
                <a:avLst/>
              </a:prstGeom>
            </p:spPr>
          </p:pic>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2"/>
          <p:cNvSpPr txBox="1">
            <a:spLocks noChangeArrowheads="1"/>
          </p:cNvSpPr>
          <p:nvPr/>
        </p:nvSpPr>
        <p:spPr bwMode="auto">
          <a:xfrm>
            <a:off x="152400" y="0"/>
            <a:ext cx="419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sz="3200" u="sng">
                <a:solidFill>
                  <a:srgbClr val="FF0000"/>
                </a:solidFill>
              </a:rPr>
              <a:t>Parallelschaltung:</a:t>
            </a:r>
            <a:r>
              <a:rPr lang="de-DE" altLang="de-DE"/>
              <a:t>  </a:t>
            </a:r>
            <a:endParaRPr lang="de-DE" altLang="de-DE" u="sng">
              <a:solidFill>
                <a:srgbClr val="FF0000"/>
              </a:solidFill>
            </a:endParaRPr>
          </a:p>
        </p:txBody>
      </p:sp>
      <p:grpSp>
        <p:nvGrpSpPr>
          <p:cNvPr id="39943" name="Group 82"/>
          <p:cNvGrpSpPr>
            <a:grpSpLocks/>
          </p:cNvGrpSpPr>
          <p:nvPr/>
        </p:nvGrpSpPr>
        <p:grpSpPr bwMode="auto">
          <a:xfrm>
            <a:off x="304800" y="762000"/>
            <a:ext cx="4495800" cy="3276600"/>
            <a:chOff x="192" y="480"/>
            <a:chExt cx="2832" cy="2064"/>
          </a:xfrm>
        </p:grpSpPr>
        <p:grpSp>
          <p:nvGrpSpPr>
            <p:cNvPr id="39944" name="Group 76"/>
            <p:cNvGrpSpPr>
              <a:grpSpLocks/>
            </p:cNvGrpSpPr>
            <p:nvPr/>
          </p:nvGrpSpPr>
          <p:grpSpPr bwMode="auto">
            <a:xfrm>
              <a:off x="344" y="480"/>
              <a:ext cx="2584" cy="1879"/>
              <a:chOff x="344" y="681"/>
              <a:chExt cx="2584" cy="1879"/>
            </a:xfrm>
          </p:grpSpPr>
          <p:sp>
            <p:nvSpPr>
              <p:cNvPr id="124967" name="Line 39"/>
              <p:cNvSpPr>
                <a:spLocks noChangeShapeType="1"/>
              </p:cNvSpPr>
              <p:nvPr/>
            </p:nvSpPr>
            <p:spPr bwMode="auto">
              <a:xfrm>
                <a:off x="1584" y="1008"/>
                <a:ext cx="0" cy="24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4968" name="Line 40"/>
              <p:cNvSpPr>
                <a:spLocks noChangeShapeType="1"/>
              </p:cNvSpPr>
              <p:nvPr/>
            </p:nvSpPr>
            <p:spPr bwMode="auto">
              <a:xfrm>
                <a:off x="1680" y="1008"/>
                <a:ext cx="0" cy="24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4969" name="Line 41"/>
              <p:cNvSpPr>
                <a:spLocks noChangeShapeType="1"/>
              </p:cNvSpPr>
              <p:nvPr/>
            </p:nvSpPr>
            <p:spPr bwMode="auto">
              <a:xfrm flipH="1">
                <a:off x="1104" y="1128"/>
                <a:ext cx="4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4970" name="Line 42"/>
              <p:cNvSpPr>
                <a:spLocks noChangeShapeType="1"/>
              </p:cNvSpPr>
              <p:nvPr/>
            </p:nvSpPr>
            <p:spPr bwMode="auto">
              <a:xfrm flipH="1">
                <a:off x="1680" y="1128"/>
                <a:ext cx="4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4972" name="Line 44"/>
              <p:cNvSpPr>
                <a:spLocks noChangeShapeType="1"/>
              </p:cNvSpPr>
              <p:nvPr/>
            </p:nvSpPr>
            <p:spPr bwMode="auto">
              <a:xfrm>
                <a:off x="1584" y="2160"/>
                <a:ext cx="0" cy="24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4973" name="Line 45"/>
              <p:cNvSpPr>
                <a:spLocks noChangeShapeType="1"/>
              </p:cNvSpPr>
              <p:nvPr/>
            </p:nvSpPr>
            <p:spPr bwMode="auto">
              <a:xfrm>
                <a:off x="1680" y="2160"/>
                <a:ext cx="0" cy="24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4974" name="Line 46"/>
              <p:cNvSpPr>
                <a:spLocks noChangeShapeType="1"/>
              </p:cNvSpPr>
              <p:nvPr/>
            </p:nvSpPr>
            <p:spPr bwMode="auto">
              <a:xfrm flipH="1">
                <a:off x="1104" y="2280"/>
                <a:ext cx="4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4975" name="Line 47"/>
              <p:cNvSpPr>
                <a:spLocks noChangeShapeType="1"/>
              </p:cNvSpPr>
              <p:nvPr/>
            </p:nvSpPr>
            <p:spPr bwMode="auto">
              <a:xfrm flipH="1">
                <a:off x="1680" y="2280"/>
                <a:ext cx="4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4977" name="Line 49"/>
              <p:cNvSpPr>
                <a:spLocks noChangeShapeType="1"/>
              </p:cNvSpPr>
              <p:nvPr/>
            </p:nvSpPr>
            <p:spPr bwMode="auto">
              <a:xfrm>
                <a:off x="1584" y="1584"/>
                <a:ext cx="0" cy="24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4978" name="Line 50"/>
              <p:cNvSpPr>
                <a:spLocks noChangeShapeType="1"/>
              </p:cNvSpPr>
              <p:nvPr/>
            </p:nvSpPr>
            <p:spPr bwMode="auto">
              <a:xfrm>
                <a:off x="1680" y="1584"/>
                <a:ext cx="0" cy="24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4979" name="Line 51"/>
              <p:cNvSpPr>
                <a:spLocks noChangeShapeType="1"/>
              </p:cNvSpPr>
              <p:nvPr/>
            </p:nvSpPr>
            <p:spPr bwMode="auto">
              <a:xfrm flipH="1">
                <a:off x="1104" y="1704"/>
                <a:ext cx="4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4980" name="Line 52"/>
              <p:cNvSpPr>
                <a:spLocks noChangeShapeType="1"/>
              </p:cNvSpPr>
              <p:nvPr/>
            </p:nvSpPr>
            <p:spPr bwMode="auto">
              <a:xfrm flipH="1">
                <a:off x="1680" y="1704"/>
                <a:ext cx="4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4981" name="Text Box 53"/>
              <p:cNvSpPr txBox="1">
                <a:spLocks noChangeArrowheads="1"/>
              </p:cNvSpPr>
              <p:nvPr/>
            </p:nvSpPr>
            <p:spPr bwMode="auto">
              <a:xfrm>
                <a:off x="1440" y="681"/>
                <a:ext cx="3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i="1" dirty="0"/>
                  <a:t>C</a:t>
                </a:r>
                <a:r>
                  <a:rPr lang="de-DE" altLang="de-DE" baseline="-25000" dirty="0"/>
                  <a:t>1</a:t>
                </a:r>
                <a:endParaRPr lang="de-DE" altLang="de-DE" dirty="0"/>
              </a:p>
            </p:txBody>
          </p:sp>
          <p:sp>
            <p:nvSpPr>
              <p:cNvPr id="124982" name="Text Box 54"/>
              <p:cNvSpPr txBox="1">
                <a:spLocks noChangeArrowheads="1"/>
              </p:cNvSpPr>
              <p:nvPr/>
            </p:nvSpPr>
            <p:spPr bwMode="auto">
              <a:xfrm>
                <a:off x="1440" y="1257"/>
                <a:ext cx="3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i="1" dirty="0"/>
                  <a:t>C</a:t>
                </a:r>
                <a:r>
                  <a:rPr lang="de-DE" altLang="de-DE" baseline="-25000" dirty="0"/>
                  <a:t>2</a:t>
                </a:r>
                <a:endParaRPr lang="de-DE" altLang="de-DE" dirty="0"/>
              </a:p>
            </p:txBody>
          </p:sp>
          <p:sp>
            <p:nvSpPr>
              <p:cNvPr id="124983" name="Text Box 55"/>
              <p:cNvSpPr txBox="1">
                <a:spLocks noChangeArrowheads="1"/>
              </p:cNvSpPr>
              <p:nvPr/>
            </p:nvSpPr>
            <p:spPr bwMode="auto">
              <a:xfrm>
                <a:off x="1440" y="1833"/>
                <a:ext cx="3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i="1" dirty="0"/>
                  <a:t>C</a:t>
                </a:r>
                <a:r>
                  <a:rPr lang="de-DE" altLang="de-DE" baseline="-25000" dirty="0"/>
                  <a:t>3</a:t>
                </a:r>
                <a:endParaRPr lang="de-DE" altLang="de-DE" dirty="0"/>
              </a:p>
            </p:txBody>
          </p:sp>
          <p:sp>
            <p:nvSpPr>
              <p:cNvPr id="124984" name="Text Box 56"/>
              <p:cNvSpPr txBox="1">
                <a:spLocks noChangeArrowheads="1"/>
              </p:cNvSpPr>
              <p:nvPr/>
            </p:nvSpPr>
            <p:spPr bwMode="auto">
              <a:xfrm>
                <a:off x="1632" y="1104"/>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i="1" dirty="0">
                    <a:solidFill>
                      <a:srgbClr val="FF0000"/>
                    </a:solidFill>
                  </a:rPr>
                  <a:t>Q</a:t>
                </a:r>
                <a:r>
                  <a:rPr lang="de-DE" altLang="de-DE" sz="2400" baseline="-25000" dirty="0">
                    <a:solidFill>
                      <a:srgbClr val="FF0000"/>
                    </a:solidFill>
                  </a:rPr>
                  <a:t>1</a:t>
                </a:r>
                <a:endParaRPr lang="de-DE" altLang="de-DE" sz="2400" dirty="0">
                  <a:solidFill>
                    <a:srgbClr val="FF0000"/>
                  </a:solidFill>
                </a:endParaRPr>
              </a:p>
            </p:txBody>
          </p:sp>
          <p:sp>
            <p:nvSpPr>
              <p:cNvPr id="124985" name="Text Box 57"/>
              <p:cNvSpPr txBox="1">
                <a:spLocks noChangeArrowheads="1"/>
              </p:cNvSpPr>
              <p:nvPr/>
            </p:nvSpPr>
            <p:spPr bwMode="auto">
              <a:xfrm>
                <a:off x="1632" y="1680"/>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i="1" dirty="0">
                    <a:solidFill>
                      <a:srgbClr val="FF0000"/>
                    </a:solidFill>
                  </a:rPr>
                  <a:t>Q</a:t>
                </a:r>
                <a:r>
                  <a:rPr lang="de-DE" altLang="de-DE" sz="2400" baseline="-25000" dirty="0">
                    <a:solidFill>
                      <a:srgbClr val="FF0000"/>
                    </a:solidFill>
                  </a:rPr>
                  <a:t>2</a:t>
                </a:r>
                <a:endParaRPr lang="de-DE" altLang="de-DE" sz="2400" dirty="0">
                  <a:solidFill>
                    <a:srgbClr val="FF0000"/>
                  </a:solidFill>
                </a:endParaRPr>
              </a:p>
            </p:txBody>
          </p:sp>
          <p:sp>
            <p:nvSpPr>
              <p:cNvPr id="124986" name="Text Box 58"/>
              <p:cNvSpPr txBox="1">
                <a:spLocks noChangeArrowheads="1"/>
              </p:cNvSpPr>
              <p:nvPr/>
            </p:nvSpPr>
            <p:spPr bwMode="auto">
              <a:xfrm>
                <a:off x="1632" y="2256"/>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i="1" dirty="0">
                    <a:solidFill>
                      <a:srgbClr val="FF0000"/>
                    </a:solidFill>
                  </a:rPr>
                  <a:t>Q</a:t>
                </a:r>
                <a:r>
                  <a:rPr lang="de-DE" altLang="de-DE" sz="2400" baseline="-25000" dirty="0">
                    <a:solidFill>
                      <a:srgbClr val="FF0000"/>
                    </a:solidFill>
                  </a:rPr>
                  <a:t>3</a:t>
                </a:r>
                <a:endParaRPr lang="de-DE" altLang="de-DE" sz="2400" dirty="0">
                  <a:solidFill>
                    <a:srgbClr val="FF0000"/>
                  </a:solidFill>
                </a:endParaRPr>
              </a:p>
            </p:txBody>
          </p:sp>
          <p:sp>
            <p:nvSpPr>
              <p:cNvPr id="124987" name="Line 59"/>
              <p:cNvSpPr>
                <a:spLocks noChangeShapeType="1"/>
              </p:cNvSpPr>
              <p:nvPr/>
            </p:nvSpPr>
            <p:spPr bwMode="auto">
              <a:xfrm>
                <a:off x="1112" y="1128"/>
                <a:ext cx="0" cy="115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4988" name="Line 60"/>
              <p:cNvSpPr>
                <a:spLocks noChangeShapeType="1"/>
              </p:cNvSpPr>
              <p:nvPr/>
            </p:nvSpPr>
            <p:spPr bwMode="auto">
              <a:xfrm>
                <a:off x="1112" y="1976"/>
                <a:ext cx="0" cy="584"/>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4989" name="Oval 61"/>
              <p:cNvSpPr>
                <a:spLocks noChangeArrowheads="1"/>
              </p:cNvSpPr>
              <p:nvPr/>
            </p:nvSpPr>
            <p:spPr bwMode="auto">
              <a:xfrm>
                <a:off x="1064" y="1654"/>
                <a:ext cx="96" cy="96"/>
              </a:xfrm>
              <a:prstGeom prst="ellipse">
                <a:avLst/>
              </a:prstGeom>
              <a:solidFill>
                <a:schemeClr val="tx1"/>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4990" name="Oval 62"/>
              <p:cNvSpPr>
                <a:spLocks noChangeArrowheads="1"/>
              </p:cNvSpPr>
              <p:nvPr/>
            </p:nvSpPr>
            <p:spPr bwMode="auto">
              <a:xfrm>
                <a:off x="1064" y="2233"/>
                <a:ext cx="96" cy="96"/>
              </a:xfrm>
              <a:prstGeom prst="ellipse">
                <a:avLst/>
              </a:prstGeom>
              <a:solidFill>
                <a:schemeClr val="tx1"/>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4991" name="Line 63"/>
              <p:cNvSpPr>
                <a:spLocks noChangeShapeType="1"/>
              </p:cNvSpPr>
              <p:nvPr/>
            </p:nvSpPr>
            <p:spPr bwMode="auto">
              <a:xfrm flipH="1">
                <a:off x="600" y="1704"/>
                <a:ext cx="52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4992" name="Oval 64"/>
              <p:cNvSpPr>
                <a:spLocks noChangeArrowheads="1"/>
              </p:cNvSpPr>
              <p:nvPr/>
            </p:nvSpPr>
            <p:spPr bwMode="auto">
              <a:xfrm>
                <a:off x="498" y="1656"/>
                <a:ext cx="96" cy="96"/>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4995" name="Line 67"/>
              <p:cNvSpPr>
                <a:spLocks noChangeShapeType="1"/>
              </p:cNvSpPr>
              <p:nvPr/>
            </p:nvSpPr>
            <p:spPr bwMode="auto">
              <a:xfrm flipH="1">
                <a:off x="2146" y="1128"/>
                <a:ext cx="0" cy="115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4996" name="Line 68"/>
              <p:cNvSpPr>
                <a:spLocks noChangeShapeType="1"/>
              </p:cNvSpPr>
              <p:nvPr/>
            </p:nvSpPr>
            <p:spPr bwMode="auto">
              <a:xfrm flipH="1">
                <a:off x="2146" y="1976"/>
                <a:ext cx="0" cy="584"/>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4997" name="Oval 69"/>
              <p:cNvSpPr>
                <a:spLocks noChangeArrowheads="1"/>
              </p:cNvSpPr>
              <p:nvPr/>
            </p:nvSpPr>
            <p:spPr bwMode="auto">
              <a:xfrm flipH="1">
                <a:off x="2098" y="1654"/>
                <a:ext cx="96" cy="96"/>
              </a:xfrm>
              <a:prstGeom prst="ellipse">
                <a:avLst/>
              </a:prstGeom>
              <a:solidFill>
                <a:schemeClr val="tx1"/>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4998" name="Oval 70"/>
              <p:cNvSpPr>
                <a:spLocks noChangeArrowheads="1"/>
              </p:cNvSpPr>
              <p:nvPr/>
            </p:nvSpPr>
            <p:spPr bwMode="auto">
              <a:xfrm flipH="1">
                <a:off x="2098" y="2233"/>
                <a:ext cx="96" cy="96"/>
              </a:xfrm>
              <a:prstGeom prst="ellipse">
                <a:avLst/>
              </a:prstGeom>
              <a:solidFill>
                <a:schemeClr val="tx1"/>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4999" name="Line 71"/>
              <p:cNvSpPr>
                <a:spLocks noChangeShapeType="1"/>
              </p:cNvSpPr>
              <p:nvPr/>
            </p:nvSpPr>
            <p:spPr bwMode="auto">
              <a:xfrm>
                <a:off x="2130" y="1704"/>
                <a:ext cx="52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5000" name="Oval 72"/>
              <p:cNvSpPr>
                <a:spLocks noChangeArrowheads="1"/>
              </p:cNvSpPr>
              <p:nvPr/>
            </p:nvSpPr>
            <p:spPr bwMode="auto">
              <a:xfrm flipH="1">
                <a:off x="2664" y="1656"/>
                <a:ext cx="96" cy="96"/>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5002" name="Text Box 74"/>
              <p:cNvSpPr txBox="1">
                <a:spLocks noChangeArrowheads="1"/>
              </p:cNvSpPr>
              <p:nvPr/>
            </p:nvSpPr>
            <p:spPr bwMode="auto">
              <a:xfrm>
                <a:off x="344" y="1336"/>
                <a:ext cx="43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a:solidFill>
                      <a:srgbClr val="FF0000"/>
                    </a:solidFill>
                  </a:rPr>
                  <a:t>0V</a:t>
                </a:r>
              </a:p>
            </p:txBody>
          </p:sp>
          <p:sp>
            <p:nvSpPr>
              <p:cNvPr id="125003" name="Text Box 75"/>
              <p:cNvSpPr txBox="1">
                <a:spLocks noChangeArrowheads="1"/>
              </p:cNvSpPr>
              <p:nvPr/>
            </p:nvSpPr>
            <p:spPr bwMode="auto">
              <a:xfrm>
                <a:off x="2496" y="1344"/>
                <a:ext cx="43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i="1" dirty="0">
                    <a:solidFill>
                      <a:srgbClr val="FF0000"/>
                    </a:solidFill>
                  </a:rPr>
                  <a:t>U</a:t>
                </a:r>
              </a:p>
            </p:txBody>
          </p:sp>
        </p:grpSp>
        <p:sp>
          <p:nvSpPr>
            <p:cNvPr id="125009" name="Rectangle 81"/>
            <p:cNvSpPr>
              <a:spLocks noChangeArrowheads="1"/>
            </p:cNvSpPr>
            <p:nvPr/>
          </p:nvSpPr>
          <p:spPr bwMode="auto">
            <a:xfrm>
              <a:off x="192" y="480"/>
              <a:ext cx="2832" cy="2064"/>
            </a:xfrm>
            <a:prstGeom prst="rect">
              <a:avLst/>
            </a:prstGeom>
            <a:noFill/>
            <a:ln w="38100">
              <a:solidFill>
                <a:srgbClr val="00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grpSp>
      <p:pic>
        <p:nvPicPr>
          <p:cNvPr id="2" name="Bild 1"/>
          <p:cNvPicPr>
            <a:picLocks noChangeAspect="1"/>
          </p:cNvPicPr>
          <p:nvPr/>
        </p:nvPicPr>
        <p:blipFill>
          <a:blip r:embed="rId2"/>
          <a:stretch>
            <a:fillRect/>
          </a:stretch>
        </p:blipFill>
        <p:spPr>
          <a:xfrm>
            <a:off x="5029200" y="1587500"/>
            <a:ext cx="3683000" cy="393700"/>
          </a:xfrm>
          <a:prstGeom prst="rect">
            <a:avLst/>
          </a:prstGeom>
        </p:spPr>
      </p:pic>
      <p:sp>
        <p:nvSpPr>
          <p:cNvPr id="5" name="Textfeld 4"/>
          <p:cNvSpPr txBox="1"/>
          <p:nvPr/>
        </p:nvSpPr>
        <p:spPr>
          <a:xfrm>
            <a:off x="4953000" y="924580"/>
            <a:ext cx="3492500" cy="523220"/>
          </a:xfrm>
          <a:prstGeom prst="rect">
            <a:avLst/>
          </a:prstGeom>
          <a:noFill/>
        </p:spPr>
        <p:txBody>
          <a:bodyPr wrap="square" rtlCol="0">
            <a:spAutoFit/>
          </a:bodyPr>
          <a:lstStyle/>
          <a:p>
            <a:r>
              <a:rPr lang="de-DE" smtClean="0"/>
              <a:t>Identische Spannungen</a:t>
            </a:r>
            <a:endParaRPr lang="de-DE"/>
          </a:p>
        </p:txBody>
      </p:sp>
      <p:sp>
        <p:nvSpPr>
          <p:cNvPr id="47" name="Textfeld 46"/>
          <p:cNvSpPr txBox="1"/>
          <p:nvPr/>
        </p:nvSpPr>
        <p:spPr>
          <a:xfrm>
            <a:off x="4953000" y="2296180"/>
            <a:ext cx="3492500" cy="523220"/>
          </a:xfrm>
          <a:prstGeom prst="rect">
            <a:avLst/>
          </a:prstGeom>
          <a:noFill/>
        </p:spPr>
        <p:txBody>
          <a:bodyPr wrap="square" rtlCol="0">
            <a:spAutoFit/>
          </a:bodyPr>
          <a:lstStyle/>
          <a:p>
            <a:r>
              <a:rPr lang="de-DE" dirty="0" smtClean="0"/>
              <a:t>Gesamtladung</a:t>
            </a:r>
            <a:endParaRPr lang="de-DE" dirty="0"/>
          </a:p>
        </p:txBody>
      </p:sp>
      <p:pic>
        <p:nvPicPr>
          <p:cNvPr id="6" name="Bild 5"/>
          <p:cNvPicPr>
            <a:picLocks noChangeAspect="1"/>
          </p:cNvPicPr>
          <p:nvPr/>
        </p:nvPicPr>
        <p:blipFill>
          <a:blip r:embed="rId3"/>
          <a:stretch>
            <a:fillRect/>
          </a:stretch>
        </p:blipFill>
        <p:spPr>
          <a:xfrm>
            <a:off x="279400" y="4318000"/>
            <a:ext cx="8585200" cy="1016000"/>
          </a:xfrm>
          <a:prstGeom prst="rect">
            <a:avLst/>
          </a:prstGeom>
        </p:spPr>
      </p:pic>
      <p:pic>
        <p:nvPicPr>
          <p:cNvPr id="8" name="Bild 7"/>
          <p:cNvPicPr>
            <a:picLocks noChangeAspect="1"/>
          </p:cNvPicPr>
          <p:nvPr/>
        </p:nvPicPr>
        <p:blipFill>
          <a:blip r:embed="rId4"/>
          <a:stretch>
            <a:fillRect/>
          </a:stretch>
        </p:blipFill>
        <p:spPr>
          <a:xfrm>
            <a:off x="5029200" y="2895600"/>
            <a:ext cx="3695700" cy="419100"/>
          </a:xfrm>
          <a:prstGeom prst="rect">
            <a:avLst/>
          </a:prstGeom>
        </p:spPr>
      </p:pic>
      <p:grpSp>
        <p:nvGrpSpPr>
          <p:cNvPr id="10" name="Gruppierung 9"/>
          <p:cNvGrpSpPr/>
          <p:nvPr/>
        </p:nvGrpSpPr>
        <p:grpSpPr>
          <a:xfrm>
            <a:off x="2438400" y="5572800"/>
            <a:ext cx="4038600" cy="828000"/>
            <a:chOff x="2438400" y="5572800"/>
            <a:chExt cx="4038600" cy="828000"/>
          </a:xfrm>
        </p:grpSpPr>
        <p:sp>
          <p:nvSpPr>
            <p:cNvPr id="52" name="Rectangle 47"/>
            <p:cNvSpPr>
              <a:spLocks noChangeArrowheads="1"/>
            </p:cNvSpPr>
            <p:nvPr/>
          </p:nvSpPr>
          <p:spPr bwMode="auto">
            <a:xfrm>
              <a:off x="2438400" y="5572800"/>
              <a:ext cx="4038600" cy="828000"/>
            </a:xfrm>
            <a:prstGeom prst="rect">
              <a:avLst/>
            </a:prstGeom>
            <a:solidFill>
              <a:srgbClr val="FFFF99"/>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38100">
                  <a:solidFill>
                    <a:srgbClr val="00CC00"/>
                  </a:solidFill>
                  <a:miter lim="800000"/>
                  <a:headEnd/>
                  <a:tailEnd/>
                </a14:hiddenLine>
              </a:ext>
            </a:extLst>
          </p:spPr>
          <p:txBody>
            <a:bodyPr wrap="square" anchor="ctr">
              <a:spAutoFit/>
            </a:bodyPr>
            <a:lstStyle/>
            <a:p>
              <a:pPr algn="ctr" eaLnBrk="1" hangingPunct="1">
                <a:spcBef>
                  <a:spcPct val="50000"/>
                </a:spcBef>
                <a:defRPr/>
              </a:pPr>
              <a:endParaRPr lang="de-DE"/>
            </a:p>
          </p:txBody>
        </p:sp>
        <p:pic>
          <p:nvPicPr>
            <p:cNvPr id="9" name="Bild 8"/>
            <p:cNvPicPr>
              <a:picLocks noChangeAspect="1"/>
            </p:cNvPicPr>
            <p:nvPr/>
          </p:nvPicPr>
          <p:blipFill>
            <a:blip r:embed="rId5"/>
            <a:stretch>
              <a:fillRect/>
            </a:stretch>
          </p:blipFill>
          <p:spPr>
            <a:xfrm>
              <a:off x="2667000" y="5791200"/>
              <a:ext cx="3619500" cy="40640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2"/>
          <p:cNvSpPr txBox="1">
            <a:spLocks noChangeArrowheads="1"/>
          </p:cNvSpPr>
          <p:nvPr/>
        </p:nvSpPr>
        <p:spPr bwMode="auto">
          <a:xfrm>
            <a:off x="152400" y="76200"/>
            <a:ext cx="419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sz="3200" u="sng">
                <a:solidFill>
                  <a:srgbClr val="FF0000"/>
                </a:solidFill>
              </a:rPr>
              <a:t>Serienschaltung:</a:t>
            </a:r>
            <a:r>
              <a:rPr lang="de-DE" altLang="de-DE"/>
              <a:t>  </a:t>
            </a:r>
            <a:endParaRPr lang="de-DE" altLang="de-DE" u="sng">
              <a:solidFill>
                <a:srgbClr val="FF0000"/>
              </a:solidFill>
            </a:endParaRPr>
          </a:p>
        </p:txBody>
      </p:sp>
      <p:sp>
        <p:nvSpPr>
          <p:cNvPr id="125955" name="Rectangle 3"/>
          <p:cNvSpPr>
            <a:spLocks noChangeArrowheads="1"/>
          </p:cNvSpPr>
          <p:nvPr/>
        </p:nvSpPr>
        <p:spPr bwMode="auto">
          <a:xfrm>
            <a:off x="2463800" y="5829300"/>
            <a:ext cx="1943100" cy="685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grpSp>
        <p:nvGrpSpPr>
          <p:cNvPr id="40967" name="Group 71"/>
          <p:cNvGrpSpPr>
            <a:grpSpLocks/>
          </p:cNvGrpSpPr>
          <p:nvPr/>
        </p:nvGrpSpPr>
        <p:grpSpPr bwMode="auto">
          <a:xfrm>
            <a:off x="3276600" y="152400"/>
            <a:ext cx="5181600" cy="1828800"/>
            <a:chOff x="2064" y="96"/>
            <a:chExt cx="3264" cy="1152"/>
          </a:xfrm>
        </p:grpSpPr>
        <p:sp>
          <p:nvSpPr>
            <p:cNvPr id="126012" name="Line 60"/>
            <p:cNvSpPr>
              <a:spLocks noChangeShapeType="1"/>
            </p:cNvSpPr>
            <p:nvPr/>
          </p:nvSpPr>
          <p:spPr bwMode="auto">
            <a:xfrm>
              <a:off x="2736" y="384"/>
              <a:ext cx="480" cy="0"/>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6013" name="Text Box 61"/>
            <p:cNvSpPr txBox="1">
              <a:spLocks noChangeArrowheads="1"/>
            </p:cNvSpPr>
            <p:nvPr/>
          </p:nvSpPr>
          <p:spPr bwMode="auto">
            <a:xfrm>
              <a:off x="2784" y="96"/>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i="1" dirty="0">
                  <a:solidFill>
                    <a:srgbClr val="FF0000"/>
                  </a:solidFill>
                </a:rPr>
                <a:t>U</a:t>
              </a:r>
              <a:r>
                <a:rPr lang="de-DE" altLang="de-DE" sz="2400" baseline="-25000" dirty="0">
                  <a:solidFill>
                    <a:srgbClr val="FF0000"/>
                  </a:solidFill>
                </a:rPr>
                <a:t>1</a:t>
              </a:r>
              <a:endParaRPr lang="de-DE" altLang="de-DE" sz="2400" dirty="0">
                <a:solidFill>
                  <a:srgbClr val="FF0000"/>
                </a:solidFill>
              </a:endParaRPr>
            </a:p>
          </p:txBody>
        </p:sp>
        <p:sp>
          <p:nvSpPr>
            <p:cNvPr id="126010" name="Rectangle 58"/>
            <p:cNvSpPr>
              <a:spLocks noChangeArrowheads="1"/>
            </p:cNvSpPr>
            <p:nvPr/>
          </p:nvSpPr>
          <p:spPr bwMode="auto">
            <a:xfrm>
              <a:off x="2064" y="96"/>
              <a:ext cx="3264" cy="1152"/>
            </a:xfrm>
            <a:prstGeom prst="rect">
              <a:avLst/>
            </a:prstGeom>
            <a:noFill/>
            <a:ln w="38100">
              <a:solidFill>
                <a:srgbClr val="00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grpSp>
          <p:nvGrpSpPr>
            <p:cNvPr id="40971" name="Group 69"/>
            <p:cNvGrpSpPr>
              <a:grpSpLocks/>
            </p:cNvGrpSpPr>
            <p:nvPr/>
          </p:nvGrpSpPr>
          <p:grpSpPr bwMode="auto">
            <a:xfrm>
              <a:off x="2090" y="96"/>
              <a:ext cx="3094" cy="1040"/>
              <a:chOff x="2090" y="96"/>
              <a:chExt cx="3094" cy="1040"/>
            </a:xfrm>
          </p:grpSpPr>
          <p:grpSp>
            <p:nvGrpSpPr>
              <p:cNvPr id="40974" name="Group 57"/>
              <p:cNvGrpSpPr>
                <a:grpSpLocks/>
              </p:cNvGrpSpPr>
              <p:nvPr/>
            </p:nvGrpSpPr>
            <p:grpSpPr bwMode="auto">
              <a:xfrm>
                <a:off x="2090" y="408"/>
                <a:ext cx="3094" cy="728"/>
                <a:chOff x="336" y="480"/>
                <a:chExt cx="3094" cy="728"/>
              </a:xfrm>
            </p:grpSpPr>
            <p:grpSp>
              <p:nvGrpSpPr>
                <p:cNvPr id="40978" name="Group 41"/>
                <p:cNvGrpSpPr>
                  <a:grpSpLocks/>
                </p:cNvGrpSpPr>
                <p:nvPr/>
              </p:nvGrpSpPr>
              <p:grpSpPr bwMode="auto">
                <a:xfrm>
                  <a:off x="720" y="480"/>
                  <a:ext cx="1056" cy="567"/>
                  <a:chOff x="1104" y="480"/>
                  <a:chExt cx="1056" cy="567"/>
                </a:xfrm>
              </p:grpSpPr>
              <p:sp>
                <p:nvSpPr>
                  <p:cNvPr id="125957" name="Line 5"/>
                  <p:cNvSpPr>
                    <a:spLocks noChangeShapeType="1"/>
                  </p:cNvSpPr>
                  <p:nvPr/>
                </p:nvSpPr>
                <p:spPr bwMode="auto">
                  <a:xfrm>
                    <a:off x="1584" y="807"/>
                    <a:ext cx="0" cy="24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5958" name="Line 6"/>
                  <p:cNvSpPr>
                    <a:spLocks noChangeShapeType="1"/>
                  </p:cNvSpPr>
                  <p:nvPr/>
                </p:nvSpPr>
                <p:spPr bwMode="auto">
                  <a:xfrm>
                    <a:off x="1680" y="807"/>
                    <a:ext cx="0" cy="24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5959" name="Line 7"/>
                  <p:cNvSpPr>
                    <a:spLocks noChangeShapeType="1"/>
                  </p:cNvSpPr>
                  <p:nvPr/>
                </p:nvSpPr>
                <p:spPr bwMode="auto">
                  <a:xfrm flipH="1">
                    <a:off x="1104" y="927"/>
                    <a:ext cx="4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5960" name="Line 8"/>
                  <p:cNvSpPr>
                    <a:spLocks noChangeShapeType="1"/>
                  </p:cNvSpPr>
                  <p:nvPr/>
                </p:nvSpPr>
                <p:spPr bwMode="auto">
                  <a:xfrm flipH="1">
                    <a:off x="1680" y="927"/>
                    <a:ext cx="4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5969" name="Text Box 17"/>
                  <p:cNvSpPr txBox="1">
                    <a:spLocks noChangeArrowheads="1"/>
                  </p:cNvSpPr>
                  <p:nvPr/>
                </p:nvSpPr>
                <p:spPr bwMode="auto">
                  <a:xfrm>
                    <a:off x="1440" y="480"/>
                    <a:ext cx="3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i="1" dirty="0"/>
                      <a:t>C</a:t>
                    </a:r>
                    <a:r>
                      <a:rPr lang="de-DE" altLang="de-DE" baseline="-25000" dirty="0"/>
                      <a:t>1</a:t>
                    </a:r>
                    <a:endParaRPr lang="de-DE" altLang="de-DE" dirty="0"/>
                  </a:p>
                </p:txBody>
              </p:sp>
            </p:grpSp>
            <p:grpSp>
              <p:nvGrpSpPr>
                <p:cNvPr id="40979" name="Group 44"/>
                <p:cNvGrpSpPr>
                  <a:grpSpLocks/>
                </p:cNvGrpSpPr>
                <p:nvPr/>
              </p:nvGrpSpPr>
              <p:grpSpPr bwMode="auto">
                <a:xfrm>
                  <a:off x="1296" y="480"/>
                  <a:ext cx="1056" cy="567"/>
                  <a:chOff x="1104" y="1056"/>
                  <a:chExt cx="1056" cy="567"/>
                </a:xfrm>
              </p:grpSpPr>
              <p:sp>
                <p:nvSpPr>
                  <p:cNvPr id="125965" name="Line 13"/>
                  <p:cNvSpPr>
                    <a:spLocks noChangeShapeType="1"/>
                  </p:cNvSpPr>
                  <p:nvPr/>
                </p:nvSpPr>
                <p:spPr bwMode="auto">
                  <a:xfrm>
                    <a:off x="1584" y="1383"/>
                    <a:ext cx="0" cy="24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5966" name="Line 14"/>
                  <p:cNvSpPr>
                    <a:spLocks noChangeShapeType="1"/>
                  </p:cNvSpPr>
                  <p:nvPr/>
                </p:nvSpPr>
                <p:spPr bwMode="auto">
                  <a:xfrm>
                    <a:off x="1680" y="1383"/>
                    <a:ext cx="0" cy="24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5967" name="Line 15"/>
                  <p:cNvSpPr>
                    <a:spLocks noChangeShapeType="1"/>
                  </p:cNvSpPr>
                  <p:nvPr/>
                </p:nvSpPr>
                <p:spPr bwMode="auto">
                  <a:xfrm flipH="1">
                    <a:off x="1104" y="1503"/>
                    <a:ext cx="4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5968" name="Line 16"/>
                  <p:cNvSpPr>
                    <a:spLocks noChangeShapeType="1"/>
                  </p:cNvSpPr>
                  <p:nvPr/>
                </p:nvSpPr>
                <p:spPr bwMode="auto">
                  <a:xfrm flipH="1">
                    <a:off x="1680" y="1503"/>
                    <a:ext cx="4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5970" name="Text Box 18"/>
                  <p:cNvSpPr txBox="1">
                    <a:spLocks noChangeArrowheads="1"/>
                  </p:cNvSpPr>
                  <p:nvPr/>
                </p:nvSpPr>
                <p:spPr bwMode="auto">
                  <a:xfrm>
                    <a:off x="1440" y="1056"/>
                    <a:ext cx="3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i="1" dirty="0"/>
                      <a:t>C</a:t>
                    </a:r>
                    <a:r>
                      <a:rPr lang="de-DE" altLang="de-DE" baseline="-25000" dirty="0"/>
                      <a:t>2</a:t>
                    </a:r>
                    <a:endParaRPr lang="de-DE" altLang="de-DE" dirty="0"/>
                  </a:p>
                </p:txBody>
              </p:sp>
            </p:grpSp>
            <p:sp>
              <p:nvSpPr>
                <p:cNvPr id="125961" name="Line 9"/>
                <p:cNvSpPr>
                  <a:spLocks noChangeShapeType="1"/>
                </p:cNvSpPr>
                <p:nvPr/>
              </p:nvSpPr>
              <p:spPr bwMode="auto">
                <a:xfrm>
                  <a:off x="2352" y="807"/>
                  <a:ext cx="0" cy="24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5962" name="Line 10"/>
                <p:cNvSpPr>
                  <a:spLocks noChangeShapeType="1"/>
                </p:cNvSpPr>
                <p:nvPr/>
              </p:nvSpPr>
              <p:spPr bwMode="auto">
                <a:xfrm>
                  <a:off x="2448" y="807"/>
                  <a:ext cx="0" cy="24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5963" name="Line 11"/>
                <p:cNvSpPr>
                  <a:spLocks noChangeShapeType="1"/>
                </p:cNvSpPr>
                <p:nvPr/>
              </p:nvSpPr>
              <p:spPr bwMode="auto">
                <a:xfrm flipH="1">
                  <a:off x="1872" y="927"/>
                  <a:ext cx="4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5964" name="Line 12"/>
                <p:cNvSpPr>
                  <a:spLocks noChangeShapeType="1"/>
                </p:cNvSpPr>
                <p:nvPr/>
              </p:nvSpPr>
              <p:spPr bwMode="auto">
                <a:xfrm flipH="1">
                  <a:off x="2448" y="927"/>
                  <a:ext cx="28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25971" name="Text Box 19"/>
                <p:cNvSpPr txBox="1">
                  <a:spLocks noChangeArrowheads="1"/>
                </p:cNvSpPr>
                <p:nvPr/>
              </p:nvSpPr>
              <p:spPr bwMode="auto">
                <a:xfrm>
                  <a:off x="2208" y="480"/>
                  <a:ext cx="3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i="1" dirty="0"/>
                    <a:t>C</a:t>
                  </a:r>
                  <a:r>
                    <a:rPr lang="de-DE" altLang="de-DE" baseline="-25000" dirty="0"/>
                    <a:t>3</a:t>
                  </a:r>
                  <a:endParaRPr lang="de-DE" altLang="de-DE" dirty="0"/>
                </a:p>
              </p:txBody>
            </p:sp>
            <p:grpSp>
              <p:nvGrpSpPr>
                <p:cNvPr id="40985" name="Group 46"/>
                <p:cNvGrpSpPr>
                  <a:grpSpLocks/>
                </p:cNvGrpSpPr>
                <p:nvPr/>
              </p:nvGrpSpPr>
              <p:grpSpPr bwMode="auto">
                <a:xfrm>
                  <a:off x="336" y="568"/>
                  <a:ext cx="800" cy="408"/>
                  <a:chOff x="328" y="1143"/>
                  <a:chExt cx="800" cy="408"/>
                </a:xfrm>
              </p:grpSpPr>
              <p:sp>
                <p:nvSpPr>
                  <p:cNvPr id="125979" name="Line 27"/>
                  <p:cNvSpPr>
                    <a:spLocks noChangeShapeType="1"/>
                  </p:cNvSpPr>
                  <p:nvPr/>
                </p:nvSpPr>
                <p:spPr bwMode="auto">
                  <a:xfrm flipH="1">
                    <a:off x="600" y="1503"/>
                    <a:ext cx="52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5980" name="Oval 28"/>
                  <p:cNvSpPr>
                    <a:spLocks noChangeArrowheads="1"/>
                  </p:cNvSpPr>
                  <p:nvPr/>
                </p:nvSpPr>
                <p:spPr bwMode="auto">
                  <a:xfrm>
                    <a:off x="498" y="1455"/>
                    <a:ext cx="96" cy="96"/>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5987" name="Text Box 35"/>
                  <p:cNvSpPr txBox="1">
                    <a:spLocks noChangeArrowheads="1"/>
                  </p:cNvSpPr>
                  <p:nvPr/>
                </p:nvSpPr>
                <p:spPr bwMode="auto">
                  <a:xfrm>
                    <a:off x="328" y="1143"/>
                    <a:ext cx="43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i="1" dirty="0">
                        <a:solidFill>
                          <a:srgbClr val="FF0000"/>
                        </a:solidFill>
                      </a:rPr>
                      <a:t>U</a:t>
                    </a:r>
                  </a:p>
                </p:txBody>
              </p:sp>
            </p:grpSp>
            <p:grpSp>
              <p:nvGrpSpPr>
                <p:cNvPr id="40986" name="Group 49"/>
                <p:cNvGrpSpPr>
                  <a:grpSpLocks/>
                </p:cNvGrpSpPr>
                <p:nvPr/>
              </p:nvGrpSpPr>
              <p:grpSpPr bwMode="auto">
                <a:xfrm>
                  <a:off x="2976" y="568"/>
                  <a:ext cx="454" cy="408"/>
                  <a:chOff x="3274" y="568"/>
                  <a:chExt cx="454" cy="408"/>
                </a:xfrm>
              </p:grpSpPr>
              <p:sp>
                <p:nvSpPr>
                  <p:cNvPr id="125985" name="Line 33"/>
                  <p:cNvSpPr>
                    <a:spLocks noChangeShapeType="1"/>
                  </p:cNvSpPr>
                  <p:nvPr/>
                </p:nvSpPr>
                <p:spPr bwMode="auto">
                  <a:xfrm>
                    <a:off x="3274" y="928"/>
                    <a:ext cx="18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25986" name="Oval 34"/>
                  <p:cNvSpPr>
                    <a:spLocks noChangeArrowheads="1"/>
                  </p:cNvSpPr>
                  <p:nvPr/>
                </p:nvSpPr>
                <p:spPr bwMode="auto">
                  <a:xfrm flipH="1">
                    <a:off x="3464" y="880"/>
                    <a:ext cx="96" cy="96"/>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5988" name="Text Box 36"/>
                  <p:cNvSpPr txBox="1">
                    <a:spLocks noChangeArrowheads="1"/>
                  </p:cNvSpPr>
                  <p:nvPr/>
                </p:nvSpPr>
                <p:spPr bwMode="auto">
                  <a:xfrm>
                    <a:off x="3296" y="568"/>
                    <a:ext cx="43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a:solidFill>
                          <a:srgbClr val="FF0000"/>
                        </a:solidFill>
                      </a:rPr>
                      <a:t>0V</a:t>
                    </a:r>
                  </a:p>
                </p:txBody>
              </p:sp>
            </p:grpSp>
            <p:sp>
              <p:nvSpPr>
                <p:cNvPr id="125999" name="Line 47"/>
                <p:cNvSpPr>
                  <a:spLocks noChangeShapeType="1"/>
                </p:cNvSpPr>
                <p:nvPr/>
              </p:nvSpPr>
              <p:spPr bwMode="auto">
                <a:xfrm flipH="1">
                  <a:off x="2552" y="928"/>
                  <a:ext cx="480"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grpSp>
              <p:nvGrpSpPr>
                <p:cNvPr id="40988" name="Group 52"/>
                <p:cNvGrpSpPr>
                  <a:grpSpLocks/>
                </p:cNvGrpSpPr>
                <p:nvPr/>
              </p:nvGrpSpPr>
              <p:grpSpPr bwMode="auto">
                <a:xfrm>
                  <a:off x="856" y="656"/>
                  <a:ext cx="1536" cy="288"/>
                  <a:chOff x="864" y="864"/>
                  <a:chExt cx="1536" cy="288"/>
                </a:xfrm>
              </p:grpSpPr>
              <p:sp>
                <p:nvSpPr>
                  <p:cNvPr id="125972" name="Text Box 20"/>
                  <p:cNvSpPr txBox="1">
                    <a:spLocks noChangeArrowheads="1"/>
                  </p:cNvSpPr>
                  <p:nvPr/>
                </p:nvSpPr>
                <p:spPr bwMode="auto">
                  <a:xfrm>
                    <a:off x="864" y="864"/>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dirty="0">
                        <a:solidFill>
                          <a:srgbClr val="FF0000"/>
                        </a:solidFill>
                        <a:sym typeface="Symbol" charset="2"/>
                      </a:rPr>
                      <a:t>+</a:t>
                    </a:r>
                    <a:r>
                      <a:rPr lang="de-DE" altLang="de-DE" sz="2400" i="1" dirty="0" smtClean="0">
                        <a:solidFill>
                          <a:srgbClr val="FF0000"/>
                        </a:solidFill>
                      </a:rPr>
                      <a:t>Q</a:t>
                    </a:r>
                    <a:endParaRPr lang="de-DE" altLang="de-DE" sz="2400" i="1" dirty="0">
                      <a:solidFill>
                        <a:srgbClr val="FF0000"/>
                      </a:solidFill>
                    </a:endParaRPr>
                  </a:p>
                </p:txBody>
              </p:sp>
              <p:sp>
                <p:nvSpPr>
                  <p:cNvPr id="126002" name="Text Box 50"/>
                  <p:cNvSpPr txBox="1">
                    <a:spLocks noChangeArrowheads="1"/>
                  </p:cNvSpPr>
                  <p:nvPr/>
                </p:nvSpPr>
                <p:spPr bwMode="auto">
                  <a:xfrm>
                    <a:off x="1440" y="864"/>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dirty="0">
                        <a:solidFill>
                          <a:srgbClr val="FF0000"/>
                        </a:solidFill>
                        <a:sym typeface="Symbol" charset="2"/>
                      </a:rPr>
                      <a:t>+</a:t>
                    </a:r>
                    <a:r>
                      <a:rPr lang="de-DE" altLang="de-DE" sz="2400" i="1" dirty="0" smtClean="0">
                        <a:solidFill>
                          <a:srgbClr val="FF0000"/>
                        </a:solidFill>
                      </a:rPr>
                      <a:t>Q</a:t>
                    </a:r>
                    <a:endParaRPr lang="de-DE" altLang="de-DE" sz="2400" i="1" dirty="0">
                      <a:solidFill>
                        <a:srgbClr val="FF0000"/>
                      </a:solidFill>
                    </a:endParaRPr>
                  </a:p>
                </p:txBody>
              </p:sp>
              <p:sp>
                <p:nvSpPr>
                  <p:cNvPr id="126003" name="Text Box 51"/>
                  <p:cNvSpPr txBox="1">
                    <a:spLocks noChangeArrowheads="1"/>
                  </p:cNvSpPr>
                  <p:nvPr/>
                </p:nvSpPr>
                <p:spPr bwMode="auto">
                  <a:xfrm>
                    <a:off x="2016" y="864"/>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dirty="0">
                        <a:solidFill>
                          <a:srgbClr val="FF0000"/>
                        </a:solidFill>
                        <a:sym typeface="Symbol" charset="2"/>
                      </a:rPr>
                      <a:t>+</a:t>
                    </a:r>
                    <a:r>
                      <a:rPr lang="de-DE" altLang="de-DE" sz="2400" i="1" dirty="0" smtClean="0">
                        <a:solidFill>
                          <a:srgbClr val="FF0000"/>
                        </a:solidFill>
                      </a:rPr>
                      <a:t>Q</a:t>
                    </a:r>
                    <a:endParaRPr lang="de-DE" altLang="de-DE" sz="2400" i="1" dirty="0">
                      <a:solidFill>
                        <a:srgbClr val="FF0000"/>
                      </a:solidFill>
                    </a:endParaRPr>
                  </a:p>
                </p:txBody>
              </p:sp>
            </p:grpSp>
            <p:grpSp>
              <p:nvGrpSpPr>
                <p:cNvPr id="40989" name="Group 53"/>
                <p:cNvGrpSpPr>
                  <a:grpSpLocks/>
                </p:cNvGrpSpPr>
                <p:nvPr/>
              </p:nvGrpSpPr>
              <p:grpSpPr bwMode="auto">
                <a:xfrm>
                  <a:off x="1184" y="920"/>
                  <a:ext cx="1536" cy="288"/>
                  <a:chOff x="864" y="864"/>
                  <a:chExt cx="1536" cy="314"/>
                </a:xfrm>
              </p:grpSpPr>
              <p:sp>
                <p:nvSpPr>
                  <p:cNvPr id="126006" name="Text Box 54"/>
                  <p:cNvSpPr txBox="1">
                    <a:spLocks noChangeArrowheads="1"/>
                  </p:cNvSpPr>
                  <p:nvPr/>
                </p:nvSpPr>
                <p:spPr bwMode="auto">
                  <a:xfrm>
                    <a:off x="864" y="864"/>
                    <a:ext cx="384" cy="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dirty="0">
                        <a:sym typeface="Symbol" charset="2"/>
                      </a:rPr>
                      <a:t>−</a:t>
                    </a:r>
                    <a:r>
                      <a:rPr lang="de-DE" altLang="de-DE" sz="2400" i="1" dirty="0" smtClean="0"/>
                      <a:t>Q</a:t>
                    </a:r>
                    <a:endParaRPr lang="de-DE" altLang="de-DE" sz="2400" i="1" dirty="0"/>
                  </a:p>
                </p:txBody>
              </p:sp>
              <p:sp>
                <p:nvSpPr>
                  <p:cNvPr id="126007" name="Text Box 55"/>
                  <p:cNvSpPr txBox="1">
                    <a:spLocks noChangeArrowheads="1"/>
                  </p:cNvSpPr>
                  <p:nvPr/>
                </p:nvSpPr>
                <p:spPr bwMode="auto">
                  <a:xfrm>
                    <a:off x="1440" y="864"/>
                    <a:ext cx="384" cy="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dirty="0">
                        <a:sym typeface="Symbol" charset="2"/>
                      </a:rPr>
                      <a:t>−</a:t>
                    </a:r>
                    <a:r>
                      <a:rPr lang="de-DE" altLang="de-DE" sz="2400" i="1" dirty="0" smtClean="0"/>
                      <a:t>Q</a:t>
                    </a:r>
                    <a:endParaRPr lang="de-DE" altLang="de-DE" sz="2400" i="1" dirty="0"/>
                  </a:p>
                </p:txBody>
              </p:sp>
              <p:sp>
                <p:nvSpPr>
                  <p:cNvPr id="126008" name="Text Box 56"/>
                  <p:cNvSpPr txBox="1">
                    <a:spLocks noChangeArrowheads="1"/>
                  </p:cNvSpPr>
                  <p:nvPr/>
                </p:nvSpPr>
                <p:spPr bwMode="auto">
                  <a:xfrm>
                    <a:off x="2016" y="864"/>
                    <a:ext cx="384" cy="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dirty="0">
                        <a:sym typeface="Symbol" charset="2"/>
                      </a:rPr>
                      <a:t>−</a:t>
                    </a:r>
                    <a:r>
                      <a:rPr lang="de-DE" altLang="de-DE" sz="2400" i="1" dirty="0" smtClean="0"/>
                      <a:t>Q</a:t>
                    </a:r>
                    <a:endParaRPr lang="de-DE" altLang="de-DE" sz="2400" i="1" dirty="0"/>
                  </a:p>
                </p:txBody>
              </p:sp>
            </p:grpSp>
          </p:grpSp>
          <p:grpSp>
            <p:nvGrpSpPr>
              <p:cNvPr id="40975" name="Group 63"/>
              <p:cNvGrpSpPr>
                <a:grpSpLocks/>
              </p:cNvGrpSpPr>
              <p:nvPr/>
            </p:nvGrpSpPr>
            <p:grpSpPr bwMode="auto">
              <a:xfrm>
                <a:off x="3352" y="96"/>
                <a:ext cx="480" cy="288"/>
                <a:chOff x="2736" y="96"/>
                <a:chExt cx="480" cy="288"/>
              </a:xfrm>
            </p:grpSpPr>
            <p:sp>
              <p:nvSpPr>
                <p:cNvPr id="126016" name="Line 64"/>
                <p:cNvSpPr>
                  <a:spLocks noChangeShapeType="1"/>
                </p:cNvSpPr>
                <p:nvPr/>
              </p:nvSpPr>
              <p:spPr bwMode="auto">
                <a:xfrm>
                  <a:off x="2736" y="384"/>
                  <a:ext cx="480" cy="0"/>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6017" name="Text Box 65"/>
                <p:cNvSpPr txBox="1">
                  <a:spLocks noChangeArrowheads="1"/>
                </p:cNvSpPr>
                <p:nvPr/>
              </p:nvSpPr>
              <p:spPr bwMode="auto">
                <a:xfrm>
                  <a:off x="2784" y="96"/>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i="1" dirty="0">
                      <a:solidFill>
                        <a:srgbClr val="FF0000"/>
                      </a:solidFill>
                    </a:rPr>
                    <a:t>U</a:t>
                  </a:r>
                  <a:r>
                    <a:rPr lang="de-DE" altLang="de-DE" sz="2400" baseline="-25000" dirty="0">
                      <a:solidFill>
                        <a:srgbClr val="FF0000"/>
                      </a:solidFill>
                    </a:rPr>
                    <a:t>2</a:t>
                  </a:r>
                  <a:endParaRPr lang="de-DE" altLang="de-DE" sz="2400" dirty="0">
                    <a:solidFill>
                      <a:srgbClr val="FF0000"/>
                    </a:solidFill>
                  </a:endParaRPr>
                </a:p>
              </p:txBody>
            </p:sp>
          </p:grpSp>
        </p:grpSp>
        <p:sp>
          <p:nvSpPr>
            <p:cNvPr id="126019" name="Line 67"/>
            <p:cNvSpPr>
              <a:spLocks noChangeShapeType="1"/>
            </p:cNvSpPr>
            <p:nvPr/>
          </p:nvSpPr>
          <p:spPr bwMode="auto">
            <a:xfrm>
              <a:off x="3936" y="384"/>
              <a:ext cx="480" cy="0"/>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6020" name="Text Box 68"/>
            <p:cNvSpPr txBox="1">
              <a:spLocks noChangeArrowheads="1"/>
            </p:cNvSpPr>
            <p:nvPr/>
          </p:nvSpPr>
          <p:spPr bwMode="auto">
            <a:xfrm>
              <a:off x="3984" y="96"/>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i="1" dirty="0">
                  <a:solidFill>
                    <a:srgbClr val="FF0000"/>
                  </a:solidFill>
                </a:rPr>
                <a:t>U</a:t>
              </a:r>
              <a:r>
                <a:rPr lang="de-DE" altLang="de-DE" sz="2400" baseline="-25000" dirty="0">
                  <a:solidFill>
                    <a:srgbClr val="FF0000"/>
                  </a:solidFill>
                </a:rPr>
                <a:t>3</a:t>
              </a:r>
              <a:endParaRPr lang="de-DE" altLang="de-DE" sz="2400" dirty="0">
                <a:solidFill>
                  <a:srgbClr val="FF0000"/>
                </a:solidFill>
              </a:endParaRPr>
            </a:p>
          </p:txBody>
        </p:sp>
      </p:grpSp>
      <p:pic>
        <p:nvPicPr>
          <p:cNvPr id="2" name="Bild 1"/>
          <p:cNvPicPr>
            <a:picLocks noChangeAspect="1"/>
          </p:cNvPicPr>
          <p:nvPr/>
        </p:nvPicPr>
        <p:blipFill>
          <a:blip r:embed="rId2"/>
          <a:stretch>
            <a:fillRect/>
          </a:stretch>
        </p:blipFill>
        <p:spPr>
          <a:xfrm>
            <a:off x="304800" y="2438400"/>
            <a:ext cx="8625385" cy="393146"/>
          </a:xfrm>
          <a:prstGeom prst="rect">
            <a:avLst/>
          </a:prstGeom>
        </p:spPr>
      </p:pic>
      <p:pic>
        <p:nvPicPr>
          <p:cNvPr id="3" name="Bild 2"/>
          <p:cNvPicPr>
            <a:picLocks noChangeAspect="1"/>
          </p:cNvPicPr>
          <p:nvPr/>
        </p:nvPicPr>
        <p:blipFill>
          <a:blip r:embed="rId3"/>
          <a:stretch>
            <a:fillRect/>
          </a:stretch>
        </p:blipFill>
        <p:spPr>
          <a:xfrm>
            <a:off x="304800" y="3543300"/>
            <a:ext cx="8572500" cy="1028700"/>
          </a:xfrm>
          <a:prstGeom prst="rect">
            <a:avLst/>
          </a:prstGeom>
        </p:spPr>
      </p:pic>
      <p:grpSp>
        <p:nvGrpSpPr>
          <p:cNvPr id="6" name="Gruppierung 5"/>
          <p:cNvGrpSpPr/>
          <p:nvPr/>
        </p:nvGrpSpPr>
        <p:grpSpPr>
          <a:xfrm>
            <a:off x="2397126" y="5181600"/>
            <a:ext cx="4308474" cy="1219200"/>
            <a:chOff x="2397126" y="5181600"/>
            <a:chExt cx="4308474" cy="1219200"/>
          </a:xfrm>
        </p:grpSpPr>
        <p:sp>
          <p:nvSpPr>
            <p:cNvPr id="60" name="Rectangle 47"/>
            <p:cNvSpPr>
              <a:spLocks noChangeArrowheads="1"/>
            </p:cNvSpPr>
            <p:nvPr/>
          </p:nvSpPr>
          <p:spPr bwMode="auto">
            <a:xfrm>
              <a:off x="2397126" y="5181600"/>
              <a:ext cx="4308474" cy="1219200"/>
            </a:xfrm>
            <a:prstGeom prst="rect">
              <a:avLst/>
            </a:prstGeom>
            <a:solidFill>
              <a:srgbClr val="FFFF99"/>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38100">
                  <a:solidFill>
                    <a:srgbClr val="00CC00"/>
                  </a:solidFill>
                  <a:miter lim="800000"/>
                  <a:headEnd/>
                  <a:tailEnd/>
                </a14:hiddenLine>
              </a:ext>
            </a:extLst>
          </p:spPr>
          <p:txBody>
            <a:bodyPr wrap="square" anchor="ctr">
              <a:spAutoFit/>
            </a:bodyPr>
            <a:lstStyle/>
            <a:p>
              <a:pPr algn="ctr" eaLnBrk="1" hangingPunct="1">
                <a:spcBef>
                  <a:spcPct val="50000"/>
                </a:spcBef>
                <a:defRPr/>
              </a:pPr>
              <a:endParaRPr lang="de-DE"/>
            </a:p>
          </p:txBody>
        </p:sp>
        <p:pic>
          <p:nvPicPr>
            <p:cNvPr id="5" name="Bild 4"/>
            <p:cNvPicPr>
              <a:picLocks noChangeAspect="1"/>
            </p:cNvPicPr>
            <p:nvPr/>
          </p:nvPicPr>
          <p:blipFill>
            <a:blip r:embed="rId4"/>
            <a:stretch>
              <a:fillRect/>
            </a:stretch>
          </p:blipFill>
          <p:spPr>
            <a:xfrm>
              <a:off x="2590800" y="5321300"/>
              <a:ext cx="3911600" cy="100330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76200" y="76200"/>
            <a:ext cx="7848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sz="3200" u="sng">
                <a:solidFill>
                  <a:schemeClr val="tx1"/>
                </a:solidFill>
              </a:rPr>
              <a:t>1.2.4. Energie des geladenen Kondensators</a:t>
            </a:r>
          </a:p>
        </p:txBody>
      </p:sp>
      <p:grpSp>
        <p:nvGrpSpPr>
          <p:cNvPr id="43010" name="Group 115"/>
          <p:cNvGrpSpPr>
            <a:grpSpLocks/>
          </p:cNvGrpSpPr>
          <p:nvPr/>
        </p:nvGrpSpPr>
        <p:grpSpPr bwMode="auto">
          <a:xfrm>
            <a:off x="5105400" y="882650"/>
            <a:ext cx="3886200" cy="2165350"/>
            <a:chOff x="3024" y="556"/>
            <a:chExt cx="2448" cy="1364"/>
          </a:xfrm>
        </p:grpSpPr>
        <p:sp>
          <p:nvSpPr>
            <p:cNvPr id="130161" name="Freeform 113"/>
            <p:cNvSpPr>
              <a:spLocks/>
            </p:cNvSpPr>
            <p:nvPr/>
          </p:nvSpPr>
          <p:spPr bwMode="auto">
            <a:xfrm>
              <a:off x="4032" y="1080"/>
              <a:ext cx="568" cy="76"/>
            </a:xfrm>
            <a:custGeom>
              <a:avLst/>
              <a:gdLst>
                <a:gd name="T0" fmla="*/ 0 w 568"/>
                <a:gd name="T1" fmla="*/ 24 h 76"/>
                <a:gd name="T2" fmla="*/ 224 w 568"/>
                <a:gd name="T3" fmla="*/ 72 h 76"/>
                <a:gd name="T4" fmla="*/ 568 w 568"/>
                <a:gd name="T5" fmla="*/ 0 h 76"/>
              </a:gdLst>
              <a:ahLst/>
              <a:cxnLst>
                <a:cxn ang="0">
                  <a:pos x="T0" y="T1"/>
                </a:cxn>
                <a:cxn ang="0">
                  <a:pos x="T2" y="T3"/>
                </a:cxn>
                <a:cxn ang="0">
                  <a:pos x="T4" y="T5"/>
                </a:cxn>
              </a:cxnLst>
              <a:rect l="0" t="0" r="r" b="b"/>
              <a:pathLst>
                <a:path w="568" h="76">
                  <a:moveTo>
                    <a:pt x="0" y="24"/>
                  </a:moveTo>
                  <a:cubicBezTo>
                    <a:pt x="64" y="50"/>
                    <a:pt x="129" y="76"/>
                    <a:pt x="224" y="72"/>
                  </a:cubicBezTo>
                  <a:cubicBezTo>
                    <a:pt x="319" y="68"/>
                    <a:pt x="443" y="34"/>
                    <a:pt x="568" y="0"/>
                  </a:cubicBezTo>
                </a:path>
              </a:pathLst>
            </a:custGeom>
            <a:noFill/>
            <a:ln w="28575" cap="flat" cmpd="sng">
              <a:solidFill>
                <a:srgbClr val="990099"/>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spcBef>
                  <a:spcPct val="50000"/>
                </a:spcBef>
                <a:defRPr/>
              </a:pPr>
              <a:endParaRPr lang="de-DE"/>
            </a:p>
          </p:txBody>
        </p:sp>
        <p:grpSp>
          <p:nvGrpSpPr>
            <p:cNvPr id="43022" name="Group 110"/>
            <p:cNvGrpSpPr>
              <a:grpSpLocks/>
            </p:cNvGrpSpPr>
            <p:nvPr/>
          </p:nvGrpSpPr>
          <p:grpSpPr bwMode="auto">
            <a:xfrm>
              <a:off x="3912" y="688"/>
              <a:ext cx="716" cy="881"/>
              <a:chOff x="3864" y="363"/>
              <a:chExt cx="716" cy="1241"/>
            </a:xfrm>
          </p:grpSpPr>
          <p:sp>
            <p:nvSpPr>
              <p:cNvPr id="130052" name="Freeform 4"/>
              <p:cNvSpPr>
                <a:spLocks/>
              </p:cNvSpPr>
              <p:nvPr/>
            </p:nvSpPr>
            <p:spPr bwMode="auto">
              <a:xfrm>
                <a:off x="3872" y="1108"/>
                <a:ext cx="692" cy="85"/>
              </a:xfrm>
              <a:custGeom>
                <a:avLst/>
                <a:gdLst>
                  <a:gd name="T0" fmla="*/ 692 w 692"/>
                  <a:gd name="T1" fmla="*/ 84 h 84"/>
                  <a:gd name="T2" fmla="*/ 632 w 692"/>
                  <a:gd name="T3" fmla="*/ 60 h 84"/>
                  <a:gd name="T4" fmla="*/ 396 w 692"/>
                  <a:gd name="T5" fmla="*/ 8 h 84"/>
                  <a:gd name="T6" fmla="*/ 152 w 692"/>
                  <a:gd name="T7" fmla="*/ 68 h 84"/>
                  <a:gd name="T8" fmla="*/ 0 w 692"/>
                  <a:gd name="T9" fmla="*/ 0 h 84"/>
                </a:gdLst>
                <a:ahLst/>
                <a:cxnLst>
                  <a:cxn ang="0">
                    <a:pos x="T0" y="T1"/>
                  </a:cxn>
                  <a:cxn ang="0">
                    <a:pos x="T2" y="T3"/>
                  </a:cxn>
                  <a:cxn ang="0">
                    <a:pos x="T4" y="T5"/>
                  </a:cxn>
                  <a:cxn ang="0">
                    <a:pos x="T6" y="T7"/>
                  </a:cxn>
                  <a:cxn ang="0">
                    <a:pos x="T8" y="T9"/>
                  </a:cxn>
                </a:cxnLst>
                <a:rect l="0" t="0" r="r" b="b"/>
                <a:pathLst>
                  <a:path w="692" h="84">
                    <a:moveTo>
                      <a:pt x="692" y="84"/>
                    </a:moveTo>
                    <a:lnTo>
                      <a:pt x="632" y="60"/>
                    </a:lnTo>
                    <a:cubicBezTo>
                      <a:pt x="583" y="47"/>
                      <a:pt x="476" y="7"/>
                      <a:pt x="396" y="8"/>
                    </a:cubicBezTo>
                    <a:cubicBezTo>
                      <a:pt x="316" y="9"/>
                      <a:pt x="218" y="69"/>
                      <a:pt x="152" y="68"/>
                    </a:cubicBezTo>
                    <a:cubicBezTo>
                      <a:pt x="86" y="67"/>
                      <a:pt x="32" y="14"/>
                      <a:pt x="0" y="0"/>
                    </a:cubicBezTo>
                  </a:path>
                </a:pathLst>
              </a:custGeom>
              <a:noFill/>
              <a:ln w="38100" cap="flat" cmpd="sng">
                <a:solidFill>
                  <a:srgbClr val="00CC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spcBef>
                    <a:spcPct val="50000"/>
                  </a:spcBef>
                  <a:defRPr/>
                </a:pPr>
                <a:endParaRPr lang="de-DE"/>
              </a:p>
            </p:txBody>
          </p:sp>
          <p:sp>
            <p:nvSpPr>
              <p:cNvPr id="130053" name="Freeform 5"/>
              <p:cNvSpPr>
                <a:spLocks/>
              </p:cNvSpPr>
              <p:nvPr/>
            </p:nvSpPr>
            <p:spPr bwMode="auto">
              <a:xfrm>
                <a:off x="3864" y="1456"/>
                <a:ext cx="692" cy="148"/>
              </a:xfrm>
              <a:custGeom>
                <a:avLst/>
                <a:gdLst>
                  <a:gd name="T0" fmla="*/ 692 w 692"/>
                  <a:gd name="T1" fmla="*/ 0 h 148"/>
                  <a:gd name="T2" fmla="*/ 600 w 692"/>
                  <a:gd name="T3" fmla="*/ 0 h 148"/>
                  <a:gd name="T4" fmla="*/ 324 w 692"/>
                  <a:gd name="T5" fmla="*/ 36 h 148"/>
                  <a:gd name="T6" fmla="*/ 116 w 692"/>
                  <a:gd name="T7" fmla="*/ 104 h 148"/>
                  <a:gd name="T8" fmla="*/ 0 w 692"/>
                  <a:gd name="T9" fmla="*/ 148 h 148"/>
                </a:gdLst>
                <a:ahLst/>
                <a:cxnLst>
                  <a:cxn ang="0">
                    <a:pos x="T0" y="T1"/>
                  </a:cxn>
                  <a:cxn ang="0">
                    <a:pos x="T2" y="T3"/>
                  </a:cxn>
                  <a:cxn ang="0">
                    <a:pos x="T4" y="T5"/>
                  </a:cxn>
                  <a:cxn ang="0">
                    <a:pos x="T6" y="T7"/>
                  </a:cxn>
                  <a:cxn ang="0">
                    <a:pos x="T8" y="T9"/>
                  </a:cxn>
                </a:cxnLst>
                <a:rect l="0" t="0" r="r" b="b"/>
                <a:pathLst>
                  <a:path w="692" h="148">
                    <a:moveTo>
                      <a:pt x="692" y="0"/>
                    </a:moveTo>
                    <a:lnTo>
                      <a:pt x="600" y="0"/>
                    </a:lnTo>
                    <a:cubicBezTo>
                      <a:pt x="539" y="6"/>
                      <a:pt x="405" y="19"/>
                      <a:pt x="324" y="36"/>
                    </a:cubicBezTo>
                    <a:cubicBezTo>
                      <a:pt x="243" y="53"/>
                      <a:pt x="170" y="85"/>
                      <a:pt x="116" y="104"/>
                    </a:cubicBezTo>
                    <a:cubicBezTo>
                      <a:pt x="62" y="123"/>
                      <a:pt x="24" y="139"/>
                      <a:pt x="0" y="148"/>
                    </a:cubicBezTo>
                  </a:path>
                </a:pathLst>
              </a:custGeom>
              <a:noFill/>
              <a:ln w="38100" cap="flat" cmpd="sng">
                <a:solidFill>
                  <a:srgbClr val="00CC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spcBef>
                    <a:spcPct val="50000"/>
                  </a:spcBef>
                  <a:defRPr/>
                </a:pPr>
                <a:endParaRPr lang="de-DE"/>
              </a:p>
            </p:txBody>
          </p:sp>
          <p:sp>
            <p:nvSpPr>
              <p:cNvPr id="130054" name="Freeform 6"/>
              <p:cNvSpPr>
                <a:spLocks/>
              </p:cNvSpPr>
              <p:nvPr/>
            </p:nvSpPr>
            <p:spPr bwMode="auto">
              <a:xfrm>
                <a:off x="4028" y="756"/>
                <a:ext cx="484" cy="30"/>
              </a:xfrm>
              <a:custGeom>
                <a:avLst/>
                <a:gdLst>
                  <a:gd name="T0" fmla="*/ 484 w 484"/>
                  <a:gd name="T1" fmla="*/ 0 h 29"/>
                  <a:gd name="T2" fmla="*/ 412 w 484"/>
                  <a:gd name="T3" fmla="*/ 16 h 29"/>
                  <a:gd name="T4" fmla="*/ 280 w 484"/>
                  <a:gd name="T5" fmla="*/ 24 h 29"/>
                  <a:gd name="T6" fmla="*/ 144 w 484"/>
                  <a:gd name="T7" fmla="*/ 28 h 29"/>
                  <a:gd name="T8" fmla="*/ 0 w 484"/>
                  <a:gd name="T9" fmla="*/ 16 h 29"/>
                </a:gdLst>
                <a:ahLst/>
                <a:cxnLst>
                  <a:cxn ang="0">
                    <a:pos x="T0" y="T1"/>
                  </a:cxn>
                  <a:cxn ang="0">
                    <a:pos x="T2" y="T3"/>
                  </a:cxn>
                  <a:cxn ang="0">
                    <a:pos x="T4" y="T5"/>
                  </a:cxn>
                  <a:cxn ang="0">
                    <a:pos x="T6" y="T7"/>
                  </a:cxn>
                  <a:cxn ang="0">
                    <a:pos x="T8" y="T9"/>
                  </a:cxn>
                </a:cxnLst>
                <a:rect l="0" t="0" r="r" b="b"/>
                <a:pathLst>
                  <a:path w="484" h="29">
                    <a:moveTo>
                      <a:pt x="484" y="0"/>
                    </a:moveTo>
                    <a:lnTo>
                      <a:pt x="412" y="16"/>
                    </a:lnTo>
                    <a:cubicBezTo>
                      <a:pt x="378" y="20"/>
                      <a:pt x="325" y="22"/>
                      <a:pt x="280" y="24"/>
                    </a:cubicBezTo>
                    <a:cubicBezTo>
                      <a:pt x="235" y="26"/>
                      <a:pt x="191" y="29"/>
                      <a:pt x="144" y="28"/>
                    </a:cubicBezTo>
                    <a:cubicBezTo>
                      <a:pt x="97" y="27"/>
                      <a:pt x="30" y="18"/>
                      <a:pt x="0" y="16"/>
                    </a:cubicBezTo>
                  </a:path>
                </a:pathLst>
              </a:custGeom>
              <a:noFill/>
              <a:ln w="38100" cap="flat" cmpd="sng">
                <a:solidFill>
                  <a:srgbClr val="00CC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spcBef>
                    <a:spcPct val="50000"/>
                  </a:spcBef>
                  <a:defRPr/>
                </a:pPr>
                <a:endParaRPr lang="de-DE"/>
              </a:p>
            </p:txBody>
          </p:sp>
          <p:sp>
            <p:nvSpPr>
              <p:cNvPr id="130055" name="Freeform 7"/>
              <p:cNvSpPr>
                <a:spLocks/>
              </p:cNvSpPr>
              <p:nvPr/>
            </p:nvSpPr>
            <p:spPr bwMode="auto">
              <a:xfrm>
                <a:off x="3988" y="363"/>
                <a:ext cx="592" cy="132"/>
              </a:xfrm>
              <a:custGeom>
                <a:avLst/>
                <a:gdLst>
                  <a:gd name="T0" fmla="*/ 592 w 592"/>
                  <a:gd name="T1" fmla="*/ 61 h 133"/>
                  <a:gd name="T2" fmla="*/ 544 w 592"/>
                  <a:gd name="T3" fmla="*/ 53 h 133"/>
                  <a:gd name="T4" fmla="*/ 296 w 592"/>
                  <a:gd name="T5" fmla="*/ 1 h 133"/>
                  <a:gd name="T6" fmla="*/ 88 w 592"/>
                  <a:gd name="T7" fmla="*/ 57 h 133"/>
                  <a:gd name="T8" fmla="*/ 0 w 592"/>
                  <a:gd name="T9" fmla="*/ 133 h 133"/>
                </a:gdLst>
                <a:ahLst/>
                <a:cxnLst>
                  <a:cxn ang="0">
                    <a:pos x="T0" y="T1"/>
                  </a:cxn>
                  <a:cxn ang="0">
                    <a:pos x="T2" y="T3"/>
                  </a:cxn>
                  <a:cxn ang="0">
                    <a:pos x="T4" y="T5"/>
                  </a:cxn>
                  <a:cxn ang="0">
                    <a:pos x="T6" y="T7"/>
                  </a:cxn>
                  <a:cxn ang="0">
                    <a:pos x="T8" y="T9"/>
                  </a:cxn>
                </a:cxnLst>
                <a:rect l="0" t="0" r="r" b="b"/>
                <a:pathLst>
                  <a:path w="592" h="133">
                    <a:moveTo>
                      <a:pt x="592" y="61"/>
                    </a:moveTo>
                    <a:lnTo>
                      <a:pt x="544" y="53"/>
                    </a:lnTo>
                    <a:cubicBezTo>
                      <a:pt x="495" y="43"/>
                      <a:pt x="372" y="0"/>
                      <a:pt x="296" y="1"/>
                    </a:cubicBezTo>
                    <a:cubicBezTo>
                      <a:pt x="220" y="2"/>
                      <a:pt x="137" y="35"/>
                      <a:pt x="88" y="57"/>
                    </a:cubicBezTo>
                    <a:cubicBezTo>
                      <a:pt x="39" y="79"/>
                      <a:pt x="15" y="105"/>
                      <a:pt x="0" y="133"/>
                    </a:cubicBezTo>
                  </a:path>
                </a:pathLst>
              </a:custGeom>
              <a:noFill/>
              <a:ln w="38100" cap="flat" cmpd="sng">
                <a:solidFill>
                  <a:srgbClr val="00CC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spcBef>
                    <a:spcPct val="50000"/>
                  </a:spcBef>
                  <a:defRPr/>
                </a:pPr>
                <a:endParaRPr lang="de-DE"/>
              </a:p>
            </p:txBody>
          </p:sp>
        </p:grpSp>
        <p:grpSp>
          <p:nvGrpSpPr>
            <p:cNvPr id="43024" name="Group 37"/>
            <p:cNvGrpSpPr>
              <a:grpSpLocks/>
            </p:cNvGrpSpPr>
            <p:nvPr/>
          </p:nvGrpSpPr>
          <p:grpSpPr bwMode="auto">
            <a:xfrm>
              <a:off x="3212" y="556"/>
              <a:ext cx="2212" cy="1132"/>
              <a:chOff x="3120" y="2420"/>
              <a:chExt cx="2212" cy="1620"/>
            </a:xfrm>
          </p:grpSpPr>
          <p:sp>
            <p:nvSpPr>
              <p:cNvPr id="130086" name="Freeform 38"/>
              <p:cNvSpPr>
                <a:spLocks/>
              </p:cNvSpPr>
              <p:nvPr/>
            </p:nvSpPr>
            <p:spPr bwMode="auto">
              <a:xfrm>
                <a:off x="4464" y="2424"/>
                <a:ext cx="868" cy="1611"/>
              </a:xfrm>
              <a:custGeom>
                <a:avLst/>
                <a:gdLst>
                  <a:gd name="T0" fmla="*/ 92 w 868"/>
                  <a:gd name="T1" fmla="*/ 0 h 1612"/>
                  <a:gd name="T2" fmla="*/ 868 w 868"/>
                  <a:gd name="T3" fmla="*/ 0 h 1612"/>
                  <a:gd name="T4" fmla="*/ 868 w 868"/>
                  <a:gd name="T5" fmla="*/ 1612 h 1612"/>
                  <a:gd name="T6" fmla="*/ 8 w 868"/>
                  <a:gd name="T7" fmla="*/ 1612 h 1612"/>
                  <a:gd name="T8" fmla="*/ 56 w 868"/>
                  <a:gd name="T9" fmla="*/ 1284 h 1612"/>
                  <a:gd name="T10" fmla="*/ 48 w 868"/>
                  <a:gd name="T11" fmla="*/ 1060 h 1612"/>
                  <a:gd name="T12" fmla="*/ 80 w 868"/>
                  <a:gd name="T13" fmla="*/ 1000 h 1612"/>
                  <a:gd name="T14" fmla="*/ 148 w 868"/>
                  <a:gd name="T15" fmla="*/ 940 h 1612"/>
                  <a:gd name="T16" fmla="*/ 144 w 868"/>
                  <a:gd name="T17" fmla="*/ 892 h 1612"/>
                  <a:gd name="T18" fmla="*/ 136 w 868"/>
                  <a:gd name="T19" fmla="*/ 856 h 1612"/>
                  <a:gd name="T20" fmla="*/ 16 w 868"/>
                  <a:gd name="T21" fmla="*/ 644 h 1612"/>
                  <a:gd name="T22" fmla="*/ 0 w 868"/>
                  <a:gd name="T23" fmla="*/ 576 h 1612"/>
                  <a:gd name="T24" fmla="*/ 16 w 868"/>
                  <a:gd name="T25" fmla="*/ 504 h 1612"/>
                  <a:gd name="T26" fmla="*/ 76 w 868"/>
                  <a:gd name="T27" fmla="*/ 248 h 1612"/>
                  <a:gd name="T28" fmla="*/ 104 w 868"/>
                  <a:gd name="T29" fmla="*/ 76 h 1612"/>
                  <a:gd name="T30" fmla="*/ 96 w 868"/>
                  <a:gd name="T31" fmla="*/ 24 h 1612"/>
                  <a:gd name="T32" fmla="*/ 92 w 868"/>
                  <a:gd name="T33" fmla="*/ 0 h 1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8" h="1612">
                    <a:moveTo>
                      <a:pt x="92" y="0"/>
                    </a:moveTo>
                    <a:lnTo>
                      <a:pt x="868" y="0"/>
                    </a:lnTo>
                    <a:lnTo>
                      <a:pt x="868" y="1612"/>
                    </a:lnTo>
                    <a:lnTo>
                      <a:pt x="8" y="1612"/>
                    </a:lnTo>
                    <a:lnTo>
                      <a:pt x="56" y="1284"/>
                    </a:lnTo>
                    <a:lnTo>
                      <a:pt x="48" y="1060"/>
                    </a:lnTo>
                    <a:lnTo>
                      <a:pt x="80" y="1000"/>
                    </a:lnTo>
                    <a:lnTo>
                      <a:pt x="148" y="940"/>
                    </a:lnTo>
                    <a:lnTo>
                      <a:pt x="144" y="892"/>
                    </a:lnTo>
                    <a:lnTo>
                      <a:pt x="136" y="856"/>
                    </a:lnTo>
                    <a:lnTo>
                      <a:pt x="16" y="644"/>
                    </a:lnTo>
                    <a:lnTo>
                      <a:pt x="0" y="576"/>
                    </a:lnTo>
                    <a:lnTo>
                      <a:pt x="16" y="504"/>
                    </a:lnTo>
                    <a:lnTo>
                      <a:pt x="76" y="248"/>
                    </a:lnTo>
                    <a:lnTo>
                      <a:pt x="104" y="76"/>
                    </a:lnTo>
                    <a:lnTo>
                      <a:pt x="96" y="24"/>
                    </a:lnTo>
                    <a:lnTo>
                      <a:pt x="92" y="0"/>
                    </a:lnTo>
                    <a:close/>
                  </a:path>
                </a:pathLst>
              </a:custGeom>
              <a:solidFill>
                <a:srgbClr val="99FFCC"/>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spcBef>
                    <a:spcPct val="50000"/>
                  </a:spcBef>
                  <a:defRPr/>
                </a:pPr>
                <a:endParaRPr lang="de-DE"/>
              </a:p>
            </p:txBody>
          </p:sp>
          <p:grpSp>
            <p:nvGrpSpPr>
              <p:cNvPr id="43038" name="Group 39"/>
              <p:cNvGrpSpPr>
                <a:grpSpLocks/>
              </p:cNvGrpSpPr>
              <p:nvPr/>
            </p:nvGrpSpPr>
            <p:grpSpPr bwMode="auto">
              <a:xfrm>
                <a:off x="3120" y="2424"/>
                <a:ext cx="884" cy="1616"/>
                <a:chOff x="3164" y="392"/>
                <a:chExt cx="884" cy="1616"/>
              </a:xfrm>
            </p:grpSpPr>
            <p:sp>
              <p:nvSpPr>
                <p:cNvPr id="130088" name="Freeform 40"/>
                <p:cNvSpPr>
                  <a:spLocks/>
                </p:cNvSpPr>
                <p:nvPr/>
              </p:nvSpPr>
              <p:spPr bwMode="auto">
                <a:xfrm>
                  <a:off x="3164" y="392"/>
                  <a:ext cx="876" cy="1616"/>
                </a:xfrm>
                <a:custGeom>
                  <a:avLst/>
                  <a:gdLst>
                    <a:gd name="T0" fmla="*/ 672 w 876"/>
                    <a:gd name="T1" fmla="*/ 0 h 1616"/>
                    <a:gd name="T2" fmla="*/ 684 w 876"/>
                    <a:gd name="T3" fmla="*/ 64 h 1616"/>
                    <a:gd name="T4" fmla="*/ 704 w 876"/>
                    <a:gd name="T5" fmla="*/ 156 h 1616"/>
                    <a:gd name="T6" fmla="*/ 736 w 876"/>
                    <a:gd name="T7" fmla="*/ 252 h 1616"/>
                    <a:gd name="T8" fmla="*/ 784 w 876"/>
                    <a:gd name="T9" fmla="*/ 312 h 1616"/>
                    <a:gd name="T10" fmla="*/ 844 w 876"/>
                    <a:gd name="T11" fmla="*/ 368 h 1616"/>
                    <a:gd name="T12" fmla="*/ 876 w 876"/>
                    <a:gd name="T13" fmla="*/ 452 h 1616"/>
                    <a:gd name="T14" fmla="*/ 868 w 876"/>
                    <a:gd name="T15" fmla="*/ 564 h 1616"/>
                    <a:gd name="T16" fmla="*/ 848 w 876"/>
                    <a:gd name="T17" fmla="*/ 692 h 1616"/>
                    <a:gd name="T18" fmla="*/ 796 w 876"/>
                    <a:gd name="T19" fmla="*/ 808 h 1616"/>
                    <a:gd name="T20" fmla="*/ 660 w 876"/>
                    <a:gd name="T21" fmla="*/ 1000 h 1616"/>
                    <a:gd name="T22" fmla="*/ 620 w 876"/>
                    <a:gd name="T23" fmla="*/ 1064 h 1616"/>
                    <a:gd name="T24" fmla="*/ 608 w 876"/>
                    <a:gd name="T25" fmla="*/ 1136 h 1616"/>
                    <a:gd name="T26" fmla="*/ 668 w 876"/>
                    <a:gd name="T27" fmla="*/ 1400 h 1616"/>
                    <a:gd name="T28" fmla="*/ 728 w 876"/>
                    <a:gd name="T29" fmla="*/ 1532 h 1616"/>
                    <a:gd name="T30" fmla="*/ 728 w 876"/>
                    <a:gd name="T31" fmla="*/ 1616 h 1616"/>
                    <a:gd name="T32" fmla="*/ 0 w 876"/>
                    <a:gd name="T33" fmla="*/ 1616 h 1616"/>
                    <a:gd name="T34" fmla="*/ 0 w 876"/>
                    <a:gd name="T35" fmla="*/ 0 h 1616"/>
                    <a:gd name="T36" fmla="*/ 672 w 876"/>
                    <a:gd name="T37" fmla="*/ 0 h 1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6" h="1616">
                      <a:moveTo>
                        <a:pt x="672" y="0"/>
                      </a:moveTo>
                      <a:lnTo>
                        <a:pt x="684" y="64"/>
                      </a:lnTo>
                      <a:lnTo>
                        <a:pt x="704" y="156"/>
                      </a:lnTo>
                      <a:lnTo>
                        <a:pt x="736" y="252"/>
                      </a:lnTo>
                      <a:lnTo>
                        <a:pt x="784" y="312"/>
                      </a:lnTo>
                      <a:lnTo>
                        <a:pt x="844" y="368"/>
                      </a:lnTo>
                      <a:lnTo>
                        <a:pt x="876" y="452"/>
                      </a:lnTo>
                      <a:lnTo>
                        <a:pt x="868" y="564"/>
                      </a:lnTo>
                      <a:lnTo>
                        <a:pt x="848" y="692"/>
                      </a:lnTo>
                      <a:lnTo>
                        <a:pt x="796" y="808"/>
                      </a:lnTo>
                      <a:lnTo>
                        <a:pt x="660" y="1000"/>
                      </a:lnTo>
                      <a:lnTo>
                        <a:pt x="620" y="1064"/>
                      </a:lnTo>
                      <a:lnTo>
                        <a:pt x="608" y="1136"/>
                      </a:lnTo>
                      <a:lnTo>
                        <a:pt x="668" y="1400"/>
                      </a:lnTo>
                      <a:lnTo>
                        <a:pt x="728" y="1532"/>
                      </a:lnTo>
                      <a:lnTo>
                        <a:pt x="728" y="1616"/>
                      </a:lnTo>
                      <a:lnTo>
                        <a:pt x="0" y="1616"/>
                      </a:lnTo>
                      <a:lnTo>
                        <a:pt x="0" y="0"/>
                      </a:lnTo>
                      <a:lnTo>
                        <a:pt x="672" y="0"/>
                      </a:lnTo>
                      <a:close/>
                    </a:path>
                  </a:pathLst>
                </a:custGeom>
                <a:solidFill>
                  <a:srgbClr val="99FFCC"/>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spcBef>
                      <a:spcPct val="50000"/>
                    </a:spcBef>
                    <a:defRPr/>
                  </a:pPr>
                  <a:endParaRPr lang="de-DE"/>
                </a:p>
              </p:txBody>
            </p:sp>
            <p:sp>
              <p:nvSpPr>
                <p:cNvPr id="130089" name="Freeform 41"/>
                <p:cNvSpPr>
                  <a:spLocks/>
                </p:cNvSpPr>
                <p:nvPr/>
              </p:nvSpPr>
              <p:spPr bwMode="auto">
                <a:xfrm>
                  <a:off x="3760" y="392"/>
                  <a:ext cx="288" cy="1616"/>
                </a:xfrm>
                <a:custGeom>
                  <a:avLst/>
                  <a:gdLst>
                    <a:gd name="T0" fmla="*/ 80 w 288"/>
                    <a:gd name="T1" fmla="*/ 0 h 1616"/>
                    <a:gd name="T2" fmla="*/ 128 w 288"/>
                    <a:gd name="T3" fmla="*/ 232 h 1616"/>
                    <a:gd name="T4" fmla="*/ 272 w 288"/>
                    <a:gd name="T5" fmla="*/ 424 h 1616"/>
                    <a:gd name="T6" fmla="*/ 224 w 288"/>
                    <a:gd name="T7" fmla="*/ 760 h 1616"/>
                    <a:gd name="T8" fmla="*/ 32 w 288"/>
                    <a:gd name="T9" fmla="*/ 1048 h 1616"/>
                    <a:gd name="T10" fmla="*/ 32 w 288"/>
                    <a:gd name="T11" fmla="*/ 1240 h 1616"/>
                    <a:gd name="T12" fmla="*/ 128 w 288"/>
                    <a:gd name="T13" fmla="*/ 1528 h 1616"/>
                    <a:gd name="T14" fmla="*/ 132 w 288"/>
                    <a:gd name="T15" fmla="*/ 1616 h 16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1616">
                      <a:moveTo>
                        <a:pt x="80" y="0"/>
                      </a:moveTo>
                      <a:cubicBezTo>
                        <a:pt x="87" y="39"/>
                        <a:pt x="96" y="161"/>
                        <a:pt x="128" y="232"/>
                      </a:cubicBezTo>
                      <a:cubicBezTo>
                        <a:pt x="160" y="303"/>
                        <a:pt x="256" y="336"/>
                        <a:pt x="272" y="424"/>
                      </a:cubicBezTo>
                      <a:cubicBezTo>
                        <a:pt x="288" y="512"/>
                        <a:pt x="264" y="656"/>
                        <a:pt x="224" y="760"/>
                      </a:cubicBezTo>
                      <a:cubicBezTo>
                        <a:pt x="184" y="864"/>
                        <a:pt x="64" y="968"/>
                        <a:pt x="32" y="1048"/>
                      </a:cubicBezTo>
                      <a:cubicBezTo>
                        <a:pt x="0" y="1128"/>
                        <a:pt x="16" y="1160"/>
                        <a:pt x="32" y="1240"/>
                      </a:cubicBezTo>
                      <a:cubicBezTo>
                        <a:pt x="48" y="1320"/>
                        <a:pt x="111" y="1465"/>
                        <a:pt x="128" y="1528"/>
                      </a:cubicBezTo>
                      <a:cubicBezTo>
                        <a:pt x="145" y="1591"/>
                        <a:pt x="131" y="1598"/>
                        <a:pt x="132" y="1616"/>
                      </a:cubicBezTo>
                    </a:path>
                  </a:pathLst>
                </a:custGeom>
                <a:noFill/>
                <a:ln w="38100"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spcBef>
                      <a:spcPct val="50000"/>
                    </a:spcBef>
                    <a:defRPr/>
                  </a:pPr>
                  <a:endParaRPr lang="de-DE"/>
                </a:p>
              </p:txBody>
            </p:sp>
          </p:grpSp>
          <p:sp>
            <p:nvSpPr>
              <p:cNvPr id="130090" name="Freeform 42"/>
              <p:cNvSpPr>
                <a:spLocks/>
              </p:cNvSpPr>
              <p:nvPr/>
            </p:nvSpPr>
            <p:spPr bwMode="auto">
              <a:xfrm>
                <a:off x="4452" y="2420"/>
                <a:ext cx="168" cy="1616"/>
              </a:xfrm>
              <a:custGeom>
                <a:avLst/>
                <a:gdLst>
                  <a:gd name="T0" fmla="*/ 96 w 168"/>
                  <a:gd name="T1" fmla="*/ 0 h 1616"/>
                  <a:gd name="T2" fmla="*/ 112 w 168"/>
                  <a:gd name="T3" fmla="*/ 92 h 1616"/>
                  <a:gd name="T4" fmla="*/ 64 w 168"/>
                  <a:gd name="T5" fmla="*/ 380 h 1616"/>
                  <a:gd name="T6" fmla="*/ 16 w 168"/>
                  <a:gd name="T7" fmla="*/ 620 h 1616"/>
                  <a:gd name="T8" fmla="*/ 160 w 168"/>
                  <a:gd name="T9" fmla="*/ 908 h 1616"/>
                  <a:gd name="T10" fmla="*/ 64 w 168"/>
                  <a:gd name="T11" fmla="*/ 1052 h 1616"/>
                  <a:gd name="T12" fmla="*/ 64 w 168"/>
                  <a:gd name="T13" fmla="*/ 1340 h 1616"/>
                  <a:gd name="T14" fmla="*/ 20 w 168"/>
                  <a:gd name="T15" fmla="*/ 1616 h 16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616">
                    <a:moveTo>
                      <a:pt x="96" y="0"/>
                    </a:moveTo>
                    <a:cubicBezTo>
                      <a:pt x="99" y="15"/>
                      <a:pt x="117" y="29"/>
                      <a:pt x="112" y="92"/>
                    </a:cubicBezTo>
                    <a:cubicBezTo>
                      <a:pt x="107" y="155"/>
                      <a:pt x="80" y="292"/>
                      <a:pt x="64" y="380"/>
                    </a:cubicBezTo>
                    <a:cubicBezTo>
                      <a:pt x="48" y="468"/>
                      <a:pt x="0" y="532"/>
                      <a:pt x="16" y="620"/>
                    </a:cubicBezTo>
                    <a:cubicBezTo>
                      <a:pt x="32" y="708"/>
                      <a:pt x="152" y="836"/>
                      <a:pt x="160" y="908"/>
                    </a:cubicBezTo>
                    <a:cubicBezTo>
                      <a:pt x="168" y="980"/>
                      <a:pt x="80" y="980"/>
                      <a:pt x="64" y="1052"/>
                    </a:cubicBezTo>
                    <a:cubicBezTo>
                      <a:pt x="48" y="1124"/>
                      <a:pt x="71" y="1246"/>
                      <a:pt x="64" y="1340"/>
                    </a:cubicBezTo>
                    <a:cubicBezTo>
                      <a:pt x="57" y="1434"/>
                      <a:pt x="29" y="1559"/>
                      <a:pt x="20" y="1616"/>
                    </a:cubicBezTo>
                  </a:path>
                </a:pathLst>
              </a:custGeom>
              <a:noFill/>
              <a:ln w="38100" cap="flat" cmpd="sng">
                <a:solidFill>
                  <a:srgbClr val="0000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spcBef>
                    <a:spcPct val="50000"/>
                  </a:spcBef>
                  <a:defRPr/>
                </a:pPr>
                <a:endParaRPr lang="de-DE"/>
              </a:p>
            </p:txBody>
          </p:sp>
        </p:grpSp>
        <p:grpSp>
          <p:nvGrpSpPr>
            <p:cNvPr id="43025" name="Group 43"/>
            <p:cNvGrpSpPr>
              <a:grpSpLocks/>
            </p:cNvGrpSpPr>
            <p:nvPr/>
          </p:nvGrpSpPr>
          <p:grpSpPr bwMode="auto">
            <a:xfrm>
              <a:off x="3312" y="872"/>
              <a:ext cx="528" cy="288"/>
              <a:chOff x="1000" y="2928"/>
              <a:chExt cx="528" cy="288"/>
            </a:xfrm>
          </p:grpSpPr>
          <p:sp>
            <p:nvSpPr>
              <p:cNvPr id="130092" name="Oval 44"/>
              <p:cNvSpPr>
                <a:spLocks noChangeArrowheads="1"/>
              </p:cNvSpPr>
              <p:nvPr/>
            </p:nvSpPr>
            <p:spPr bwMode="auto">
              <a:xfrm>
                <a:off x="1120" y="2928"/>
                <a:ext cx="288" cy="288"/>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30093" name="Text Box 45"/>
              <p:cNvSpPr txBox="1">
                <a:spLocks noChangeArrowheads="1"/>
              </p:cNvSpPr>
              <p:nvPr/>
            </p:nvSpPr>
            <p:spPr bwMode="auto">
              <a:xfrm>
                <a:off x="1000" y="2928"/>
                <a:ext cx="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a:solidFill>
                      <a:schemeClr val="tx1"/>
                    </a:solidFill>
                  </a:rPr>
                  <a:t>2</a:t>
                </a:r>
              </a:p>
            </p:txBody>
          </p:sp>
        </p:grpSp>
        <p:grpSp>
          <p:nvGrpSpPr>
            <p:cNvPr id="43026" name="Group 46"/>
            <p:cNvGrpSpPr>
              <a:grpSpLocks/>
            </p:cNvGrpSpPr>
            <p:nvPr/>
          </p:nvGrpSpPr>
          <p:grpSpPr bwMode="auto">
            <a:xfrm>
              <a:off x="4752" y="872"/>
              <a:ext cx="528" cy="288"/>
              <a:chOff x="1000" y="2928"/>
              <a:chExt cx="528" cy="288"/>
            </a:xfrm>
          </p:grpSpPr>
          <p:sp>
            <p:nvSpPr>
              <p:cNvPr id="130095" name="Oval 47"/>
              <p:cNvSpPr>
                <a:spLocks noChangeArrowheads="1"/>
              </p:cNvSpPr>
              <p:nvPr/>
            </p:nvSpPr>
            <p:spPr bwMode="auto">
              <a:xfrm>
                <a:off x="1120" y="2928"/>
                <a:ext cx="288" cy="288"/>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30096" name="Text Box 48"/>
              <p:cNvSpPr txBox="1">
                <a:spLocks noChangeArrowheads="1"/>
              </p:cNvSpPr>
              <p:nvPr/>
            </p:nvSpPr>
            <p:spPr bwMode="auto">
              <a:xfrm>
                <a:off x="1000" y="2928"/>
                <a:ext cx="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a:solidFill>
                      <a:schemeClr val="tx1"/>
                    </a:solidFill>
                  </a:rPr>
                  <a:t>1</a:t>
                </a:r>
              </a:p>
            </p:txBody>
          </p:sp>
        </p:grpSp>
        <p:sp>
          <p:nvSpPr>
            <p:cNvPr id="130097" name="Text Box 49"/>
            <p:cNvSpPr txBox="1">
              <a:spLocks noChangeArrowheads="1"/>
            </p:cNvSpPr>
            <p:nvPr/>
          </p:nvSpPr>
          <p:spPr bwMode="auto">
            <a:xfrm>
              <a:off x="3024" y="1275"/>
              <a:ext cx="96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dirty="0">
                  <a:solidFill>
                    <a:srgbClr val="FF0000"/>
                  </a:solidFill>
                  <a:sym typeface="Symbol" charset="2"/>
                </a:rPr>
                <a:t>𝜙</a:t>
              </a:r>
              <a:r>
                <a:rPr lang="de-DE" altLang="de-DE" sz="3200" baseline="-25000" dirty="0" smtClean="0">
                  <a:solidFill>
                    <a:srgbClr val="FF0000"/>
                  </a:solidFill>
                  <a:sym typeface="Symbol" charset="2"/>
                </a:rPr>
                <a:t>2</a:t>
              </a:r>
              <a:r>
                <a:rPr lang="de-DE" altLang="de-DE" sz="1000" baseline="-25000" dirty="0" smtClean="0">
                  <a:solidFill>
                    <a:srgbClr val="FF0000"/>
                  </a:solidFill>
                  <a:sym typeface="Symbol" charset="2"/>
                </a:rPr>
                <a:t> </a:t>
              </a:r>
              <a:r>
                <a:rPr lang="de-DE" altLang="de-DE" sz="1000" dirty="0" smtClean="0">
                  <a:solidFill>
                    <a:srgbClr val="FF0000"/>
                  </a:solidFill>
                  <a:sym typeface="Symbol" charset="2"/>
                </a:rPr>
                <a:t> </a:t>
              </a:r>
              <a:r>
                <a:rPr lang="de-DE" altLang="de-DE" sz="3200" dirty="0" smtClean="0">
                  <a:solidFill>
                    <a:srgbClr val="FF0000"/>
                  </a:solidFill>
                  <a:sym typeface="Symbol" charset="2"/>
                </a:rPr>
                <a:t>=</a:t>
              </a:r>
              <a:r>
                <a:rPr lang="de-DE" altLang="de-DE" sz="1000" dirty="0" smtClean="0">
                  <a:solidFill>
                    <a:srgbClr val="FF0000"/>
                  </a:solidFill>
                  <a:sym typeface="Symbol" charset="2"/>
                </a:rPr>
                <a:t>  </a:t>
              </a:r>
              <a:r>
                <a:rPr lang="de-DE" altLang="de-DE" sz="3200" dirty="0" smtClean="0">
                  <a:solidFill>
                    <a:srgbClr val="FF0000"/>
                  </a:solidFill>
                  <a:sym typeface="Symbol" charset="2"/>
                </a:rPr>
                <a:t>0</a:t>
              </a:r>
              <a:endParaRPr lang="de-DE" altLang="de-DE" sz="3200" dirty="0">
                <a:solidFill>
                  <a:srgbClr val="FF0000"/>
                </a:solidFill>
              </a:endParaRPr>
            </a:p>
          </p:txBody>
        </p:sp>
        <p:sp>
          <p:nvSpPr>
            <p:cNvPr id="130098" name="Text Box 50"/>
            <p:cNvSpPr txBox="1">
              <a:spLocks noChangeArrowheads="1"/>
            </p:cNvSpPr>
            <p:nvPr/>
          </p:nvSpPr>
          <p:spPr bwMode="auto">
            <a:xfrm>
              <a:off x="4604" y="1256"/>
              <a:ext cx="86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dirty="0">
                  <a:sym typeface="Symbol" charset="2"/>
                </a:rPr>
                <a:t>𝜙</a:t>
              </a:r>
              <a:r>
                <a:rPr lang="de-DE" altLang="de-DE" sz="3200" baseline="-25000" dirty="0" smtClean="0">
                  <a:sym typeface="Symbol" charset="2"/>
                </a:rPr>
                <a:t>1</a:t>
              </a:r>
              <a:r>
                <a:rPr lang="de-DE" altLang="de-DE" sz="1000" dirty="0" smtClean="0">
                  <a:sym typeface="Symbol" charset="2"/>
                </a:rPr>
                <a:t> </a:t>
              </a:r>
              <a:r>
                <a:rPr lang="de-DE" altLang="de-DE" sz="3200" dirty="0">
                  <a:sym typeface="Symbol" charset="2"/>
                </a:rPr>
                <a:t>=</a:t>
              </a:r>
              <a:r>
                <a:rPr lang="de-DE" altLang="de-DE" sz="1000" dirty="0" smtClean="0">
                  <a:sym typeface="Symbol" charset="2"/>
                </a:rPr>
                <a:t>  </a:t>
              </a:r>
              <a:r>
                <a:rPr lang="de-DE" altLang="de-DE" sz="3200" i="1" dirty="0" smtClean="0">
                  <a:sym typeface="Symbol" charset="2"/>
                </a:rPr>
                <a:t>U</a:t>
              </a:r>
              <a:endParaRPr lang="de-DE" altLang="de-DE" sz="3200" i="1" dirty="0"/>
            </a:p>
          </p:txBody>
        </p:sp>
        <p:sp>
          <p:nvSpPr>
            <p:cNvPr id="130128" name="Text Box 80"/>
            <p:cNvSpPr txBox="1">
              <a:spLocks noChangeArrowheads="1"/>
            </p:cNvSpPr>
            <p:nvPr/>
          </p:nvSpPr>
          <p:spPr bwMode="auto">
            <a:xfrm>
              <a:off x="4280" y="1616"/>
              <a:ext cx="4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i="1" dirty="0"/>
                <a:t>Q</a:t>
              </a:r>
            </a:p>
          </p:txBody>
        </p:sp>
        <p:sp>
          <p:nvSpPr>
            <p:cNvPr id="130140" name="Text Box 92"/>
            <p:cNvSpPr txBox="1">
              <a:spLocks noChangeArrowheads="1"/>
            </p:cNvSpPr>
            <p:nvPr/>
          </p:nvSpPr>
          <p:spPr bwMode="auto">
            <a:xfrm>
              <a:off x="3736" y="1632"/>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dirty="0">
                  <a:solidFill>
                    <a:srgbClr val="FF0000"/>
                  </a:solidFill>
                  <a:sym typeface="Symbol" charset="2"/>
                </a:rPr>
                <a:t>−</a:t>
              </a:r>
              <a:r>
                <a:rPr lang="de-DE" altLang="de-DE" sz="2400" i="1" dirty="0" smtClean="0">
                  <a:solidFill>
                    <a:srgbClr val="FF0000"/>
                  </a:solidFill>
                  <a:sym typeface="Symbol" charset="2"/>
                </a:rPr>
                <a:t>Q</a:t>
              </a:r>
              <a:endParaRPr lang="de-DE" altLang="de-DE" sz="2400" i="1" dirty="0">
                <a:solidFill>
                  <a:srgbClr val="FF0000"/>
                </a:solidFill>
              </a:endParaRPr>
            </a:p>
          </p:txBody>
        </p:sp>
        <p:sp>
          <p:nvSpPr>
            <p:cNvPr id="130160" name="Oval 112"/>
            <p:cNvSpPr>
              <a:spLocks noChangeArrowheads="1"/>
            </p:cNvSpPr>
            <p:nvPr/>
          </p:nvSpPr>
          <p:spPr bwMode="auto">
            <a:xfrm>
              <a:off x="3992" y="1048"/>
              <a:ext cx="96" cy="96"/>
            </a:xfrm>
            <a:prstGeom prst="ellipse">
              <a:avLst/>
            </a:prstGeom>
            <a:solidFill>
              <a:srgbClr val="0000CC"/>
            </a:solidFill>
            <a:ln w="38100">
              <a:solidFill>
                <a:srgbClr val="0000CC"/>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30162" name="Text Box 114"/>
            <p:cNvSpPr txBox="1">
              <a:spLocks noChangeArrowheads="1"/>
            </p:cNvSpPr>
            <p:nvPr/>
          </p:nvSpPr>
          <p:spPr bwMode="auto">
            <a:xfrm>
              <a:off x="3600" y="856"/>
              <a:ext cx="5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i="1" dirty="0" err="1"/>
                <a:t>dQ</a:t>
              </a:r>
              <a:endParaRPr lang="de-DE" altLang="de-DE" sz="2400" i="1" dirty="0"/>
            </a:p>
          </p:txBody>
        </p:sp>
      </p:grpSp>
      <p:pic>
        <p:nvPicPr>
          <p:cNvPr id="2" name="Bild 1"/>
          <p:cNvPicPr>
            <a:picLocks noChangeAspect="1"/>
          </p:cNvPicPr>
          <p:nvPr/>
        </p:nvPicPr>
        <p:blipFill>
          <a:blip r:embed="rId2"/>
          <a:stretch>
            <a:fillRect/>
          </a:stretch>
        </p:blipFill>
        <p:spPr>
          <a:xfrm>
            <a:off x="304800" y="990600"/>
            <a:ext cx="4616450" cy="375229"/>
          </a:xfrm>
          <a:prstGeom prst="rect">
            <a:avLst/>
          </a:prstGeom>
        </p:spPr>
      </p:pic>
      <p:pic>
        <p:nvPicPr>
          <p:cNvPr id="3" name="Bild 2"/>
          <p:cNvPicPr>
            <a:picLocks noChangeAspect="1"/>
          </p:cNvPicPr>
          <p:nvPr/>
        </p:nvPicPr>
        <p:blipFill>
          <a:blip r:embed="rId3"/>
          <a:stretch>
            <a:fillRect/>
          </a:stretch>
        </p:blipFill>
        <p:spPr>
          <a:xfrm>
            <a:off x="7086600" y="609600"/>
            <a:ext cx="308372" cy="411162"/>
          </a:xfrm>
          <a:prstGeom prst="rect">
            <a:avLst/>
          </a:prstGeom>
        </p:spPr>
      </p:pic>
      <p:grpSp>
        <p:nvGrpSpPr>
          <p:cNvPr id="11" name="Gruppierung 10"/>
          <p:cNvGrpSpPr/>
          <p:nvPr/>
        </p:nvGrpSpPr>
        <p:grpSpPr>
          <a:xfrm>
            <a:off x="228600" y="3733800"/>
            <a:ext cx="8153400" cy="1371600"/>
            <a:chOff x="228600" y="3733800"/>
            <a:chExt cx="8153400" cy="1371600"/>
          </a:xfrm>
        </p:grpSpPr>
        <p:sp>
          <p:nvSpPr>
            <p:cNvPr id="130167" name="Text Box 119"/>
            <p:cNvSpPr txBox="1">
              <a:spLocks noChangeArrowheads="1"/>
            </p:cNvSpPr>
            <p:nvPr/>
          </p:nvSpPr>
          <p:spPr bwMode="auto">
            <a:xfrm>
              <a:off x="228600" y="3733800"/>
              <a:ext cx="3429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u="sng"/>
                <a:t>Plattenkondensator:</a:t>
              </a:r>
            </a:p>
          </p:txBody>
        </p:sp>
        <p:pic>
          <p:nvPicPr>
            <p:cNvPr id="6" name="Bild 5"/>
            <p:cNvPicPr>
              <a:picLocks noChangeAspect="1"/>
            </p:cNvPicPr>
            <p:nvPr/>
          </p:nvPicPr>
          <p:blipFill>
            <a:blip r:embed="rId4"/>
            <a:stretch>
              <a:fillRect/>
            </a:stretch>
          </p:blipFill>
          <p:spPr>
            <a:xfrm>
              <a:off x="1187450" y="4261595"/>
              <a:ext cx="7194550" cy="843805"/>
            </a:xfrm>
            <a:prstGeom prst="rect">
              <a:avLst/>
            </a:prstGeom>
          </p:spPr>
        </p:pic>
      </p:grpSp>
      <p:pic>
        <p:nvPicPr>
          <p:cNvPr id="7" name="Bild 6"/>
          <p:cNvPicPr>
            <a:picLocks noChangeAspect="1"/>
          </p:cNvPicPr>
          <p:nvPr/>
        </p:nvPicPr>
        <p:blipFill>
          <a:blip r:embed="rId5"/>
          <a:stretch>
            <a:fillRect/>
          </a:stretch>
        </p:blipFill>
        <p:spPr>
          <a:xfrm>
            <a:off x="533400" y="1600199"/>
            <a:ext cx="3466956" cy="1956809"/>
          </a:xfrm>
          <a:prstGeom prst="rect">
            <a:avLst/>
          </a:prstGeom>
        </p:spPr>
      </p:pic>
      <p:grpSp>
        <p:nvGrpSpPr>
          <p:cNvPr id="10" name="Gruppierung 9"/>
          <p:cNvGrpSpPr/>
          <p:nvPr/>
        </p:nvGrpSpPr>
        <p:grpSpPr>
          <a:xfrm>
            <a:off x="228600" y="5238750"/>
            <a:ext cx="7391400" cy="1543050"/>
            <a:chOff x="228600" y="5238750"/>
            <a:chExt cx="7391400" cy="1543050"/>
          </a:xfrm>
        </p:grpSpPr>
        <p:sp>
          <p:nvSpPr>
            <p:cNvPr id="130169" name="Text Box 121"/>
            <p:cNvSpPr txBox="1">
              <a:spLocks noChangeArrowheads="1"/>
            </p:cNvSpPr>
            <p:nvPr/>
          </p:nvSpPr>
          <p:spPr bwMode="auto">
            <a:xfrm>
              <a:off x="228600" y="5486400"/>
              <a:ext cx="5257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dirty="0">
                  <a:solidFill>
                    <a:srgbClr val="FF0000"/>
                  </a:solidFill>
                </a:rPr>
                <a:t>Energiedichte:</a:t>
              </a:r>
              <a:r>
                <a:rPr lang="de-DE" altLang="de-DE" sz="2400" dirty="0">
                  <a:solidFill>
                    <a:srgbClr val="FF0000"/>
                  </a:solidFill>
                </a:rPr>
                <a:t>                            </a:t>
              </a:r>
              <a:endParaRPr lang="de-DE" altLang="de-DE" sz="2400" dirty="0">
                <a:solidFill>
                  <a:schemeClr val="tx1"/>
                </a:solidFill>
              </a:endParaRPr>
            </a:p>
          </p:txBody>
        </p:sp>
        <p:sp>
          <p:nvSpPr>
            <p:cNvPr id="130172" name="Text Box 124"/>
            <p:cNvSpPr txBox="1">
              <a:spLocks noChangeArrowheads="1"/>
            </p:cNvSpPr>
            <p:nvPr/>
          </p:nvSpPr>
          <p:spPr bwMode="auto">
            <a:xfrm>
              <a:off x="5029200" y="6305550"/>
              <a:ext cx="2590800" cy="476250"/>
            </a:xfrm>
            <a:prstGeom prst="rect">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a:solidFill>
                    <a:schemeClr val="tx1"/>
                  </a:solidFill>
                </a:rPr>
                <a:t>gilt auch allgemein</a:t>
              </a:r>
            </a:p>
          </p:txBody>
        </p:sp>
        <p:grpSp>
          <p:nvGrpSpPr>
            <p:cNvPr id="9" name="Gruppierung 8"/>
            <p:cNvGrpSpPr/>
            <p:nvPr/>
          </p:nvGrpSpPr>
          <p:grpSpPr>
            <a:xfrm>
              <a:off x="2571750" y="5238750"/>
              <a:ext cx="4972050" cy="1041360"/>
              <a:chOff x="2571750" y="5238750"/>
              <a:chExt cx="4972050" cy="1041360"/>
            </a:xfrm>
          </p:grpSpPr>
          <p:sp>
            <p:nvSpPr>
              <p:cNvPr id="46" name="Rectangle 47"/>
              <p:cNvSpPr>
                <a:spLocks noChangeArrowheads="1"/>
              </p:cNvSpPr>
              <p:nvPr/>
            </p:nvSpPr>
            <p:spPr bwMode="auto">
              <a:xfrm>
                <a:off x="5105400" y="5238750"/>
                <a:ext cx="2438400" cy="1041360"/>
              </a:xfrm>
              <a:prstGeom prst="rect">
                <a:avLst/>
              </a:prstGeom>
              <a:solidFill>
                <a:srgbClr val="FFFF99"/>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38100">
                    <a:solidFill>
                      <a:srgbClr val="00CC00"/>
                    </a:solidFill>
                    <a:miter lim="800000"/>
                    <a:headEnd/>
                    <a:tailEnd/>
                  </a14:hiddenLine>
                </a:ext>
              </a:extLst>
            </p:spPr>
            <p:txBody>
              <a:bodyPr wrap="square" anchor="ctr">
                <a:spAutoFit/>
              </a:bodyPr>
              <a:lstStyle/>
              <a:p>
                <a:pPr algn="ctr" eaLnBrk="1" hangingPunct="1">
                  <a:spcBef>
                    <a:spcPct val="50000"/>
                  </a:spcBef>
                  <a:defRPr/>
                </a:pPr>
                <a:endParaRPr lang="de-DE"/>
              </a:p>
            </p:txBody>
          </p:sp>
          <p:pic>
            <p:nvPicPr>
              <p:cNvPr id="8" name="Bild 7"/>
              <p:cNvPicPr>
                <a:picLocks noChangeAspect="1"/>
              </p:cNvPicPr>
              <p:nvPr/>
            </p:nvPicPr>
            <p:blipFill>
              <a:blip r:embed="rId6"/>
              <a:stretch>
                <a:fillRect/>
              </a:stretch>
            </p:blipFill>
            <p:spPr>
              <a:xfrm>
                <a:off x="2571750" y="5341226"/>
                <a:ext cx="4819650" cy="830974"/>
              </a:xfrm>
              <a:prstGeom prst="rect">
                <a:avLst/>
              </a:prstGeom>
            </p:spPr>
          </p:pic>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2"/>
          <p:cNvSpPr txBox="1">
            <a:spLocks noChangeArrowheads="1"/>
          </p:cNvSpPr>
          <p:nvPr/>
        </p:nvSpPr>
        <p:spPr bwMode="auto">
          <a:xfrm>
            <a:off x="152400" y="76200"/>
            <a:ext cx="7848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sz="3200" u="sng" dirty="0">
                <a:solidFill>
                  <a:schemeClr val="tx1"/>
                </a:solidFill>
              </a:rPr>
              <a:t>1.3. </a:t>
            </a:r>
            <a:r>
              <a:rPr lang="de-DE" altLang="de-DE" sz="3200" u="sng" dirty="0" smtClean="0">
                <a:solidFill>
                  <a:schemeClr val="tx1"/>
                </a:solidFill>
              </a:rPr>
              <a:t>Dielektrika (Isolatoren)</a:t>
            </a:r>
          </a:p>
        </p:txBody>
      </p:sp>
      <p:sp>
        <p:nvSpPr>
          <p:cNvPr id="121860" name="Text Box 4"/>
          <p:cNvSpPr txBox="1">
            <a:spLocks noChangeArrowheads="1"/>
          </p:cNvSpPr>
          <p:nvPr/>
        </p:nvSpPr>
        <p:spPr bwMode="auto">
          <a:xfrm>
            <a:off x="152400" y="715433"/>
            <a:ext cx="586634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50838" indent="-350838" algn="l">
              <a:spcBef>
                <a:spcPct val="0"/>
              </a:spcBef>
              <a:defRPr sz="2400">
                <a:solidFill>
                  <a:schemeClr val="tx1"/>
                </a:solidFill>
                <a:latin typeface="Times New Roman" charset="0"/>
              </a:defRPr>
            </a:lvl1pPr>
            <a:lvl2pPr marL="969963" indent="-457200" algn="l">
              <a:spcBef>
                <a:spcPct val="0"/>
              </a:spcBef>
              <a:defRPr sz="2400">
                <a:solidFill>
                  <a:schemeClr val="tx1"/>
                </a:solidFill>
                <a:latin typeface="Times New Roman" charset="0"/>
              </a:defRPr>
            </a:lvl2pPr>
            <a:lvl3pPr marL="1541463" indent="-457200" algn="l">
              <a:spcBef>
                <a:spcPct val="0"/>
              </a:spcBef>
              <a:defRPr sz="2400">
                <a:solidFill>
                  <a:schemeClr val="tx1"/>
                </a:solidFill>
                <a:latin typeface="Times New Roman" charset="0"/>
              </a:defRPr>
            </a:lvl3pPr>
            <a:lvl4pPr marL="2112963" indent="-457200" algn="l">
              <a:spcBef>
                <a:spcPct val="0"/>
              </a:spcBef>
              <a:defRPr sz="2400">
                <a:solidFill>
                  <a:schemeClr val="tx1"/>
                </a:solidFill>
                <a:latin typeface="Times New Roman" charset="0"/>
              </a:defRPr>
            </a:lvl4pPr>
            <a:lvl5pPr marL="2684463" indent="-457200" algn="l">
              <a:spcBef>
                <a:spcPct val="0"/>
              </a:spcBef>
              <a:defRPr sz="2400">
                <a:solidFill>
                  <a:schemeClr val="tx1"/>
                </a:solidFill>
                <a:latin typeface="Times New Roman" charset="0"/>
              </a:defRPr>
            </a:lvl5pPr>
            <a:lvl6pPr marL="3141663" indent="-457200" fontAlgn="base">
              <a:spcBef>
                <a:spcPct val="0"/>
              </a:spcBef>
              <a:spcAft>
                <a:spcPct val="0"/>
              </a:spcAft>
              <a:defRPr sz="2400">
                <a:solidFill>
                  <a:schemeClr val="tx1"/>
                </a:solidFill>
                <a:latin typeface="Times New Roman" charset="0"/>
              </a:defRPr>
            </a:lvl6pPr>
            <a:lvl7pPr marL="3598863" indent="-457200" fontAlgn="base">
              <a:spcBef>
                <a:spcPct val="0"/>
              </a:spcBef>
              <a:spcAft>
                <a:spcPct val="0"/>
              </a:spcAft>
              <a:defRPr sz="2400">
                <a:solidFill>
                  <a:schemeClr val="tx1"/>
                </a:solidFill>
                <a:latin typeface="Times New Roman" charset="0"/>
              </a:defRPr>
            </a:lvl7pPr>
            <a:lvl8pPr marL="4056063" indent="-457200" fontAlgn="base">
              <a:spcBef>
                <a:spcPct val="0"/>
              </a:spcBef>
              <a:spcAft>
                <a:spcPct val="0"/>
              </a:spcAft>
              <a:defRPr sz="2400">
                <a:solidFill>
                  <a:schemeClr val="tx1"/>
                </a:solidFill>
                <a:latin typeface="Times New Roman" charset="0"/>
              </a:defRPr>
            </a:lvl8pPr>
            <a:lvl9pPr marL="4513263" indent="-457200" fontAlgn="base">
              <a:spcBef>
                <a:spcPct val="0"/>
              </a:spcBef>
              <a:spcAft>
                <a:spcPct val="0"/>
              </a:spcAft>
              <a:defRPr sz="2400">
                <a:solidFill>
                  <a:schemeClr val="tx1"/>
                </a:solidFill>
                <a:latin typeface="Times New Roman" charset="0"/>
              </a:defRPr>
            </a:lvl9pPr>
          </a:lstStyle>
          <a:p>
            <a:pPr eaLnBrk="1" hangingPunct="1">
              <a:spcBef>
                <a:spcPct val="50000"/>
              </a:spcBef>
              <a:buFontTx/>
              <a:buAutoNum type="alphaLcParenR"/>
              <a:defRPr/>
            </a:pPr>
            <a:r>
              <a:rPr lang="de-DE" altLang="de-DE" dirty="0" smtClean="0"/>
              <a:t>polare Dielektrika: </a:t>
            </a:r>
            <a:r>
              <a:rPr lang="en-US" altLang="de-DE" dirty="0" smtClean="0"/>
              <a:t>   </a:t>
            </a:r>
            <a:r>
              <a:rPr lang="en-US" altLang="de-DE" dirty="0" err="1" smtClean="0"/>
              <a:t>z.B</a:t>
            </a:r>
            <a:r>
              <a:rPr lang="en-US" altLang="de-DE" dirty="0" smtClean="0"/>
              <a:t>. </a:t>
            </a:r>
            <a:r>
              <a:rPr lang="en-US" altLang="de-DE" dirty="0" err="1" smtClean="0"/>
              <a:t>Wasser</a:t>
            </a:r>
            <a:endParaRPr lang="de-DE" altLang="de-DE" dirty="0" smtClean="0"/>
          </a:p>
          <a:p>
            <a:pPr eaLnBrk="1" hangingPunct="1">
              <a:defRPr/>
            </a:pPr>
            <a:r>
              <a:rPr lang="de-DE" altLang="de-DE" dirty="0" smtClean="0">
                <a:solidFill>
                  <a:srgbClr val="FF0000"/>
                </a:solidFill>
              </a:rPr>
              <a:t>	</a:t>
            </a:r>
            <a:r>
              <a:rPr lang="de-DE" altLang="de-DE" u="sng" dirty="0" smtClean="0">
                <a:solidFill>
                  <a:srgbClr val="FF0000"/>
                </a:solidFill>
              </a:rPr>
              <a:t>permanente</a:t>
            </a:r>
            <a:r>
              <a:rPr lang="de-DE" altLang="de-DE" dirty="0" smtClean="0">
                <a:solidFill>
                  <a:srgbClr val="FF0000"/>
                </a:solidFill>
              </a:rPr>
              <a:t> </a:t>
            </a:r>
            <a:r>
              <a:rPr lang="de-DE" altLang="de-DE" dirty="0" smtClean="0">
                <a:solidFill>
                  <a:srgbClr val="0000CC"/>
                </a:solidFill>
              </a:rPr>
              <a:t>molekulare Dipole</a:t>
            </a:r>
            <a:endParaRPr lang="de-DE" altLang="de-DE" dirty="0" smtClean="0"/>
          </a:p>
        </p:txBody>
      </p:sp>
      <p:sp>
        <p:nvSpPr>
          <p:cNvPr id="121915" name="Text Box 59"/>
          <p:cNvSpPr txBox="1">
            <a:spLocks noChangeArrowheads="1"/>
          </p:cNvSpPr>
          <p:nvPr/>
        </p:nvSpPr>
        <p:spPr bwMode="auto">
          <a:xfrm>
            <a:off x="533399" y="1706033"/>
            <a:ext cx="5582491" cy="461665"/>
          </a:xfrm>
          <a:prstGeom prst="rect">
            <a:avLst/>
          </a:prstGeom>
          <a:solidFill>
            <a:srgbClr val="FFFF99"/>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38100">
                <a:solidFill>
                  <a:srgbClr val="00CC00"/>
                </a:solidFill>
                <a:miter lim="800000"/>
                <a:headEnd/>
                <a:tailEnd/>
              </a14:hiddenLine>
            </a:ext>
          </a:extLst>
        </p:spPr>
        <p:txBody>
          <a:bodyPr wrap="square">
            <a:spAutoFit/>
          </a:bodyPr>
          <a:lstStyle/>
          <a:p>
            <a:pPr eaLnBrk="1" hangingPunct="1">
              <a:spcBef>
                <a:spcPct val="50000"/>
              </a:spcBef>
              <a:defRPr/>
            </a:pPr>
            <a:r>
              <a:rPr lang="en-US" altLang="de-DE" sz="2400" dirty="0" err="1">
                <a:solidFill>
                  <a:schemeClr val="accent2"/>
                </a:solidFill>
              </a:rPr>
              <a:t>Ausrichtung</a:t>
            </a:r>
            <a:r>
              <a:rPr lang="en-US" altLang="de-DE" sz="2400" dirty="0">
                <a:solidFill>
                  <a:schemeClr val="accent2"/>
                </a:solidFill>
              </a:rPr>
              <a:t>  </a:t>
            </a:r>
            <a:r>
              <a:rPr lang="en-US" altLang="de-DE" sz="2400" dirty="0" smtClean="0">
                <a:solidFill>
                  <a:schemeClr val="accent2"/>
                </a:solidFill>
                <a:sym typeface="Symbol" charset="2"/>
              </a:rPr>
              <a:t>⇒  </a:t>
            </a:r>
            <a:r>
              <a:rPr lang="en-US" altLang="de-DE" sz="2400" dirty="0" err="1">
                <a:solidFill>
                  <a:schemeClr val="accent2"/>
                </a:solidFill>
                <a:sym typeface="Symbol" charset="2"/>
              </a:rPr>
              <a:t>starkes</a:t>
            </a:r>
            <a:r>
              <a:rPr lang="en-US" altLang="de-DE" sz="2400" dirty="0">
                <a:solidFill>
                  <a:schemeClr val="accent2"/>
                </a:solidFill>
                <a:sym typeface="Symbol" charset="2"/>
              </a:rPr>
              <a:t> </a:t>
            </a:r>
            <a:r>
              <a:rPr lang="en-US" altLang="de-DE" sz="2400" dirty="0" err="1">
                <a:solidFill>
                  <a:schemeClr val="accent2"/>
                </a:solidFill>
                <a:sym typeface="Symbol" charset="2"/>
              </a:rPr>
              <a:t>Gegenfeld</a:t>
            </a:r>
            <a:endParaRPr lang="de-DE" altLang="de-DE" sz="2400" dirty="0">
              <a:solidFill>
                <a:schemeClr val="accent2"/>
              </a:solidFill>
            </a:endParaRPr>
          </a:p>
        </p:txBody>
      </p:sp>
      <p:grpSp>
        <p:nvGrpSpPr>
          <p:cNvPr id="4" name="Gruppierung 3"/>
          <p:cNvGrpSpPr/>
          <p:nvPr/>
        </p:nvGrpSpPr>
        <p:grpSpPr>
          <a:xfrm>
            <a:off x="6324600" y="457200"/>
            <a:ext cx="2590800" cy="1629833"/>
            <a:chOff x="6324600" y="457200"/>
            <a:chExt cx="2590800" cy="1629833"/>
          </a:xfrm>
        </p:grpSpPr>
        <p:sp>
          <p:nvSpPr>
            <p:cNvPr id="121897" name="Line 41"/>
            <p:cNvSpPr>
              <a:spLocks noChangeShapeType="1"/>
            </p:cNvSpPr>
            <p:nvPr/>
          </p:nvSpPr>
          <p:spPr bwMode="auto">
            <a:xfrm>
              <a:off x="6324600" y="1325033"/>
              <a:ext cx="2590800" cy="0"/>
            </a:xfrm>
            <a:prstGeom prst="line">
              <a:avLst/>
            </a:prstGeom>
            <a:noFill/>
            <a:ln w="38100">
              <a:solidFill>
                <a:srgbClr val="33CC33"/>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1898" name="Line 42"/>
            <p:cNvSpPr>
              <a:spLocks noChangeShapeType="1"/>
            </p:cNvSpPr>
            <p:nvPr/>
          </p:nvSpPr>
          <p:spPr bwMode="auto">
            <a:xfrm>
              <a:off x="6324600" y="1706033"/>
              <a:ext cx="2590800" cy="0"/>
            </a:xfrm>
            <a:prstGeom prst="line">
              <a:avLst/>
            </a:prstGeom>
            <a:noFill/>
            <a:ln w="38100">
              <a:solidFill>
                <a:srgbClr val="33CC33"/>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grpSp>
          <p:nvGrpSpPr>
            <p:cNvPr id="45079" name="Group 30"/>
            <p:cNvGrpSpPr>
              <a:grpSpLocks/>
            </p:cNvGrpSpPr>
            <p:nvPr/>
          </p:nvGrpSpPr>
          <p:grpSpPr bwMode="auto">
            <a:xfrm rot="18918010">
              <a:off x="6783388" y="1175808"/>
              <a:ext cx="1524000" cy="588963"/>
              <a:chOff x="913" y="962"/>
              <a:chExt cx="960" cy="371"/>
            </a:xfrm>
          </p:grpSpPr>
          <p:sp>
            <p:nvSpPr>
              <p:cNvPr id="121887" name="Rectangle 31"/>
              <p:cNvSpPr>
                <a:spLocks noChangeArrowheads="1"/>
              </p:cNvSpPr>
              <p:nvPr/>
            </p:nvSpPr>
            <p:spPr bwMode="auto">
              <a:xfrm>
                <a:off x="1056" y="1080"/>
                <a:ext cx="672" cy="187"/>
              </a:xfrm>
              <a:prstGeom prst="rect">
                <a:avLst/>
              </a:prstGeom>
              <a:gradFill rotWithShape="0">
                <a:gsLst>
                  <a:gs pos="0">
                    <a:srgbClr val="3399FF"/>
                  </a:gs>
                  <a:gs pos="100000">
                    <a:srgbClr val="FF9966"/>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grpSp>
            <p:nvGrpSpPr>
              <p:cNvPr id="45090" name="Group 32"/>
              <p:cNvGrpSpPr>
                <a:grpSpLocks/>
              </p:cNvGrpSpPr>
              <p:nvPr/>
            </p:nvGrpSpPr>
            <p:grpSpPr bwMode="auto">
              <a:xfrm flipH="1">
                <a:off x="1585" y="968"/>
                <a:ext cx="288" cy="365"/>
                <a:chOff x="720" y="992"/>
                <a:chExt cx="288" cy="365"/>
              </a:xfrm>
            </p:grpSpPr>
            <p:sp>
              <p:nvSpPr>
                <p:cNvPr id="121889" name="Oval 33"/>
                <p:cNvSpPr>
                  <a:spLocks noChangeArrowheads="1"/>
                </p:cNvSpPr>
                <p:nvPr/>
              </p:nvSpPr>
              <p:spPr bwMode="auto">
                <a:xfrm>
                  <a:off x="768" y="1102"/>
                  <a:ext cx="192" cy="192"/>
                </a:xfrm>
                <a:prstGeom prst="ellipse">
                  <a:avLst/>
                </a:prstGeom>
                <a:gradFill rotWithShape="0">
                  <a:gsLst>
                    <a:gs pos="0">
                      <a:srgbClr val="FF0000"/>
                    </a:gs>
                    <a:gs pos="100000">
                      <a:srgbClr val="FF0000">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1890" name="Text Box 34"/>
                <p:cNvSpPr txBox="1">
                  <a:spLocks noChangeArrowheads="1"/>
                </p:cNvSpPr>
                <p:nvPr/>
              </p:nvSpPr>
              <p:spPr bwMode="auto">
                <a:xfrm>
                  <a:off x="720" y="991"/>
                  <a:ext cx="288"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a:solidFill>
                        <a:srgbClr val="FFFF99"/>
                      </a:solidFill>
                      <a:sym typeface="Symbol" charset="2"/>
                    </a:rPr>
                    <a:t></a:t>
                  </a:r>
                  <a:endParaRPr lang="de-DE" altLang="de-DE" sz="3200">
                    <a:solidFill>
                      <a:srgbClr val="FFFF99"/>
                    </a:solidFill>
                  </a:endParaRPr>
                </a:p>
              </p:txBody>
            </p:sp>
          </p:grpSp>
          <p:grpSp>
            <p:nvGrpSpPr>
              <p:cNvPr id="45091" name="Group 35"/>
              <p:cNvGrpSpPr>
                <a:grpSpLocks/>
              </p:cNvGrpSpPr>
              <p:nvPr/>
            </p:nvGrpSpPr>
            <p:grpSpPr bwMode="auto">
              <a:xfrm flipH="1">
                <a:off x="913" y="962"/>
                <a:ext cx="288" cy="365"/>
                <a:chOff x="1536" y="973"/>
                <a:chExt cx="288" cy="365"/>
              </a:xfrm>
            </p:grpSpPr>
            <p:sp>
              <p:nvSpPr>
                <p:cNvPr id="121892" name="Oval 36"/>
                <p:cNvSpPr>
                  <a:spLocks noChangeArrowheads="1"/>
                </p:cNvSpPr>
                <p:nvPr/>
              </p:nvSpPr>
              <p:spPr bwMode="auto">
                <a:xfrm>
                  <a:off x="1585" y="1090"/>
                  <a:ext cx="192" cy="192"/>
                </a:xfrm>
                <a:prstGeom prst="ellipse">
                  <a:avLst/>
                </a:prstGeom>
                <a:gradFill rotWithShape="0">
                  <a:gsLst>
                    <a:gs pos="0">
                      <a:srgbClr val="0000CC"/>
                    </a:gs>
                    <a:gs pos="100000">
                      <a:srgbClr val="0000CC">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1893" name="Text Box 37"/>
                <p:cNvSpPr txBox="1">
                  <a:spLocks noChangeArrowheads="1"/>
                </p:cNvSpPr>
                <p:nvPr/>
              </p:nvSpPr>
              <p:spPr bwMode="auto">
                <a:xfrm>
                  <a:off x="1536" y="973"/>
                  <a:ext cx="288"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a:solidFill>
                        <a:srgbClr val="FFFF99"/>
                      </a:solidFill>
                      <a:sym typeface="Symbol" charset="2"/>
                    </a:rPr>
                    <a:t></a:t>
                  </a:r>
                  <a:endParaRPr lang="de-DE" altLang="de-DE" sz="3200">
                    <a:solidFill>
                      <a:srgbClr val="FFFF99"/>
                    </a:solidFill>
                  </a:endParaRPr>
                </a:p>
              </p:txBody>
            </p:sp>
          </p:grpSp>
        </p:grpSp>
        <p:sp>
          <p:nvSpPr>
            <p:cNvPr id="121896" name="Line 40"/>
            <p:cNvSpPr>
              <a:spLocks noChangeShapeType="1"/>
            </p:cNvSpPr>
            <p:nvPr/>
          </p:nvSpPr>
          <p:spPr bwMode="auto">
            <a:xfrm>
              <a:off x="6324600" y="944033"/>
              <a:ext cx="2590800" cy="0"/>
            </a:xfrm>
            <a:prstGeom prst="line">
              <a:avLst/>
            </a:prstGeom>
            <a:noFill/>
            <a:ln w="38100">
              <a:solidFill>
                <a:srgbClr val="33CC33"/>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1899" name="Line 43"/>
            <p:cNvSpPr>
              <a:spLocks noChangeShapeType="1"/>
            </p:cNvSpPr>
            <p:nvPr/>
          </p:nvSpPr>
          <p:spPr bwMode="auto">
            <a:xfrm>
              <a:off x="6324600" y="2087033"/>
              <a:ext cx="2590800" cy="0"/>
            </a:xfrm>
            <a:prstGeom prst="line">
              <a:avLst/>
            </a:prstGeom>
            <a:noFill/>
            <a:ln w="38100">
              <a:solidFill>
                <a:srgbClr val="33CC33"/>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1909" name="Bogen 53"/>
            <p:cNvSpPr>
              <a:spLocks/>
            </p:cNvSpPr>
            <p:nvPr/>
          </p:nvSpPr>
          <p:spPr bwMode="auto">
            <a:xfrm flipH="1" flipV="1">
              <a:off x="6994525" y="1183746"/>
              <a:ext cx="552450" cy="587375"/>
            </a:xfrm>
            <a:custGeom>
              <a:avLst/>
              <a:gdLst>
                <a:gd name="G0" fmla="+- 0 0 0"/>
                <a:gd name="G1" fmla="+- 11778 0 0"/>
                <a:gd name="G2" fmla="+- 21600 0 0"/>
                <a:gd name="T0" fmla="*/ 18107 w 21600"/>
                <a:gd name="T1" fmla="*/ 0 h 22636"/>
                <a:gd name="T2" fmla="*/ 18672 w 21600"/>
                <a:gd name="T3" fmla="*/ 22636 h 22636"/>
                <a:gd name="T4" fmla="*/ 0 w 21600"/>
                <a:gd name="T5" fmla="*/ 11778 h 22636"/>
              </a:gdLst>
              <a:ahLst/>
              <a:cxnLst>
                <a:cxn ang="0">
                  <a:pos x="T0" y="T1"/>
                </a:cxn>
                <a:cxn ang="0">
                  <a:pos x="T2" y="T3"/>
                </a:cxn>
                <a:cxn ang="0">
                  <a:pos x="T4" y="T5"/>
                </a:cxn>
              </a:cxnLst>
              <a:rect l="0" t="0" r="r" b="b"/>
              <a:pathLst>
                <a:path w="21600" h="22636" fill="none" extrusionOk="0">
                  <a:moveTo>
                    <a:pt x="18106" y="0"/>
                  </a:moveTo>
                  <a:cubicBezTo>
                    <a:pt x="20386" y="3505"/>
                    <a:pt x="21600" y="7596"/>
                    <a:pt x="21600" y="11778"/>
                  </a:cubicBezTo>
                  <a:cubicBezTo>
                    <a:pt x="21600" y="15592"/>
                    <a:pt x="20589" y="19338"/>
                    <a:pt x="18672" y="22636"/>
                  </a:cubicBezTo>
                </a:path>
                <a:path w="21600" h="22636" stroke="0" extrusionOk="0">
                  <a:moveTo>
                    <a:pt x="18106" y="0"/>
                  </a:moveTo>
                  <a:cubicBezTo>
                    <a:pt x="20386" y="3505"/>
                    <a:pt x="21600" y="7596"/>
                    <a:pt x="21600" y="11778"/>
                  </a:cubicBezTo>
                  <a:cubicBezTo>
                    <a:pt x="21600" y="15592"/>
                    <a:pt x="20589" y="19338"/>
                    <a:pt x="18672" y="22636"/>
                  </a:cubicBezTo>
                  <a:lnTo>
                    <a:pt x="0" y="11778"/>
                  </a:lnTo>
                  <a:close/>
                </a:path>
              </a:pathLst>
            </a:custGeom>
            <a:noFill/>
            <a:ln w="76200">
              <a:solidFill>
                <a:srgbClr val="800080">
                  <a:alpha val="50000"/>
                </a:srgbClr>
              </a:solidFill>
              <a:round/>
              <a:headEn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21910" name="Bogen 54"/>
            <p:cNvSpPr>
              <a:spLocks/>
            </p:cNvSpPr>
            <p:nvPr/>
          </p:nvSpPr>
          <p:spPr bwMode="auto">
            <a:xfrm rot="10800000" flipH="1" flipV="1">
              <a:off x="7585075" y="1210733"/>
              <a:ext cx="552450" cy="587375"/>
            </a:xfrm>
            <a:custGeom>
              <a:avLst/>
              <a:gdLst>
                <a:gd name="G0" fmla="+- 0 0 0"/>
                <a:gd name="G1" fmla="+- 11778 0 0"/>
                <a:gd name="G2" fmla="+- 21600 0 0"/>
                <a:gd name="T0" fmla="*/ 18107 w 21600"/>
                <a:gd name="T1" fmla="*/ 0 h 22636"/>
                <a:gd name="T2" fmla="*/ 18672 w 21600"/>
                <a:gd name="T3" fmla="*/ 22636 h 22636"/>
                <a:gd name="T4" fmla="*/ 0 w 21600"/>
                <a:gd name="T5" fmla="*/ 11778 h 22636"/>
              </a:gdLst>
              <a:ahLst/>
              <a:cxnLst>
                <a:cxn ang="0">
                  <a:pos x="T0" y="T1"/>
                </a:cxn>
                <a:cxn ang="0">
                  <a:pos x="T2" y="T3"/>
                </a:cxn>
                <a:cxn ang="0">
                  <a:pos x="T4" y="T5"/>
                </a:cxn>
              </a:cxnLst>
              <a:rect l="0" t="0" r="r" b="b"/>
              <a:pathLst>
                <a:path w="21600" h="22636" fill="none" extrusionOk="0">
                  <a:moveTo>
                    <a:pt x="18106" y="0"/>
                  </a:moveTo>
                  <a:cubicBezTo>
                    <a:pt x="20386" y="3505"/>
                    <a:pt x="21600" y="7596"/>
                    <a:pt x="21600" y="11778"/>
                  </a:cubicBezTo>
                  <a:cubicBezTo>
                    <a:pt x="21600" y="15592"/>
                    <a:pt x="20589" y="19338"/>
                    <a:pt x="18672" y="22636"/>
                  </a:cubicBezTo>
                </a:path>
                <a:path w="21600" h="22636" stroke="0" extrusionOk="0">
                  <a:moveTo>
                    <a:pt x="18106" y="0"/>
                  </a:moveTo>
                  <a:cubicBezTo>
                    <a:pt x="20386" y="3505"/>
                    <a:pt x="21600" y="7596"/>
                    <a:pt x="21600" y="11778"/>
                  </a:cubicBezTo>
                  <a:cubicBezTo>
                    <a:pt x="21600" y="15592"/>
                    <a:pt x="20589" y="19338"/>
                    <a:pt x="18672" y="22636"/>
                  </a:cubicBezTo>
                  <a:lnTo>
                    <a:pt x="0" y="11778"/>
                  </a:lnTo>
                  <a:close/>
                </a:path>
              </a:pathLst>
            </a:custGeom>
            <a:noFill/>
            <a:ln w="76200">
              <a:solidFill>
                <a:srgbClr val="800080">
                  <a:alpha val="50000"/>
                </a:srgbClr>
              </a:solidFill>
              <a:round/>
              <a:headEn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pic>
          <p:nvPicPr>
            <p:cNvPr id="2" name="Bild 1"/>
            <p:cNvPicPr>
              <a:picLocks noChangeAspect="1"/>
            </p:cNvPicPr>
            <p:nvPr/>
          </p:nvPicPr>
          <p:blipFill>
            <a:blip r:embed="rId2"/>
            <a:stretch>
              <a:fillRect/>
            </a:stretch>
          </p:blipFill>
          <p:spPr>
            <a:xfrm>
              <a:off x="7312025" y="457200"/>
              <a:ext cx="307975" cy="410633"/>
            </a:xfrm>
            <a:prstGeom prst="rect">
              <a:avLst/>
            </a:prstGeom>
          </p:spPr>
        </p:pic>
      </p:grpSp>
      <p:grpSp>
        <p:nvGrpSpPr>
          <p:cNvPr id="3" name="Gruppierung 2"/>
          <p:cNvGrpSpPr/>
          <p:nvPr/>
        </p:nvGrpSpPr>
        <p:grpSpPr>
          <a:xfrm>
            <a:off x="152400" y="2438400"/>
            <a:ext cx="8763000" cy="2138065"/>
            <a:chOff x="152400" y="3657600"/>
            <a:chExt cx="8763000" cy="2138065"/>
          </a:xfrm>
        </p:grpSpPr>
        <p:sp>
          <p:nvSpPr>
            <p:cNvPr id="121914" name="Text Box 58"/>
            <p:cNvSpPr txBox="1">
              <a:spLocks noChangeArrowheads="1"/>
            </p:cNvSpPr>
            <p:nvPr/>
          </p:nvSpPr>
          <p:spPr bwMode="auto">
            <a:xfrm>
              <a:off x="152400" y="3717925"/>
              <a:ext cx="8077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50838" indent="-350838" algn="l">
                <a:spcBef>
                  <a:spcPct val="0"/>
                </a:spcBef>
                <a:tabLst>
                  <a:tab pos="576263" algn="l"/>
                  <a:tab pos="912813" algn="l"/>
                </a:tabLst>
                <a:defRPr sz="2400">
                  <a:solidFill>
                    <a:schemeClr val="tx1"/>
                  </a:solidFill>
                  <a:latin typeface="Times New Roman" charset="0"/>
                </a:defRPr>
              </a:lvl1pPr>
              <a:lvl2pPr marL="969963" indent="-457200" algn="l">
                <a:spcBef>
                  <a:spcPct val="0"/>
                </a:spcBef>
                <a:tabLst>
                  <a:tab pos="576263" algn="l"/>
                  <a:tab pos="912813" algn="l"/>
                </a:tabLst>
                <a:defRPr sz="2400">
                  <a:solidFill>
                    <a:schemeClr val="tx1"/>
                  </a:solidFill>
                  <a:latin typeface="Times New Roman" charset="0"/>
                </a:defRPr>
              </a:lvl2pPr>
              <a:lvl3pPr marL="1541463" indent="-457200" algn="l">
                <a:spcBef>
                  <a:spcPct val="0"/>
                </a:spcBef>
                <a:tabLst>
                  <a:tab pos="576263" algn="l"/>
                  <a:tab pos="912813" algn="l"/>
                </a:tabLst>
                <a:defRPr sz="2400">
                  <a:solidFill>
                    <a:schemeClr val="tx1"/>
                  </a:solidFill>
                  <a:latin typeface="Times New Roman" charset="0"/>
                </a:defRPr>
              </a:lvl3pPr>
              <a:lvl4pPr marL="2112963" indent="-457200" algn="l">
                <a:spcBef>
                  <a:spcPct val="0"/>
                </a:spcBef>
                <a:tabLst>
                  <a:tab pos="576263" algn="l"/>
                  <a:tab pos="912813" algn="l"/>
                </a:tabLst>
                <a:defRPr sz="2400">
                  <a:solidFill>
                    <a:schemeClr val="tx1"/>
                  </a:solidFill>
                  <a:latin typeface="Times New Roman" charset="0"/>
                </a:defRPr>
              </a:lvl4pPr>
              <a:lvl5pPr marL="2684463" indent="-457200" algn="l">
                <a:spcBef>
                  <a:spcPct val="0"/>
                </a:spcBef>
                <a:tabLst>
                  <a:tab pos="576263" algn="l"/>
                  <a:tab pos="912813" algn="l"/>
                </a:tabLst>
                <a:defRPr sz="2400">
                  <a:solidFill>
                    <a:schemeClr val="tx1"/>
                  </a:solidFill>
                  <a:latin typeface="Times New Roman" charset="0"/>
                </a:defRPr>
              </a:lvl5pPr>
              <a:lvl6pPr marL="3141663" indent="-457200" fontAlgn="base">
                <a:spcBef>
                  <a:spcPct val="0"/>
                </a:spcBef>
                <a:spcAft>
                  <a:spcPct val="0"/>
                </a:spcAft>
                <a:tabLst>
                  <a:tab pos="576263" algn="l"/>
                  <a:tab pos="912813" algn="l"/>
                </a:tabLst>
                <a:defRPr sz="2400">
                  <a:solidFill>
                    <a:schemeClr val="tx1"/>
                  </a:solidFill>
                  <a:latin typeface="Times New Roman" charset="0"/>
                </a:defRPr>
              </a:lvl6pPr>
              <a:lvl7pPr marL="3598863" indent="-457200" fontAlgn="base">
                <a:spcBef>
                  <a:spcPct val="0"/>
                </a:spcBef>
                <a:spcAft>
                  <a:spcPct val="0"/>
                </a:spcAft>
                <a:tabLst>
                  <a:tab pos="576263" algn="l"/>
                  <a:tab pos="912813" algn="l"/>
                </a:tabLst>
                <a:defRPr sz="2400">
                  <a:solidFill>
                    <a:schemeClr val="tx1"/>
                  </a:solidFill>
                  <a:latin typeface="Times New Roman" charset="0"/>
                </a:defRPr>
              </a:lvl7pPr>
              <a:lvl8pPr marL="4056063" indent="-457200" fontAlgn="base">
                <a:spcBef>
                  <a:spcPct val="0"/>
                </a:spcBef>
                <a:spcAft>
                  <a:spcPct val="0"/>
                </a:spcAft>
                <a:tabLst>
                  <a:tab pos="576263" algn="l"/>
                  <a:tab pos="912813" algn="l"/>
                </a:tabLst>
                <a:defRPr sz="2400">
                  <a:solidFill>
                    <a:schemeClr val="tx1"/>
                  </a:solidFill>
                  <a:latin typeface="Times New Roman" charset="0"/>
                </a:defRPr>
              </a:lvl8pPr>
              <a:lvl9pPr marL="4513263" indent="-457200" fontAlgn="base">
                <a:spcBef>
                  <a:spcPct val="0"/>
                </a:spcBef>
                <a:spcAft>
                  <a:spcPct val="0"/>
                </a:spcAft>
                <a:tabLst>
                  <a:tab pos="576263" algn="l"/>
                  <a:tab pos="912813" algn="l"/>
                </a:tabLst>
                <a:defRPr sz="2400">
                  <a:solidFill>
                    <a:schemeClr val="tx1"/>
                  </a:solidFill>
                  <a:latin typeface="Times New Roman" charset="0"/>
                </a:defRPr>
              </a:lvl9pPr>
            </a:lstStyle>
            <a:p>
              <a:pPr eaLnBrk="1" hangingPunct="1">
                <a:spcBef>
                  <a:spcPct val="50000"/>
                </a:spcBef>
                <a:buFontTx/>
                <a:buAutoNum type="alphaLcParenR" startAt="2"/>
                <a:defRPr/>
              </a:pPr>
              <a:r>
                <a:rPr lang="en-US" altLang="de-DE" dirty="0" err="1" smtClean="0"/>
                <a:t>nicht</a:t>
              </a:r>
              <a:r>
                <a:rPr lang="en-US" altLang="de-DE" dirty="0" smtClean="0"/>
                <a:t>-</a:t>
              </a:r>
              <a:r>
                <a:rPr lang="de-DE" altLang="de-DE" dirty="0" smtClean="0"/>
                <a:t>polare Dielektrika: </a:t>
              </a:r>
              <a:r>
                <a:rPr lang="en-US" altLang="de-DE" dirty="0" smtClean="0"/>
                <a:t> </a:t>
              </a:r>
              <a:endParaRPr lang="de-DE" altLang="de-DE" dirty="0" smtClean="0"/>
            </a:p>
            <a:p>
              <a:pPr eaLnBrk="1" hangingPunct="1">
                <a:defRPr/>
              </a:pPr>
              <a:r>
                <a:rPr lang="de-DE" altLang="de-DE" dirty="0" smtClean="0">
                  <a:solidFill>
                    <a:srgbClr val="FF0000"/>
                  </a:solidFill>
                </a:rPr>
                <a:t>	</a:t>
              </a:r>
              <a:r>
                <a:rPr lang="en-US" altLang="de-DE" u="sng" dirty="0" err="1" smtClean="0">
                  <a:solidFill>
                    <a:srgbClr val="FF0000"/>
                  </a:solidFill>
                </a:rPr>
                <a:t>induzierte</a:t>
              </a:r>
              <a:r>
                <a:rPr lang="de-DE" altLang="de-DE" dirty="0" smtClean="0">
                  <a:solidFill>
                    <a:srgbClr val="FF0000"/>
                  </a:solidFill>
                </a:rPr>
                <a:t> </a:t>
              </a:r>
              <a:r>
                <a:rPr lang="de-DE" altLang="de-DE" dirty="0" smtClean="0">
                  <a:solidFill>
                    <a:srgbClr val="0000CC"/>
                  </a:solidFill>
                </a:rPr>
                <a:t>molekulare Dipole</a:t>
              </a:r>
              <a:r>
                <a:rPr lang="en-US" altLang="de-DE" dirty="0" smtClean="0">
                  <a:solidFill>
                    <a:srgbClr val="0000CC"/>
                  </a:solidFill>
                </a:rPr>
                <a:t>: </a:t>
              </a:r>
              <a:r>
                <a:rPr lang="en-US" altLang="de-DE" dirty="0" smtClean="0">
                  <a:solidFill>
                    <a:srgbClr val="0000CC"/>
                  </a:solidFill>
                  <a:ea typeface="Times New Roman" charset="0"/>
                  <a:cs typeface="Times New Roman" charset="0"/>
                </a:rPr>
                <a:t>„</a:t>
              </a:r>
              <a:r>
                <a:rPr lang="en-US" altLang="de-DE" dirty="0" err="1" smtClean="0">
                  <a:solidFill>
                    <a:srgbClr val="0000CC"/>
                  </a:solidFill>
                  <a:ea typeface="Times New Roman" charset="0"/>
                  <a:cs typeface="Times New Roman" charset="0"/>
                </a:rPr>
                <a:t>Polarisation</a:t>
              </a:r>
              <a:r>
                <a:rPr lang="en-US" altLang="de-DE" dirty="0" smtClean="0">
                  <a:solidFill>
                    <a:srgbClr val="0000CC"/>
                  </a:solidFill>
                  <a:ea typeface="Times New Roman" charset="0"/>
                  <a:cs typeface="Times New Roman" charset="0"/>
                </a:rPr>
                <a:t>”</a:t>
              </a:r>
              <a:endParaRPr lang="en-US" altLang="de-DE" dirty="0" smtClean="0">
                <a:solidFill>
                  <a:srgbClr val="0000CC"/>
                </a:solidFill>
              </a:endParaRPr>
            </a:p>
            <a:p>
              <a:pPr eaLnBrk="1" hangingPunct="1">
                <a:defRPr/>
              </a:pPr>
              <a:r>
                <a:rPr lang="en-US" altLang="de-DE" dirty="0" smtClean="0">
                  <a:solidFill>
                    <a:srgbClr val="0000CC"/>
                  </a:solidFill>
                </a:rPr>
                <a:t>		</a:t>
              </a:r>
              <a:r>
                <a:rPr lang="en-US" altLang="de-DE" b="1" dirty="0" smtClean="0">
                  <a:solidFill>
                    <a:srgbClr val="FF0000"/>
                  </a:solidFill>
                  <a:latin typeface="Arial Unicode MS" charset="0"/>
                  <a:ea typeface="Arial Unicode MS" charset="0"/>
                  <a:sym typeface="Symbol" charset="2"/>
                </a:rPr>
                <a:t>⊕</a:t>
              </a:r>
              <a:r>
                <a:rPr lang="en-US" altLang="de-DE" dirty="0" smtClean="0">
                  <a:solidFill>
                    <a:srgbClr val="FF0000"/>
                  </a:solidFill>
                  <a:sym typeface="Symbol" charset="2"/>
                </a:rPr>
                <a:t>	</a:t>
              </a:r>
              <a:r>
                <a:rPr lang="en-US" altLang="de-DE" dirty="0" err="1" smtClean="0">
                  <a:solidFill>
                    <a:srgbClr val="FF0000"/>
                  </a:solidFill>
                  <a:sym typeface="Symbol" charset="2"/>
                </a:rPr>
                <a:t>Atomkerne</a:t>
              </a:r>
              <a:endParaRPr lang="en-US" altLang="de-DE" dirty="0" smtClean="0">
                <a:solidFill>
                  <a:srgbClr val="FF0000"/>
                </a:solidFill>
                <a:sym typeface="Symbol" charset="2"/>
              </a:endParaRPr>
            </a:p>
            <a:p>
              <a:pPr eaLnBrk="1" hangingPunct="1">
                <a:defRPr/>
              </a:pPr>
              <a:r>
                <a:rPr lang="en-US" altLang="de-DE" dirty="0" smtClean="0">
                  <a:solidFill>
                    <a:srgbClr val="FF0000"/>
                  </a:solidFill>
                  <a:sym typeface="Symbol" charset="2"/>
                </a:rPr>
                <a:t>		</a:t>
              </a:r>
              <a:r>
                <a:rPr lang="en-US" altLang="de-DE" b="1" dirty="0" smtClean="0">
                  <a:solidFill>
                    <a:srgbClr val="FF0000"/>
                  </a:solidFill>
                  <a:latin typeface="Arial Unicode MS" charset="0"/>
                  <a:ea typeface="Arial Unicode MS" charset="0"/>
                  <a:sym typeface="Symbol" charset="2"/>
                </a:rPr>
                <a:t>⊝</a:t>
              </a:r>
              <a:r>
                <a:rPr lang="en-US" altLang="de-DE" dirty="0" smtClean="0">
                  <a:solidFill>
                    <a:srgbClr val="FF0000"/>
                  </a:solidFill>
                  <a:sym typeface="Symbol" charset="2"/>
                </a:rPr>
                <a:t>	</a:t>
              </a:r>
              <a:r>
                <a:rPr lang="en-US" altLang="de-DE" dirty="0" err="1" smtClean="0">
                  <a:solidFill>
                    <a:srgbClr val="FF0000"/>
                  </a:solidFill>
                  <a:sym typeface="Symbol" charset="2"/>
                </a:rPr>
                <a:t>Elektronenwolke</a:t>
              </a:r>
              <a:r>
                <a:rPr lang="en-US" altLang="de-DE" dirty="0" smtClean="0">
                  <a:solidFill>
                    <a:srgbClr val="FF0000"/>
                  </a:solidFill>
                  <a:sym typeface="Symbol" charset="2"/>
                </a:rPr>
                <a:t> der </a:t>
              </a:r>
              <a:r>
                <a:rPr lang="en-US" altLang="de-DE" dirty="0" err="1" smtClean="0">
                  <a:solidFill>
                    <a:srgbClr val="FF0000"/>
                  </a:solidFill>
                  <a:sym typeface="Symbol" charset="2"/>
                </a:rPr>
                <a:t>Atomh</a:t>
              </a:r>
              <a:r>
                <a:rPr lang="de-DE" altLang="de-DE" dirty="0" err="1" smtClean="0">
                  <a:solidFill>
                    <a:srgbClr val="FF0000"/>
                  </a:solidFill>
                </a:rPr>
                <a:t>ü</a:t>
              </a:r>
              <a:r>
                <a:rPr lang="en-US" altLang="de-DE" dirty="0" err="1" smtClean="0">
                  <a:solidFill>
                    <a:srgbClr val="FF0000"/>
                  </a:solidFill>
                </a:rPr>
                <a:t>llen</a:t>
              </a:r>
              <a:endParaRPr lang="de-DE" altLang="de-DE" dirty="0" smtClean="0">
                <a:solidFill>
                  <a:srgbClr val="FF0000"/>
                </a:solidFill>
              </a:endParaRPr>
            </a:p>
          </p:txBody>
        </p:sp>
        <p:sp>
          <p:nvSpPr>
            <p:cNvPr id="121916" name="Text Box 60"/>
            <p:cNvSpPr txBox="1">
              <a:spLocks noChangeArrowheads="1"/>
            </p:cNvSpPr>
            <p:nvPr/>
          </p:nvSpPr>
          <p:spPr bwMode="auto">
            <a:xfrm>
              <a:off x="609600" y="5334000"/>
              <a:ext cx="4800600" cy="461665"/>
            </a:xfrm>
            <a:prstGeom prst="rect">
              <a:avLst/>
            </a:prstGeom>
            <a:solidFill>
              <a:srgbClr val="FFFF99"/>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38100">
                  <a:solidFill>
                    <a:srgbClr val="00CC00"/>
                  </a:solidFill>
                  <a:miter lim="800000"/>
                  <a:headEnd/>
                  <a:tailEnd/>
                </a14:hiddenLine>
              </a:ext>
            </a:extLst>
          </p:spPr>
          <p:txBody>
            <a:bodyPr wrap="square">
              <a:spAutoFit/>
            </a:bodyPr>
            <a:lstStyle/>
            <a:p>
              <a:pPr eaLnBrk="1" hangingPunct="1">
                <a:spcBef>
                  <a:spcPct val="50000"/>
                </a:spcBef>
                <a:defRPr/>
              </a:pPr>
              <a:r>
                <a:rPr lang="en-US" altLang="de-DE" sz="2400" dirty="0" err="1">
                  <a:solidFill>
                    <a:schemeClr val="accent2"/>
                  </a:solidFill>
                </a:rPr>
                <a:t>Polarisation</a:t>
              </a:r>
              <a:r>
                <a:rPr lang="en-US" altLang="de-DE" sz="2400" dirty="0">
                  <a:solidFill>
                    <a:schemeClr val="accent2"/>
                  </a:solidFill>
                </a:rPr>
                <a:t>  </a:t>
              </a:r>
              <a:r>
                <a:rPr lang="en-US" altLang="de-DE" sz="2400" dirty="0" smtClean="0">
                  <a:solidFill>
                    <a:schemeClr val="accent2"/>
                  </a:solidFill>
                  <a:sym typeface="Symbol" charset="2"/>
                </a:rPr>
                <a:t>⇒  </a:t>
              </a:r>
              <a:r>
                <a:rPr lang="en-US" altLang="de-DE" sz="2400" dirty="0" err="1">
                  <a:solidFill>
                    <a:schemeClr val="accent2"/>
                  </a:solidFill>
                  <a:sym typeface="Symbol" charset="2"/>
                </a:rPr>
                <a:t>Gegenfeld</a:t>
              </a:r>
              <a:r>
                <a:rPr lang="en-US" altLang="de-DE" sz="2400" dirty="0">
                  <a:solidFill>
                    <a:schemeClr val="accent2"/>
                  </a:solidFill>
                  <a:sym typeface="Symbol" charset="2"/>
                </a:rPr>
                <a:t>,  oft </a:t>
              </a:r>
              <a:r>
                <a:rPr lang="en-US" altLang="de-DE" sz="2400" dirty="0" smtClean="0">
                  <a:solidFill>
                    <a:schemeClr val="accent2"/>
                  </a:solidFill>
                  <a:sym typeface="Symbol" charset="2"/>
                </a:rPr>
                <a:t>∝ </a:t>
              </a:r>
              <a:r>
                <a:rPr lang="en-US" altLang="de-DE" sz="2400" dirty="0">
                  <a:solidFill>
                    <a:schemeClr val="accent2"/>
                  </a:solidFill>
                  <a:sym typeface="Symbol" charset="2"/>
                </a:rPr>
                <a:t>E</a:t>
              </a:r>
              <a:endParaRPr lang="de-DE" altLang="de-DE" sz="2400" dirty="0">
                <a:solidFill>
                  <a:schemeClr val="accent2"/>
                </a:solidFill>
              </a:endParaRPr>
            </a:p>
          </p:txBody>
        </p:sp>
        <p:pic>
          <p:nvPicPr>
            <p:cNvPr id="42" name="Bild 41"/>
            <p:cNvPicPr>
              <a:picLocks noChangeAspect="1"/>
            </p:cNvPicPr>
            <p:nvPr/>
          </p:nvPicPr>
          <p:blipFill>
            <a:blip r:embed="rId2"/>
            <a:stretch>
              <a:fillRect/>
            </a:stretch>
          </p:blipFill>
          <p:spPr>
            <a:xfrm>
              <a:off x="7315200" y="3657600"/>
              <a:ext cx="307975" cy="410633"/>
            </a:xfrm>
            <a:prstGeom prst="rect">
              <a:avLst/>
            </a:prstGeom>
          </p:spPr>
        </p:pic>
        <p:grpSp>
          <p:nvGrpSpPr>
            <p:cNvPr id="45063" name="Group 61"/>
            <p:cNvGrpSpPr>
              <a:grpSpLocks/>
            </p:cNvGrpSpPr>
            <p:nvPr/>
          </p:nvGrpSpPr>
          <p:grpSpPr bwMode="auto">
            <a:xfrm>
              <a:off x="6324600" y="4152900"/>
              <a:ext cx="2590800" cy="1143000"/>
              <a:chOff x="3434" y="2616"/>
              <a:chExt cx="1632" cy="720"/>
            </a:xfrm>
          </p:grpSpPr>
          <p:grpSp>
            <p:nvGrpSpPr>
              <p:cNvPr id="45066" name="Group 57"/>
              <p:cNvGrpSpPr>
                <a:grpSpLocks/>
              </p:cNvGrpSpPr>
              <p:nvPr/>
            </p:nvGrpSpPr>
            <p:grpSpPr bwMode="auto">
              <a:xfrm>
                <a:off x="3723" y="2784"/>
                <a:ext cx="960" cy="365"/>
                <a:chOff x="3723" y="2784"/>
                <a:chExt cx="960" cy="365"/>
              </a:xfrm>
            </p:grpSpPr>
            <p:sp>
              <p:nvSpPr>
                <p:cNvPr id="121866" name="Rectangle 10"/>
                <p:cNvSpPr>
                  <a:spLocks noChangeArrowheads="1"/>
                </p:cNvSpPr>
                <p:nvPr/>
              </p:nvSpPr>
              <p:spPr bwMode="auto">
                <a:xfrm>
                  <a:off x="3867" y="2881"/>
                  <a:ext cx="672" cy="187"/>
                </a:xfrm>
                <a:prstGeom prst="rect">
                  <a:avLst/>
                </a:prstGeom>
                <a:gradFill rotWithShape="0">
                  <a:gsLst>
                    <a:gs pos="0">
                      <a:srgbClr val="3399FF"/>
                    </a:gs>
                    <a:gs pos="100000">
                      <a:srgbClr val="FF9966"/>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21868" name="Oval 12"/>
                <p:cNvSpPr>
                  <a:spLocks noChangeArrowheads="1"/>
                </p:cNvSpPr>
                <p:nvPr/>
              </p:nvSpPr>
              <p:spPr bwMode="auto">
                <a:xfrm flipH="1">
                  <a:off x="4443" y="2880"/>
                  <a:ext cx="192" cy="192"/>
                </a:xfrm>
                <a:prstGeom prst="ellipse">
                  <a:avLst/>
                </a:prstGeom>
                <a:solidFill>
                  <a:srgbClr val="FF9966"/>
                </a:soli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1869" name="Text Box 13"/>
                <p:cNvSpPr txBox="1">
                  <a:spLocks noChangeArrowheads="1"/>
                </p:cNvSpPr>
                <p:nvPr/>
              </p:nvSpPr>
              <p:spPr bwMode="auto">
                <a:xfrm flipH="1">
                  <a:off x="4395" y="2784"/>
                  <a:ext cx="288"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b="1" dirty="0">
                      <a:solidFill>
                        <a:srgbClr val="FFFF99"/>
                      </a:solidFill>
                      <a:sym typeface="Symbol" charset="2"/>
                    </a:rPr>
                    <a:t>+</a:t>
                  </a:r>
                  <a:endParaRPr lang="de-DE" altLang="de-DE" sz="3200" b="1" dirty="0">
                    <a:solidFill>
                      <a:srgbClr val="FFFF99"/>
                    </a:solidFill>
                  </a:endParaRPr>
                </a:p>
              </p:txBody>
            </p:sp>
            <p:sp>
              <p:nvSpPr>
                <p:cNvPr id="121871" name="Oval 15"/>
                <p:cNvSpPr>
                  <a:spLocks noChangeArrowheads="1"/>
                </p:cNvSpPr>
                <p:nvPr/>
              </p:nvSpPr>
              <p:spPr bwMode="auto">
                <a:xfrm flipH="1">
                  <a:off x="3771" y="2880"/>
                  <a:ext cx="192" cy="192"/>
                </a:xfrm>
                <a:prstGeom prst="ellipse">
                  <a:avLst/>
                </a:prstGeom>
                <a:solidFill>
                  <a:srgbClr val="3399FF"/>
                </a:soli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1872" name="Text Box 16"/>
                <p:cNvSpPr txBox="1">
                  <a:spLocks noChangeArrowheads="1"/>
                </p:cNvSpPr>
                <p:nvPr/>
              </p:nvSpPr>
              <p:spPr bwMode="auto">
                <a:xfrm flipH="1">
                  <a:off x="3723" y="2784"/>
                  <a:ext cx="288"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b="1">
                      <a:solidFill>
                        <a:srgbClr val="FFFF99"/>
                      </a:solidFill>
                      <a:sym typeface="Symbol" charset="2"/>
                    </a:rPr>
                    <a:t>−</a:t>
                  </a:r>
                  <a:endParaRPr lang="de-DE" altLang="de-DE" sz="3200" b="1">
                    <a:solidFill>
                      <a:srgbClr val="FFFF99"/>
                    </a:solidFill>
                  </a:endParaRPr>
                </a:p>
              </p:txBody>
            </p:sp>
          </p:grpSp>
          <p:grpSp>
            <p:nvGrpSpPr>
              <p:cNvPr id="45068" name="Group 18"/>
              <p:cNvGrpSpPr>
                <a:grpSpLocks/>
              </p:cNvGrpSpPr>
              <p:nvPr/>
            </p:nvGrpSpPr>
            <p:grpSpPr bwMode="auto">
              <a:xfrm>
                <a:off x="3434" y="2616"/>
                <a:ext cx="1632" cy="720"/>
                <a:chOff x="624" y="720"/>
                <a:chExt cx="1632" cy="720"/>
              </a:xfrm>
            </p:grpSpPr>
            <p:sp>
              <p:nvSpPr>
                <p:cNvPr id="121875" name="Line 19"/>
                <p:cNvSpPr>
                  <a:spLocks noChangeShapeType="1"/>
                </p:cNvSpPr>
                <p:nvPr/>
              </p:nvSpPr>
              <p:spPr bwMode="auto">
                <a:xfrm>
                  <a:off x="624" y="720"/>
                  <a:ext cx="1632" cy="0"/>
                </a:xfrm>
                <a:prstGeom prst="line">
                  <a:avLst/>
                </a:prstGeom>
                <a:noFill/>
                <a:ln w="38100">
                  <a:solidFill>
                    <a:srgbClr val="33CC33"/>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1876" name="Line 20"/>
                <p:cNvSpPr>
                  <a:spLocks noChangeShapeType="1"/>
                </p:cNvSpPr>
                <p:nvPr/>
              </p:nvSpPr>
              <p:spPr bwMode="auto">
                <a:xfrm>
                  <a:off x="624" y="960"/>
                  <a:ext cx="1632" cy="0"/>
                </a:xfrm>
                <a:prstGeom prst="line">
                  <a:avLst/>
                </a:prstGeom>
                <a:noFill/>
                <a:ln w="38100">
                  <a:solidFill>
                    <a:srgbClr val="33CC33"/>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1877" name="Line 21"/>
                <p:cNvSpPr>
                  <a:spLocks noChangeShapeType="1"/>
                </p:cNvSpPr>
                <p:nvPr/>
              </p:nvSpPr>
              <p:spPr bwMode="auto">
                <a:xfrm>
                  <a:off x="624" y="1200"/>
                  <a:ext cx="1632" cy="0"/>
                </a:xfrm>
                <a:prstGeom prst="line">
                  <a:avLst/>
                </a:prstGeom>
                <a:noFill/>
                <a:ln w="38100">
                  <a:solidFill>
                    <a:srgbClr val="33CC33"/>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1878" name="Line 22"/>
                <p:cNvSpPr>
                  <a:spLocks noChangeShapeType="1"/>
                </p:cNvSpPr>
                <p:nvPr/>
              </p:nvSpPr>
              <p:spPr bwMode="auto">
                <a:xfrm>
                  <a:off x="624" y="1440"/>
                  <a:ext cx="1632" cy="0"/>
                </a:xfrm>
                <a:prstGeom prst="line">
                  <a:avLst/>
                </a:prstGeom>
                <a:noFill/>
                <a:ln w="38100">
                  <a:solidFill>
                    <a:srgbClr val="33CC33"/>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grpSp>
        </p:grpSp>
      </p:grpSp>
      <p:grpSp>
        <p:nvGrpSpPr>
          <p:cNvPr id="8" name="Gruppierung 7"/>
          <p:cNvGrpSpPr/>
          <p:nvPr/>
        </p:nvGrpSpPr>
        <p:grpSpPr>
          <a:xfrm>
            <a:off x="2286001" y="4831492"/>
            <a:ext cx="4872700" cy="1813895"/>
            <a:chOff x="2286001" y="4831492"/>
            <a:chExt cx="4872700" cy="1813895"/>
          </a:xfrm>
        </p:grpSpPr>
        <p:cxnSp>
          <p:nvCxnSpPr>
            <p:cNvPr id="5" name="Gerade Verbindung mit Pfeil 4"/>
            <p:cNvCxnSpPr/>
            <p:nvPr/>
          </p:nvCxnSpPr>
          <p:spPr bwMode="auto">
            <a:xfrm>
              <a:off x="4267201" y="5334000"/>
              <a:ext cx="2743200" cy="0"/>
            </a:xfrm>
            <a:prstGeom prst="straightConnector1">
              <a:avLst/>
            </a:prstGeom>
            <a:noFill/>
            <a:ln w="57150" cap="flat" cmpd="sng" algn="ctr">
              <a:solidFill>
                <a:srgbClr val="0000CC"/>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7" name="Gerade Verbindung mit Pfeil 46"/>
            <p:cNvCxnSpPr/>
            <p:nvPr/>
          </p:nvCxnSpPr>
          <p:spPr bwMode="auto">
            <a:xfrm rot="10800000">
              <a:off x="2286001" y="5334000"/>
              <a:ext cx="1728000" cy="0"/>
            </a:xfrm>
            <a:prstGeom prst="straightConnector1">
              <a:avLst/>
            </a:prstGeom>
            <a:noFill/>
            <a:ln w="57150" cap="flat" cmpd="sng" algn="ctr">
              <a:solidFill>
                <a:srgbClr val="C0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6" name="Bild 5"/>
            <p:cNvPicPr>
              <a:picLocks noChangeAspect="1"/>
            </p:cNvPicPr>
            <p:nvPr/>
          </p:nvPicPr>
          <p:blipFill>
            <a:blip r:embed="rId3"/>
            <a:stretch>
              <a:fillRect/>
            </a:stretch>
          </p:blipFill>
          <p:spPr>
            <a:xfrm>
              <a:off x="4902201" y="4841080"/>
              <a:ext cx="1270000" cy="416719"/>
            </a:xfrm>
            <a:prstGeom prst="rect">
              <a:avLst/>
            </a:prstGeom>
          </p:spPr>
        </p:pic>
        <p:pic>
          <p:nvPicPr>
            <p:cNvPr id="7" name="Bild 6"/>
            <p:cNvPicPr>
              <a:picLocks noChangeAspect="1"/>
            </p:cNvPicPr>
            <p:nvPr/>
          </p:nvPicPr>
          <p:blipFill>
            <a:blip r:embed="rId4"/>
            <a:stretch>
              <a:fillRect/>
            </a:stretch>
          </p:blipFill>
          <p:spPr>
            <a:xfrm>
              <a:off x="2590801" y="4831492"/>
              <a:ext cx="1371600" cy="426308"/>
            </a:xfrm>
            <a:prstGeom prst="rect">
              <a:avLst/>
            </a:prstGeom>
          </p:spPr>
        </p:pic>
        <p:pic>
          <p:nvPicPr>
            <p:cNvPr id="9" name="Bild 8"/>
            <p:cNvPicPr>
              <a:picLocks noChangeAspect="1"/>
            </p:cNvPicPr>
            <p:nvPr/>
          </p:nvPicPr>
          <p:blipFill>
            <a:blip r:embed="rId5"/>
            <a:stretch>
              <a:fillRect/>
            </a:stretch>
          </p:blipFill>
          <p:spPr>
            <a:xfrm>
              <a:off x="2286001" y="5623076"/>
              <a:ext cx="4872700" cy="1022311"/>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mit Pfeil 4"/>
          <p:cNvCxnSpPr/>
          <p:nvPr/>
        </p:nvCxnSpPr>
        <p:spPr bwMode="auto">
          <a:xfrm>
            <a:off x="4267201" y="654908"/>
            <a:ext cx="2743200" cy="0"/>
          </a:xfrm>
          <a:prstGeom prst="straightConnector1">
            <a:avLst/>
          </a:prstGeom>
          <a:noFill/>
          <a:ln w="57150" cap="flat" cmpd="sng" algn="ctr">
            <a:solidFill>
              <a:srgbClr val="0000CC"/>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7" name="Gerade Verbindung mit Pfeil 46"/>
          <p:cNvCxnSpPr/>
          <p:nvPr/>
        </p:nvCxnSpPr>
        <p:spPr bwMode="auto">
          <a:xfrm rot="10800000">
            <a:off x="2286001" y="654908"/>
            <a:ext cx="1728000" cy="0"/>
          </a:xfrm>
          <a:prstGeom prst="straightConnector1">
            <a:avLst/>
          </a:prstGeom>
          <a:noFill/>
          <a:ln w="57150" cap="flat" cmpd="sng" algn="ctr">
            <a:solidFill>
              <a:srgbClr val="C0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6" name="Bild 5"/>
          <p:cNvPicPr>
            <a:picLocks noChangeAspect="1"/>
          </p:cNvPicPr>
          <p:nvPr/>
        </p:nvPicPr>
        <p:blipFill>
          <a:blip r:embed="rId2"/>
          <a:stretch>
            <a:fillRect/>
          </a:stretch>
        </p:blipFill>
        <p:spPr>
          <a:xfrm>
            <a:off x="4902201" y="161988"/>
            <a:ext cx="1270000" cy="416719"/>
          </a:xfrm>
          <a:prstGeom prst="rect">
            <a:avLst/>
          </a:prstGeom>
        </p:spPr>
      </p:pic>
      <p:pic>
        <p:nvPicPr>
          <p:cNvPr id="7" name="Bild 6"/>
          <p:cNvPicPr>
            <a:picLocks noChangeAspect="1"/>
          </p:cNvPicPr>
          <p:nvPr/>
        </p:nvPicPr>
        <p:blipFill>
          <a:blip r:embed="rId3"/>
          <a:stretch>
            <a:fillRect/>
          </a:stretch>
        </p:blipFill>
        <p:spPr>
          <a:xfrm>
            <a:off x="2590801" y="152400"/>
            <a:ext cx="1371600" cy="426308"/>
          </a:xfrm>
          <a:prstGeom prst="rect">
            <a:avLst/>
          </a:prstGeom>
        </p:spPr>
      </p:pic>
      <p:pic>
        <p:nvPicPr>
          <p:cNvPr id="9" name="Bild 8"/>
          <p:cNvPicPr>
            <a:picLocks noChangeAspect="1"/>
          </p:cNvPicPr>
          <p:nvPr/>
        </p:nvPicPr>
        <p:blipFill>
          <a:blip r:embed="rId4"/>
          <a:stretch>
            <a:fillRect/>
          </a:stretch>
        </p:blipFill>
        <p:spPr>
          <a:xfrm>
            <a:off x="2286001" y="943984"/>
            <a:ext cx="4872700" cy="1022311"/>
          </a:xfrm>
          <a:prstGeom prst="rect">
            <a:avLst/>
          </a:prstGeom>
        </p:spPr>
      </p:pic>
      <p:sp>
        <p:nvSpPr>
          <p:cNvPr id="8" name="Textfeld 7"/>
          <p:cNvSpPr txBox="1"/>
          <p:nvPr/>
        </p:nvSpPr>
        <p:spPr>
          <a:xfrm>
            <a:off x="381000" y="2362200"/>
            <a:ext cx="6629401" cy="523220"/>
          </a:xfrm>
          <a:prstGeom prst="rect">
            <a:avLst/>
          </a:prstGeom>
          <a:noFill/>
          <a:ln>
            <a:noFill/>
          </a:ln>
        </p:spPr>
        <p:txBody>
          <a:bodyPr wrap="square" rtlCol="0">
            <a:spAutoFit/>
          </a:bodyPr>
          <a:lstStyle/>
          <a:p>
            <a:r>
              <a:rPr lang="de-DE" dirty="0" smtClean="0"/>
              <a:t>Influenz: </a:t>
            </a:r>
            <a:r>
              <a:rPr lang="de-DE" dirty="0" smtClean="0">
                <a:solidFill>
                  <a:schemeClr val="tx1">
                    <a:lumMod val="95000"/>
                    <a:lumOff val="5000"/>
                  </a:schemeClr>
                </a:solidFill>
              </a:rPr>
              <a:t>Verschiebung </a:t>
            </a:r>
            <a:r>
              <a:rPr lang="de-DE" dirty="0" smtClean="0">
                <a:solidFill>
                  <a:srgbClr val="FF0000"/>
                </a:solidFill>
              </a:rPr>
              <a:t>freier </a:t>
            </a:r>
            <a:r>
              <a:rPr lang="de-DE" dirty="0" smtClean="0">
                <a:solidFill>
                  <a:schemeClr val="tx1">
                    <a:lumMod val="95000"/>
                    <a:lumOff val="5000"/>
                  </a:schemeClr>
                </a:solidFill>
              </a:rPr>
              <a:t>Ladungen</a:t>
            </a:r>
            <a:endParaRPr lang="de-DE" dirty="0">
              <a:ln>
                <a:solidFill>
                  <a:schemeClr val="tx1"/>
                </a:solidFill>
              </a:ln>
            </a:endParaRPr>
          </a:p>
        </p:txBody>
      </p:sp>
      <p:pic>
        <p:nvPicPr>
          <p:cNvPr id="11" name="Bild 10"/>
          <p:cNvPicPr>
            <a:picLocks noChangeAspect="1"/>
          </p:cNvPicPr>
          <p:nvPr/>
        </p:nvPicPr>
        <p:blipFill>
          <a:blip r:embed="rId5"/>
          <a:stretch>
            <a:fillRect/>
          </a:stretch>
        </p:blipFill>
        <p:spPr>
          <a:xfrm>
            <a:off x="2959100" y="3048000"/>
            <a:ext cx="3225800" cy="533400"/>
          </a:xfrm>
          <a:prstGeom prst="rect">
            <a:avLst/>
          </a:prstGeom>
        </p:spPr>
      </p:pic>
      <p:sp>
        <p:nvSpPr>
          <p:cNvPr id="48" name="Textfeld 47"/>
          <p:cNvSpPr txBox="1"/>
          <p:nvPr/>
        </p:nvSpPr>
        <p:spPr>
          <a:xfrm>
            <a:off x="381000" y="3972580"/>
            <a:ext cx="8763000" cy="523220"/>
          </a:xfrm>
          <a:prstGeom prst="rect">
            <a:avLst/>
          </a:prstGeom>
          <a:noFill/>
          <a:ln>
            <a:noFill/>
          </a:ln>
        </p:spPr>
        <p:txBody>
          <a:bodyPr wrap="square" rtlCol="0">
            <a:spAutoFit/>
          </a:bodyPr>
          <a:lstStyle/>
          <a:p>
            <a:r>
              <a:rPr lang="de-DE" dirty="0" smtClean="0"/>
              <a:t>Polarisation: </a:t>
            </a:r>
            <a:r>
              <a:rPr lang="de-DE" dirty="0" smtClean="0">
                <a:solidFill>
                  <a:schemeClr val="tx1">
                    <a:lumMod val="95000"/>
                    <a:lumOff val="5000"/>
                  </a:schemeClr>
                </a:solidFill>
              </a:rPr>
              <a:t>Atomare Verschiebung </a:t>
            </a:r>
            <a:r>
              <a:rPr lang="de-DE" dirty="0" smtClean="0">
                <a:solidFill>
                  <a:srgbClr val="FF0000"/>
                </a:solidFill>
              </a:rPr>
              <a:t>gebundener </a:t>
            </a:r>
            <a:r>
              <a:rPr lang="de-DE" dirty="0" smtClean="0">
                <a:solidFill>
                  <a:schemeClr val="tx1">
                    <a:lumMod val="95000"/>
                    <a:lumOff val="5000"/>
                  </a:schemeClr>
                </a:solidFill>
              </a:rPr>
              <a:t>Ladungen</a:t>
            </a:r>
            <a:endParaRPr lang="de-DE" dirty="0">
              <a:ln>
                <a:solidFill>
                  <a:schemeClr val="tx1"/>
                </a:solidFill>
              </a:ln>
            </a:endParaRPr>
          </a:p>
        </p:txBody>
      </p:sp>
      <p:pic>
        <p:nvPicPr>
          <p:cNvPr id="12" name="Bild 11"/>
          <p:cNvPicPr>
            <a:picLocks noChangeAspect="1"/>
          </p:cNvPicPr>
          <p:nvPr/>
        </p:nvPicPr>
        <p:blipFill>
          <a:blip r:embed="rId6"/>
          <a:stretch>
            <a:fillRect/>
          </a:stretch>
        </p:blipFill>
        <p:spPr>
          <a:xfrm>
            <a:off x="1651000" y="4699000"/>
            <a:ext cx="5842000" cy="939800"/>
          </a:xfrm>
          <a:prstGeom prst="rect">
            <a:avLst/>
          </a:prstGeom>
        </p:spPr>
      </p:pic>
      <p:sp>
        <p:nvSpPr>
          <p:cNvPr id="49" name="Textfeld 48"/>
          <p:cNvSpPr txBox="1"/>
          <p:nvPr/>
        </p:nvSpPr>
        <p:spPr>
          <a:xfrm>
            <a:off x="381000" y="6106180"/>
            <a:ext cx="8763000" cy="523220"/>
          </a:xfrm>
          <a:prstGeom prst="rect">
            <a:avLst/>
          </a:prstGeom>
          <a:noFill/>
          <a:ln>
            <a:noFill/>
          </a:ln>
        </p:spPr>
        <p:txBody>
          <a:bodyPr wrap="square" rtlCol="0">
            <a:spAutoFit/>
          </a:bodyPr>
          <a:lstStyle/>
          <a:p>
            <a:r>
              <a:rPr lang="de-DE" dirty="0" smtClean="0"/>
              <a:t>𝜀</a:t>
            </a:r>
            <a:r>
              <a:rPr lang="de-DE" dirty="0"/>
              <a:t> </a:t>
            </a:r>
            <a:r>
              <a:rPr lang="de-DE" dirty="0" smtClean="0">
                <a:solidFill>
                  <a:schemeClr val="tx1"/>
                </a:solidFill>
              </a:rPr>
              <a:t>heißt</a:t>
            </a:r>
            <a:r>
              <a:rPr lang="de-DE" dirty="0"/>
              <a:t> </a:t>
            </a:r>
            <a:r>
              <a:rPr lang="de-DE" dirty="0" smtClean="0">
                <a:solidFill>
                  <a:srgbClr val="FF0000"/>
                </a:solidFill>
              </a:rPr>
              <a:t>relative </a:t>
            </a:r>
            <a:r>
              <a:rPr lang="de-DE" dirty="0" smtClean="0">
                <a:solidFill>
                  <a:schemeClr val="tx1">
                    <a:lumMod val="95000"/>
                    <a:lumOff val="5000"/>
                  </a:schemeClr>
                </a:solidFill>
              </a:rPr>
              <a:t>Dielektrizitätskonstante</a:t>
            </a:r>
            <a:endParaRPr lang="de-DE" dirty="0">
              <a:ln>
                <a:solidFill>
                  <a:schemeClr val="tx1"/>
                </a:solidFill>
              </a:ln>
            </a:endParaRPr>
          </a:p>
        </p:txBody>
      </p:sp>
    </p:spTree>
    <p:extLst>
      <p:ext uri="{BB962C8B-B14F-4D97-AF65-F5344CB8AC3E}">
        <p14:creationId xmlns:p14="http://schemas.microsoft.com/office/powerpoint/2010/main" val="1053669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52400" y="152400"/>
            <a:ext cx="8610600" cy="523220"/>
          </a:xfrm>
          <a:prstGeom prst="rect">
            <a:avLst/>
          </a:prstGeom>
          <a:noFill/>
        </p:spPr>
        <p:txBody>
          <a:bodyPr wrap="square" rtlCol="0">
            <a:spAutoFit/>
          </a:bodyPr>
          <a:lstStyle/>
          <a:p>
            <a:r>
              <a:rPr lang="de-DE" dirty="0" smtClean="0">
                <a:solidFill>
                  <a:schemeClr val="tx1"/>
                </a:solidFill>
              </a:rPr>
              <a:t>Wirkung der Polarisation:</a:t>
            </a:r>
            <a:endParaRPr lang="de-DE" dirty="0">
              <a:solidFill>
                <a:schemeClr val="tx1"/>
              </a:solidFill>
            </a:endParaRPr>
          </a:p>
        </p:txBody>
      </p:sp>
      <p:grpSp>
        <p:nvGrpSpPr>
          <p:cNvPr id="6" name="Gruppierung 5"/>
          <p:cNvGrpSpPr/>
          <p:nvPr/>
        </p:nvGrpSpPr>
        <p:grpSpPr>
          <a:xfrm>
            <a:off x="4952359" y="2057400"/>
            <a:ext cx="3886841" cy="4640262"/>
            <a:chOff x="4190358" y="1935163"/>
            <a:chExt cx="3886841" cy="4640262"/>
          </a:xfrm>
        </p:grpSpPr>
        <p:grpSp>
          <p:nvGrpSpPr>
            <p:cNvPr id="104" name="Group 48"/>
            <p:cNvGrpSpPr>
              <a:grpSpLocks/>
            </p:cNvGrpSpPr>
            <p:nvPr/>
          </p:nvGrpSpPr>
          <p:grpSpPr bwMode="auto">
            <a:xfrm>
              <a:off x="7239000" y="5226050"/>
              <a:ext cx="457200" cy="1349375"/>
              <a:chOff x="5316" y="1179"/>
              <a:chExt cx="288" cy="850"/>
            </a:xfrm>
          </p:grpSpPr>
          <p:sp>
            <p:nvSpPr>
              <p:cNvPr id="117" name="Line 38"/>
              <p:cNvSpPr>
                <a:spLocks noChangeShapeType="1"/>
              </p:cNvSpPr>
              <p:nvPr/>
            </p:nvSpPr>
            <p:spPr bwMode="auto">
              <a:xfrm>
                <a:off x="5459" y="1179"/>
                <a:ext cx="0" cy="75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18" name="Line 39"/>
              <p:cNvSpPr>
                <a:spLocks noChangeShapeType="1"/>
              </p:cNvSpPr>
              <p:nvPr/>
            </p:nvSpPr>
            <p:spPr bwMode="auto">
              <a:xfrm>
                <a:off x="5316" y="1933"/>
                <a:ext cx="28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19" name="Line 40"/>
              <p:cNvSpPr>
                <a:spLocks noChangeShapeType="1"/>
              </p:cNvSpPr>
              <p:nvPr/>
            </p:nvSpPr>
            <p:spPr bwMode="auto">
              <a:xfrm>
                <a:off x="5364" y="1981"/>
                <a:ext cx="19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20" name="Line 41"/>
              <p:cNvSpPr>
                <a:spLocks noChangeShapeType="1"/>
              </p:cNvSpPr>
              <p:nvPr/>
            </p:nvSpPr>
            <p:spPr bwMode="auto">
              <a:xfrm>
                <a:off x="5412" y="2029"/>
                <a:ext cx="9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grpSp>
        <p:grpSp>
          <p:nvGrpSpPr>
            <p:cNvPr id="102" name="Group 3"/>
            <p:cNvGrpSpPr>
              <a:grpSpLocks/>
            </p:cNvGrpSpPr>
            <p:nvPr/>
          </p:nvGrpSpPr>
          <p:grpSpPr bwMode="auto">
            <a:xfrm>
              <a:off x="4190358" y="2590800"/>
              <a:ext cx="3886841" cy="3429000"/>
              <a:chOff x="1536" y="1584"/>
              <a:chExt cx="2400" cy="1784"/>
            </a:xfrm>
          </p:grpSpPr>
          <p:sp>
            <p:nvSpPr>
              <p:cNvPr id="125" name="Rectangle 4"/>
              <p:cNvSpPr>
                <a:spLocks noChangeArrowheads="1"/>
              </p:cNvSpPr>
              <p:nvPr/>
            </p:nvSpPr>
            <p:spPr bwMode="auto">
              <a:xfrm>
                <a:off x="1536" y="1784"/>
                <a:ext cx="2400" cy="1584"/>
              </a:xfrm>
              <a:prstGeom prst="rect">
                <a:avLst/>
              </a:prstGeom>
              <a:solidFill>
                <a:schemeClr val="accent1"/>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6" name="Freeform 5"/>
              <p:cNvSpPr>
                <a:spLocks/>
              </p:cNvSpPr>
              <p:nvPr/>
            </p:nvSpPr>
            <p:spPr bwMode="auto">
              <a:xfrm>
                <a:off x="1536" y="1584"/>
                <a:ext cx="2400" cy="1784"/>
              </a:xfrm>
              <a:custGeom>
                <a:avLst/>
                <a:gdLst>
                  <a:gd name="T0" fmla="*/ 0 w 2400"/>
                  <a:gd name="T1" fmla="*/ 8 h 1784"/>
                  <a:gd name="T2" fmla="*/ 0 w 2400"/>
                  <a:gd name="T3" fmla="*/ 1784 h 1784"/>
                  <a:gd name="T4" fmla="*/ 2400 w 2400"/>
                  <a:gd name="T5" fmla="*/ 1784 h 1784"/>
                  <a:gd name="T6" fmla="*/ 2400 w 2400"/>
                  <a:gd name="T7" fmla="*/ 0 h 1784"/>
                </a:gdLst>
                <a:ahLst/>
                <a:cxnLst>
                  <a:cxn ang="0">
                    <a:pos x="T0" y="T1"/>
                  </a:cxn>
                  <a:cxn ang="0">
                    <a:pos x="T2" y="T3"/>
                  </a:cxn>
                  <a:cxn ang="0">
                    <a:pos x="T4" y="T5"/>
                  </a:cxn>
                  <a:cxn ang="0">
                    <a:pos x="T6" y="T7"/>
                  </a:cxn>
                </a:cxnLst>
                <a:rect l="0" t="0" r="r" b="b"/>
                <a:pathLst>
                  <a:path w="2400" h="1784">
                    <a:moveTo>
                      <a:pt x="0" y="8"/>
                    </a:moveTo>
                    <a:lnTo>
                      <a:pt x="0" y="1784"/>
                    </a:lnTo>
                    <a:lnTo>
                      <a:pt x="2400" y="1784"/>
                    </a:lnTo>
                    <a:lnTo>
                      <a:pt x="2400" y="0"/>
                    </a:lnTo>
                  </a:path>
                </a:pathLst>
              </a:custGeom>
              <a:noFill/>
              <a:ln w="762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spcBef>
                    <a:spcPct val="50000"/>
                  </a:spcBef>
                  <a:defRPr/>
                </a:pPr>
                <a:endParaRPr lang="de-DE"/>
              </a:p>
            </p:txBody>
          </p:sp>
        </p:grpSp>
        <p:sp>
          <p:nvSpPr>
            <p:cNvPr id="101" name="Text Box 13"/>
            <p:cNvSpPr txBox="1">
              <a:spLocks noChangeArrowheads="1"/>
            </p:cNvSpPr>
            <p:nvPr/>
          </p:nvSpPr>
          <p:spPr bwMode="auto">
            <a:xfrm>
              <a:off x="4495799" y="1935163"/>
              <a:ext cx="914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i="1" dirty="0">
                  <a:solidFill>
                    <a:schemeClr val="tx1"/>
                  </a:solidFill>
                </a:rPr>
                <a:t>U</a:t>
              </a:r>
            </a:p>
          </p:txBody>
        </p:sp>
        <p:grpSp>
          <p:nvGrpSpPr>
            <p:cNvPr id="103" name="Group 11"/>
            <p:cNvGrpSpPr>
              <a:grpSpLocks/>
            </p:cNvGrpSpPr>
            <p:nvPr/>
          </p:nvGrpSpPr>
          <p:grpSpPr bwMode="auto">
            <a:xfrm>
              <a:off x="4341813" y="2133600"/>
              <a:ext cx="533400" cy="2363788"/>
              <a:chOff x="1874" y="1344"/>
              <a:chExt cx="336" cy="1489"/>
            </a:xfrm>
          </p:grpSpPr>
          <p:sp>
            <p:nvSpPr>
              <p:cNvPr id="121" name="Oval 6"/>
              <p:cNvSpPr>
                <a:spLocks noChangeArrowheads="1"/>
              </p:cNvSpPr>
              <p:nvPr/>
            </p:nvSpPr>
            <p:spPr bwMode="auto">
              <a:xfrm>
                <a:off x="1920" y="2496"/>
                <a:ext cx="240" cy="240"/>
              </a:xfrm>
              <a:prstGeom prst="ellipse">
                <a:avLst/>
              </a:prstGeom>
              <a:solidFill>
                <a:srgbClr val="FF0000"/>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2" name="Text Box 7"/>
              <p:cNvSpPr txBox="1">
                <a:spLocks noChangeArrowheads="1"/>
              </p:cNvSpPr>
              <p:nvPr/>
            </p:nvSpPr>
            <p:spPr bwMode="auto">
              <a:xfrm>
                <a:off x="1874" y="2353"/>
                <a:ext cx="336"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4400" dirty="0">
                    <a:solidFill>
                      <a:schemeClr val="tx1"/>
                    </a:solidFill>
                    <a:sym typeface="Symbol" charset="2"/>
                  </a:rPr>
                  <a:t>+</a:t>
                </a:r>
                <a:endParaRPr lang="de-DE" altLang="de-DE" sz="4400" dirty="0">
                  <a:solidFill>
                    <a:schemeClr val="tx1"/>
                  </a:solidFill>
                </a:endParaRPr>
              </a:p>
            </p:txBody>
          </p:sp>
          <p:sp>
            <p:nvSpPr>
              <p:cNvPr id="123" name="Line 9"/>
              <p:cNvSpPr>
                <a:spLocks noChangeShapeType="1"/>
              </p:cNvSpPr>
              <p:nvPr/>
            </p:nvSpPr>
            <p:spPr bwMode="auto">
              <a:xfrm flipV="1">
                <a:off x="2038" y="1440"/>
                <a:ext cx="0" cy="106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24" name="Oval 10"/>
              <p:cNvSpPr>
                <a:spLocks noChangeArrowheads="1"/>
              </p:cNvSpPr>
              <p:nvPr/>
            </p:nvSpPr>
            <p:spPr bwMode="auto">
              <a:xfrm>
                <a:off x="1990" y="1344"/>
                <a:ext cx="96" cy="96"/>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grpSp>
        <p:grpSp>
          <p:nvGrpSpPr>
            <p:cNvPr id="5" name="Gruppierung 4"/>
            <p:cNvGrpSpPr/>
            <p:nvPr/>
          </p:nvGrpSpPr>
          <p:grpSpPr>
            <a:xfrm>
              <a:off x="5267325" y="3810000"/>
              <a:ext cx="2657475" cy="1328738"/>
              <a:chOff x="5267325" y="3810000"/>
              <a:chExt cx="2657475" cy="1328738"/>
            </a:xfrm>
          </p:grpSpPr>
          <p:sp>
            <p:nvSpPr>
              <p:cNvPr id="105" name="Oval 49"/>
              <p:cNvSpPr>
                <a:spLocks noChangeArrowheads="1"/>
              </p:cNvSpPr>
              <p:nvPr/>
            </p:nvSpPr>
            <p:spPr bwMode="auto">
              <a:xfrm>
                <a:off x="5599113" y="4079875"/>
                <a:ext cx="609600" cy="609600"/>
              </a:xfrm>
              <a:prstGeom prst="ellipse">
                <a:avLst/>
              </a:prstGeom>
              <a:gradFill rotWithShape="0">
                <a:gsLst>
                  <a:gs pos="0">
                    <a:srgbClr val="FF00FF"/>
                  </a:gs>
                  <a:gs pos="100000">
                    <a:srgbClr val="FF00FF">
                      <a:gamma/>
                      <a:shade val="46275"/>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06" name="Text Box 50"/>
              <p:cNvSpPr txBox="1">
                <a:spLocks noChangeArrowheads="1"/>
              </p:cNvSpPr>
              <p:nvPr/>
            </p:nvSpPr>
            <p:spPr bwMode="auto">
              <a:xfrm>
                <a:off x="5267325" y="4681538"/>
                <a:ext cx="1285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a:solidFill>
                      <a:schemeClr val="tx1"/>
                    </a:solidFill>
                  </a:rPr>
                  <a:t>Gasblase</a:t>
                </a:r>
              </a:p>
            </p:txBody>
          </p:sp>
          <p:sp>
            <p:nvSpPr>
              <p:cNvPr id="107" name="Text Box 51"/>
              <p:cNvSpPr txBox="1">
                <a:spLocks noChangeArrowheads="1"/>
              </p:cNvSpPr>
              <p:nvPr/>
            </p:nvSpPr>
            <p:spPr bwMode="auto">
              <a:xfrm>
                <a:off x="5446713" y="4416425"/>
                <a:ext cx="30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000" b="1">
                    <a:solidFill>
                      <a:srgbClr val="FFFF00"/>
                    </a:solidFill>
                    <a:sym typeface="Symbol" charset="2"/>
                  </a:rPr>
                  <a:t>+</a:t>
                </a:r>
                <a:endParaRPr lang="de-DE" altLang="de-DE" sz="2000" b="1">
                  <a:solidFill>
                    <a:srgbClr val="FFFF00"/>
                  </a:solidFill>
                </a:endParaRPr>
              </a:p>
            </p:txBody>
          </p:sp>
          <p:sp>
            <p:nvSpPr>
              <p:cNvPr id="108" name="Text Box 52"/>
              <p:cNvSpPr txBox="1">
                <a:spLocks noChangeArrowheads="1"/>
              </p:cNvSpPr>
              <p:nvPr/>
            </p:nvSpPr>
            <p:spPr bwMode="auto">
              <a:xfrm>
                <a:off x="5334000" y="4143375"/>
                <a:ext cx="30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000" b="1">
                    <a:solidFill>
                      <a:srgbClr val="FFFF00"/>
                    </a:solidFill>
                    <a:sym typeface="Symbol" charset="2"/>
                  </a:rPr>
                  <a:t>+</a:t>
                </a:r>
                <a:endParaRPr lang="de-DE" altLang="de-DE" sz="2000" b="1">
                  <a:solidFill>
                    <a:srgbClr val="FFFF00"/>
                  </a:solidFill>
                </a:endParaRPr>
              </a:p>
            </p:txBody>
          </p:sp>
          <p:sp>
            <p:nvSpPr>
              <p:cNvPr id="109" name="Text Box 53"/>
              <p:cNvSpPr txBox="1">
                <a:spLocks noChangeArrowheads="1"/>
              </p:cNvSpPr>
              <p:nvPr/>
            </p:nvSpPr>
            <p:spPr bwMode="auto">
              <a:xfrm>
                <a:off x="5410200" y="3886200"/>
                <a:ext cx="30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000" b="1">
                    <a:solidFill>
                      <a:srgbClr val="FFFF00"/>
                    </a:solidFill>
                    <a:sym typeface="Symbol" charset="2"/>
                  </a:rPr>
                  <a:t>+</a:t>
                </a:r>
                <a:endParaRPr lang="de-DE" altLang="de-DE" sz="2000" b="1">
                  <a:solidFill>
                    <a:srgbClr val="FFFF00"/>
                  </a:solidFill>
                </a:endParaRPr>
              </a:p>
            </p:txBody>
          </p:sp>
          <p:grpSp>
            <p:nvGrpSpPr>
              <p:cNvPr id="110" name="Group 57"/>
              <p:cNvGrpSpPr>
                <a:grpSpLocks/>
              </p:cNvGrpSpPr>
              <p:nvPr/>
            </p:nvGrpSpPr>
            <p:grpSpPr bwMode="auto">
              <a:xfrm flipH="1">
                <a:off x="6048375" y="3905250"/>
                <a:ext cx="417513" cy="927100"/>
                <a:chOff x="4921" y="2758"/>
                <a:chExt cx="263" cy="584"/>
              </a:xfrm>
            </p:grpSpPr>
            <p:sp>
              <p:nvSpPr>
                <p:cNvPr id="113" name="Text Box 54"/>
                <p:cNvSpPr txBox="1">
                  <a:spLocks noChangeArrowheads="1"/>
                </p:cNvSpPr>
                <p:nvPr/>
              </p:nvSpPr>
              <p:spPr bwMode="auto">
                <a:xfrm flipH="1">
                  <a:off x="4992" y="3092"/>
                  <a:ext cx="19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000" b="1" dirty="0">
                      <a:solidFill>
                        <a:srgbClr val="FFFF00"/>
                      </a:solidFill>
                      <a:sym typeface="Symbol" charset="2"/>
                    </a:rPr>
                    <a:t>−</a:t>
                  </a:r>
                  <a:endParaRPr lang="de-DE" altLang="de-DE" sz="2000" b="1" dirty="0">
                    <a:solidFill>
                      <a:srgbClr val="FFFF00"/>
                    </a:solidFill>
                  </a:endParaRPr>
                </a:p>
              </p:txBody>
            </p:sp>
            <p:sp>
              <p:nvSpPr>
                <p:cNvPr id="114" name="Text Box 55"/>
                <p:cNvSpPr txBox="1">
                  <a:spLocks noChangeArrowheads="1"/>
                </p:cNvSpPr>
                <p:nvPr/>
              </p:nvSpPr>
              <p:spPr bwMode="auto">
                <a:xfrm flipH="1">
                  <a:off x="4921" y="2920"/>
                  <a:ext cx="19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000" b="1">
                      <a:solidFill>
                        <a:srgbClr val="FFFF00"/>
                      </a:solidFill>
                      <a:sym typeface="Symbol" charset="2"/>
                    </a:rPr>
                    <a:t>−</a:t>
                  </a:r>
                  <a:endParaRPr lang="de-DE" altLang="de-DE" sz="2000" b="1">
                    <a:solidFill>
                      <a:srgbClr val="FFFF00"/>
                    </a:solidFill>
                  </a:endParaRPr>
                </a:p>
              </p:txBody>
            </p:sp>
            <p:sp>
              <p:nvSpPr>
                <p:cNvPr id="115" name="Text Box 56"/>
                <p:cNvSpPr txBox="1">
                  <a:spLocks noChangeArrowheads="1"/>
                </p:cNvSpPr>
                <p:nvPr/>
              </p:nvSpPr>
              <p:spPr bwMode="auto">
                <a:xfrm flipH="1">
                  <a:off x="4969" y="2758"/>
                  <a:ext cx="19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000" b="1" dirty="0">
                      <a:solidFill>
                        <a:srgbClr val="FFFF00"/>
                      </a:solidFill>
                      <a:sym typeface="Symbol" charset="2"/>
                    </a:rPr>
                    <a:t>−</a:t>
                  </a:r>
                  <a:endParaRPr lang="de-DE" altLang="de-DE" sz="2000" b="1" dirty="0">
                    <a:solidFill>
                      <a:srgbClr val="FFFF00"/>
                    </a:solidFill>
                  </a:endParaRPr>
                </a:p>
              </p:txBody>
            </p:sp>
          </p:grpSp>
          <p:sp>
            <p:nvSpPr>
              <p:cNvPr id="111" name="Line 58"/>
              <p:cNvSpPr>
                <a:spLocks noChangeShapeType="1"/>
              </p:cNvSpPr>
              <p:nvPr/>
            </p:nvSpPr>
            <p:spPr bwMode="auto">
              <a:xfrm flipV="1">
                <a:off x="6486525" y="4392613"/>
                <a:ext cx="1285875" cy="1587"/>
              </a:xfrm>
              <a:prstGeom prst="line">
                <a:avLst/>
              </a:prstGeom>
              <a:noFill/>
              <a:ln w="762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12" name="Text Box 59"/>
              <p:cNvSpPr txBox="1">
                <a:spLocks noChangeArrowheads="1"/>
              </p:cNvSpPr>
              <p:nvPr/>
            </p:nvSpPr>
            <p:spPr bwMode="auto">
              <a:xfrm>
                <a:off x="6324600" y="38100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2400">
                    <a:solidFill>
                      <a:schemeClr val="tx1"/>
                    </a:solidFill>
                  </a:rPr>
                  <a:t>Abstoßung</a:t>
                </a:r>
              </a:p>
            </p:txBody>
          </p:sp>
        </p:grpSp>
      </p:grpSp>
      <p:sp>
        <p:nvSpPr>
          <p:cNvPr id="9" name="Textfeld 8"/>
          <p:cNvSpPr txBox="1"/>
          <p:nvPr/>
        </p:nvSpPr>
        <p:spPr>
          <a:xfrm>
            <a:off x="228599" y="990600"/>
            <a:ext cx="4059239" cy="1200329"/>
          </a:xfrm>
          <a:prstGeom prst="rect">
            <a:avLst/>
          </a:prstGeom>
          <a:noFill/>
          <a:ln>
            <a:solidFill>
              <a:schemeClr val="tx1">
                <a:lumMod val="95000"/>
                <a:lumOff val="5000"/>
              </a:schemeClr>
            </a:solidFill>
          </a:ln>
        </p:spPr>
        <p:txBody>
          <a:bodyPr wrap="square" rtlCol="0">
            <a:spAutoFit/>
          </a:bodyPr>
          <a:lstStyle/>
          <a:p>
            <a:pPr marL="269875" indent="-269875">
              <a:buFont typeface="Arial" charset="0"/>
              <a:buChar char="•"/>
            </a:pPr>
            <a:r>
              <a:rPr lang="de-DE" sz="2400" dirty="0" smtClean="0"/>
              <a:t>Verschiebung </a:t>
            </a:r>
            <a:r>
              <a:rPr lang="de-DE" sz="2400" smtClean="0"/>
              <a:t>des Ladungs-schwerpunkts </a:t>
            </a:r>
            <a:r>
              <a:rPr lang="de-DE" sz="2400" dirty="0" smtClean="0"/>
              <a:t>im Medium</a:t>
            </a:r>
          </a:p>
          <a:p>
            <a:pPr marL="269875" indent="-269875">
              <a:buFont typeface="Arial" charset="0"/>
              <a:buChar char="•"/>
            </a:pPr>
            <a:r>
              <a:rPr lang="de-DE" sz="2400" dirty="0" smtClean="0"/>
              <a:t>Abschwächung des </a:t>
            </a:r>
            <a:r>
              <a:rPr lang="de-DE" sz="2400" i="1" dirty="0" smtClean="0"/>
              <a:t>E</a:t>
            </a:r>
            <a:r>
              <a:rPr lang="de-DE" sz="2400" dirty="0" smtClean="0"/>
              <a:t>-Feldes</a:t>
            </a:r>
            <a:endParaRPr lang="de-DE" sz="2400" dirty="0"/>
          </a:p>
        </p:txBody>
      </p:sp>
      <p:sp>
        <p:nvSpPr>
          <p:cNvPr id="10" name="Textfeld 9"/>
          <p:cNvSpPr txBox="1"/>
          <p:nvPr/>
        </p:nvSpPr>
        <p:spPr>
          <a:xfrm>
            <a:off x="4724400" y="1150203"/>
            <a:ext cx="4495800" cy="830997"/>
          </a:xfrm>
          <a:prstGeom prst="rect">
            <a:avLst/>
          </a:prstGeom>
          <a:noFill/>
        </p:spPr>
        <p:txBody>
          <a:bodyPr wrap="square" rtlCol="0">
            <a:spAutoFit/>
          </a:bodyPr>
          <a:lstStyle/>
          <a:p>
            <a:r>
              <a:rPr lang="de-DE" sz="2400" dirty="0" smtClean="0">
                <a:solidFill>
                  <a:schemeClr val="tx1"/>
                </a:solidFill>
              </a:rPr>
              <a:t>Experiment</a:t>
            </a:r>
            <a:r>
              <a:rPr lang="de-DE" sz="2400" smtClean="0">
                <a:solidFill>
                  <a:schemeClr val="tx1"/>
                </a:solidFill>
              </a:rPr>
              <a:t>: </a:t>
            </a:r>
          </a:p>
          <a:p>
            <a:r>
              <a:rPr lang="de-DE" sz="2400" dirty="0" smtClean="0">
                <a:solidFill>
                  <a:schemeClr val="tx1"/>
                </a:solidFill>
              </a:rPr>
              <a:t>Medium (Öl) mit Loch (</a:t>
            </a:r>
            <a:r>
              <a:rPr lang="de-DE" sz="2400" dirty="0" err="1" smtClean="0">
                <a:solidFill>
                  <a:schemeClr val="tx1"/>
                </a:solidFill>
              </a:rPr>
              <a:t>Gasblase</a:t>
            </a:r>
            <a:r>
              <a:rPr lang="de-DE" sz="2400" dirty="0" smtClean="0">
                <a:solidFill>
                  <a:schemeClr val="tx1"/>
                </a:solidFill>
              </a:rPr>
              <a:t>)</a:t>
            </a:r>
            <a:endParaRPr lang="de-DE" sz="2400" dirty="0">
              <a:solidFill>
                <a:schemeClr val="tx1"/>
              </a:solidFill>
            </a:endParaRPr>
          </a:p>
        </p:txBody>
      </p:sp>
      <p:grpSp>
        <p:nvGrpSpPr>
          <p:cNvPr id="15" name="Gruppierung 14"/>
          <p:cNvGrpSpPr/>
          <p:nvPr/>
        </p:nvGrpSpPr>
        <p:grpSpPr>
          <a:xfrm>
            <a:off x="282537" y="2521200"/>
            <a:ext cx="4005301" cy="3672000"/>
            <a:chOff x="282537" y="2521200"/>
            <a:chExt cx="4005301" cy="3672000"/>
          </a:xfrm>
        </p:grpSpPr>
        <p:sp>
          <p:nvSpPr>
            <p:cNvPr id="126983" name="Freeform 7"/>
            <p:cNvSpPr>
              <a:spLocks/>
            </p:cNvSpPr>
            <p:nvPr/>
          </p:nvSpPr>
          <p:spPr bwMode="auto">
            <a:xfrm>
              <a:off x="581025" y="2678113"/>
              <a:ext cx="2438400" cy="1773238"/>
            </a:xfrm>
            <a:custGeom>
              <a:avLst/>
              <a:gdLst>
                <a:gd name="T0" fmla="*/ 0 w 1536"/>
                <a:gd name="T1" fmla="*/ 1104 h 1117"/>
                <a:gd name="T2" fmla="*/ 503 w 1536"/>
                <a:gd name="T3" fmla="*/ 1085 h 1117"/>
                <a:gd name="T4" fmla="*/ 960 w 1536"/>
                <a:gd name="T5" fmla="*/ 912 h 1117"/>
                <a:gd name="T6" fmla="*/ 1344 w 1536"/>
                <a:gd name="T7" fmla="*/ 480 h 1117"/>
                <a:gd name="T8" fmla="*/ 1536 w 1536"/>
                <a:gd name="T9" fmla="*/ 0 h 1117"/>
              </a:gdLst>
              <a:ahLst/>
              <a:cxnLst>
                <a:cxn ang="0">
                  <a:pos x="T0" y="T1"/>
                </a:cxn>
                <a:cxn ang="0">
                  <a:pos x="T2" y="T3"/>
                </a:cxn>
                <a:cxn ang="0">
                  <a:pos x="T4" y="T5"/>
                </a:cxn>
                <a:cxn ang="0">
                  <a:pos x="T6" y="T7"/>
                </a:cxn>
                <a:cxn ang="0">
                  <a:pos x="T8" y="T9"/>
                </a:cxn>
              </a:cxnLst>
              <a:rect l="0" t="0" r="r" b="b"/>
              <a:pathLst>
                <a:path w="1536" h="1117">
                  <a:moveTo>
                    <a:pt x="0" y="1104"/>
                  </a:moveTo>
                  <a:cubicBezTo>
                    <a:pt x="84" y="1101"/>
                    <a:pt x="343" y="1117"/>
                    <a:pt x="503" y="1085"/>
                  </a:cubicBezTo>
                  <a:cubicBezTo>
                    <a:pt x="663" y="1053"/>
                    <a:pt x="820" y="1013"/>
                    <a:pt x="960" y="912"/>
                  </a:cubicBezTo>
                  <a:cubicBezTo>
                    <a:pt x="1100" y="811"/>
                    <a:pt x="1248" y="632"/>
                    <a:pt x="1344" y="480"/>
                  </a:cubicBezTo>
                  <a:cubicBezTo>
                    <a:pt x="1440" y="328"/>
                    <a:pt x="1488" y="164"/>
                    <a:pt x="1536" y="0"/>
                  </a:cubicBezTo>
                </a:path>
              </a:pathLst>
            </a:custGeom>
            <a:noFill/>
            <a:ln w="38100" cap="flat" cmpd="sng">
              <a:solidFill>
                <a:srgbClr val="00CC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spcBef>
                  <a:spcPct val="50000"/>
                </a:spcBef>
                <a:defRPr/>
              </a:pPr>
              <a:endParaRPr lang="de-DE"/>
            </a:p>
          </p:txBody>
        </p:sp>
        <p:sp>
          <p:nvSpPr>
            <p:cNvPr id="126984" name="Freeform 8"/>
            <p:cNvSpPr>
              <a:spLocks/>
            </p:cNvSpPr>
            <p:nvPr/>
          </p:nvSpPr>
          <p:spPr bwMode="auto">
            <a:xfrm>
              <a:off x="657225" y="4311650"/>
              <a:ext cx="3536950" cy="520700"/>
            </a:xfrm>
            <a:custGeom>
              <a:avLst/>
              <a:gdLst>
                <a:gd name="T0" fmla="*/ 0 w 2228"/>
                <a:gd name="T1" fmla="*/ 315 h 328"/>
                <a:gd name="T2" fmla="*/ 503 w 2228"/>
                <a:gd name="T3" fmla="*/ 296 h 328"/>
                <a:gd name="T4" fmla="*/ 960 w 2228"/>
                <a:gd name="T5" fmla="*/ 123 h 328"/>
                <a:gd name="T6" fmla="*/ 1562 w 2228"/>
                <a:gd name="T7" fmla="*/ 11 h 328"/>
                <a:gd name="T8" fmla="*/ 2228 w 2228"/>
                <a:gd name="T9" fmla="*/ 56 h 328"/>
              </a:gdLst>
              <a:ahLst/>
              <a:cxnLst>
                <a:cxn ang="0">
                  <a:pos x="T0" y="T1"/>
                </a:cxn>
                <a:cxn ang="0">
                  <a:pos x="T2" y="T3"/>
                </a:cxn>
                <a:cxn ang="0">
                  <a:pos x="T4" y="T5"/>
                </a:cxn>
                <a:cxn ang="0">
                  <a:pos x="T6" y="T7"/>
                </a:cxn>
                <a:cxn ang="0">
                  <a:pos x="T8" y="T9"/>
                </a:cxn>
              </a:cxnLst>
              <a:rect l="0" t="0" r="r" b="b"/>
              <a:pathLst>
                <a:path w="2228" h="328">
                  <a:moveTo>
                    <a:pt x="0" y="315"/>
                  </a:moveTo>
                  <a:cubicBezTo>
                    <a:pt x="84" y="312"/>
                    <a:pt x="343" y="328"/>
                    <a:pt x="503" y="296"/>
                  </a:cubicBezTo>
                  <a:cubicBezTo>
                    <a:pt x="663" y="264"/>
                    <a:pt x="784" y="170"/>
                    <a:pt x="960" y="123"/>
                  </a:cubicBezTo>
                  <a:cubicBezTo>
                    <a:pt x="1136" y="76"/>
                    <a:pt x="1351" y="22"/>
                    <a:pt x="1562" y="11"/>
                  </a:cubicBezTo>
                  <a:cubicBezTo>
                    <a:pt x="1773" y="0"/>
                    <a:pt x="2089" y="47"/>
                    <a:pt x="2228" y="56"/>
                  </a:cubicBezTo>
                </a:path>
              </a:pathLst>
            </a:custGeom>
            <a:noFill/>
            <a:ln w="38100" cap="flat" cmpd="sng">
              <a:solidFill>
                <a:srgbClr val="00CC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spcBef>
                  <a:spcPct val="50000"/>
                </a:spcBef>
                <a:defRPr/>
              </a:pPr>
              <a:endParaRPr lang="de-DE"/>
            </a:p>
          </p:txBody>
        </p:sp>
        <p:sp>
          <p:nvSpPr>
            <p:cNvPr id="126985" name="Freeform 9"/>
            <p:cNvSpPr>
              <a:spLocks/>
            </p:cNvSpPr>
            <p:nvPr/>
          </p:nvSpPr>
          <p:spPr bwMode="auto">
            <a:xfrm>
              <a:off x="657225" y="5110163"/>
              <a:ext cx="3443288" cy="484188"/>
            </a:xfrm>
            <a:custGeom>
              <a:avLst/>
              <a:gdLst>
                <a:gd name="T0" fmla="*/ 0 w 2169"/>
                <a:gd name="T1" fmla="*/ 39 h 305"/>
                <a:gd name="T2" fmla="*/ 503 w 2169"/>
                <a:gd name="T3" fmla="*/ 20 h 305"/>
                <a:gd name="T4" fmla="*/ 1064 w 2169"/>
                <a:gd name="T5" fmla="*/ 162 h 305"/>
                <a:gd name="T6" fmla="*/ 1739 w 2169"/>
                <a:gd name="T7" fmla="*/ 288 h 305"/>
                <a:gd name="T8" fmla="*/ 2169 w 2169"/>
                <a:gd name="T9" fmla="*/ 266 h 305"/>
              </a:gdLst>
              <a:ahLst/>
              <a:cxnLst>
                <a:cxn ang="0">
                  <a:pos x="T0" y="T1"/>
                </a:cxn>
                <a:cxn ang="0">
                  <a:pos x="T2" y="T3"/>
                </a:cxn>
                <a:cxn ang="0">
                  <a:pos x="T4" y="T5"/>
                </a:cxn>
                <a:cxn ang="0">
                  <a:pos x="T6" y="T7"/>
                </a:cxn>
                <a:cxn ang="0">
                  <a:pos x="T8" y="T9"/>
                </a:cxn>
              </a:cxnLst>
              <a:rect l="0" t="0" r="r" b="b"/>
              <a:pathLst>
                <a:path w="2169" h="305">
                  <a:moveTo>
                    <a:pt x="0" y="39"/>
                  </a:moveTo>
                  <a:cubicBezTo>
                    <a:pt x="84" y="36"/>
                    <a:pt x="326" y="0"/>
                    <a:pt x="503" y="20"/>
                  </a:cubicBezTo>
                  <a:cubicBezTo>
                    <a:pt x="680" y="40"/>
                    <a:pt x="858" y="117"/>
                    <a:pt x="1064" y="162"/>
                  </a:cubicBezTo>
                  <a:cubicBezTo>
                    <a:pt x="1270" y="207"/>
                    <a:pt x="1555" y="271"/>
                    <a:pt x="1739" y="288"/>
                  </a:cubicBezTo>
                  <a:cubicBezTo>
                    <a:pt x="1923" y="305"/>
                    <a:pt x="2080" y="271"/>
                    <a:pt x="2169" y="266"/>
                  </a:cubicBezTo>
                </a:path>
              </a:pathLst>
            </a:custGeom>
            <a:noFill/>
            <a:ln w="38100" cap="flat" cmpd="sng">
              <a:solidFill>
                <a:srgbClr val="00CC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spcBef>
                  <a:spcPct val="50000"/>
                </a:spcBef>
                <a:defRPr/>
              </a:pPr>
              <a:endParaRPr lang="de-DE"/>
            </a:p>
          </p:txBody>
        </p:sp>
        <p:sp>
          <p:nvSpPr>
            <p:cNvPr id="126987" name="Freeform 11"/>
            <p:cNvSpPr>
              <a:spLocks/>
            </p:cNvSpPr>
            <p:nvPr/>
          </p:nvSpPr>
          <p:spPr bwMode="auto">
            <a:xfrm>
              <a:off x="911225" y="3109913"/>
              <a:ext cx="2108200" cy="2806700"/>
            </a:xfrm>
            <a:custGeom>
              <a:avLst/>
              <a:gdLst>
                <a:gd name="T0" fmla="*/ 224 w 1328"/>
                <a:gd name="T1" fmla="*/ 352 h 1768"/>
                <a:gd name="T2" fmla="*/ 80 w 1328"/>
                <a:gd name="T3" fmla="*/ 592 h 1768"/>
                <a:gd name="T4" fmla="*/ 32 w 1328"/>
                <a:gd name="T5" fmla="*/ 1120 h 1768"/>
                <a:gd name="T6" fmla="*/ 272 w 1328"/>
                <a:gd name="T7" fmla="*/ 1552 h 1768"/>
                <a:gd name="T8" fmla="*/ 848 w 1328"/>
                <a:gd name="T9" fmla="*/ 1744 h 1768"/>
                <a:gd name="T10" fmla="*/ 1232 w 1328"/>
                <a:gd name="T11" fmla="*/ 1408 h 1768"/>
                <a:gd name="T12" fmla="*/ 1328 w 1328"/>
                <a:gd name="T13" fmla="*/ 928 h 1768"/>
                <a:gd name="T14" fmla="*/ 1232 w 1328"/>
                <a:gd name="T15" fmla="*/ 496 h 1768"/>
                <a:gd name="T16" fmla="*/ 944 w 1328"/>
                <a:gd name="T17" fmla="*/ 64 h 1768"/>
                <a:gd name="T18" fmla="*/ 464 w 1328"/>
                <a:gd name="T19" fmla="*/ 112 h 1768"/>
                <a:gd name="T20" fmla="*/ 224 w 1328"/>
                <a:gd name="T21" fmla="*/ 35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8" h="1768">
                  <a:moveTo>
                    <a:pt x="224" y="352"/>
                  </a:moveTo>
                  <a:cubicBezTo>
                    <a:pt x="160" y="432"/>
                    <a:pt x="112" y="464"/>
                    <a:pt x="80" y="592"/>
                  </a:cubicBezTo>
                  <a:cubicBezTo>
                    <a:pt x="48" y="720"/>
                    <a:pt x="0" y="960"/>
                    <a:pt x="32" y="1120"/>
                  </a:cubicBezTo>
                  <a:cubicBezTo>
                    <a:pt x="64" y="1280"/>
                    <a:pt x="136" y="1448"/>
                    <a:pt x="272" y="1552"/>
                  </a:cubicBezTo>
                  <a:cubicBezTo>
                    <a:pt x="408" y="1656"/>
                    <a:pt x="688" y="1768"/>
                    <a:pt x="848" y="1744"/>
                  </a:cubicBezTo>
                  <a:cubicBezTo>
                    <a:pt x="1008" y="1720"/>
                    <a:pt x="1152" y="1544"/>
                    <a:pt x="1232" y="1408"/>
                  </a:cubicBezTo>
                  <a:cubicBezTo>
                    <a:pt x="1312" y="1272"/>
                    <a:pt x="1328" y="1080"/>
                    <a:pt x="1328" y="928"/>
                  </a:cubicBezTo>
                  <a:cubicBezTo>
                    <a:pt x="1328" y="776"/>
                    <a:pt x="1296" y="640"/>
                    <a:pt x="1232" y="496"/>
                  </a:cubicBezTo>
                  <a:cubicBezTo>
                    <a:pt x="1168" y="352"/>
                    <a:pt x="1072" y="128"/>
                    <a:pt x="944" y="64"/>
                  </a:cubicBezTo>
                  <a:cubicBezTo>
                    <a:pt x="816" y="0"/>
                    <a:pt x="584" y="64"/>
                    <a:pt x="464" y="112"/>
                  </a:cubicBezTo>
                  <a:cubicBezTo>
                    <a:pt x="344" y="160"/>
                    <a:pt x="288" y="272"/>
                    <a:pt x="224" y="352"/>
                  </a:cubicBezTo>
                  <a:close/>
                </a:path>
              </a:pathLst>
            </a:custGeom>
            <a:solidFill>
              <a:srgbClr val="3399FF">
                <a:alpha val="50000"/>
              </a:srgbClr>
            </a:solidFill>
            <a:ln w="38100" cap="flat" cmpd="sng">
              <a:solidFill>
                <a:schemeClr val="tx1">
                  <a:alpha val="50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spAutoFit/>
            </a:bodyPr>
            <a:lstStyle/>
            <a:p>
              <a:pPr algn="ctr" eaLnBrk="1" hangingPunct="1">
                <a:spcBef>
                  <a:spcPct val="50000"/>
                </a:spcBef>
                <a:defRPr/>
              </a:pPr>
              <a:endParaRPr lang="de-DE"/>
            </a:p>
          </p:txBody>
        </p:sp>
        <p:grpSp>
          <p:nvGrpSpPr>
            <p:cNvPr id="46098" name="Group 31"/>
            <p:cNvGrpSpPr>
              <a:grpSpLocks/>
            </p:cNvGrpSpPr>
            <p:nvPr/>
          </p:nvGrpSpPr>
          <p:grpSpPr bwMode="auto">
            <a:xfrm rot="20865482">
              <a:off x="2130425" y="3009900"/>
              <a:ext cx="746125" cy="587375"/>
              <a:chOff x="1105" y="2597"/>
              <a:chExt cx="470" cy="370"/>
            </a:xfrm>
          </p:grpSpPr>
          <p:sp>
            <p:nvSpPr>
              <p:cNvPr id="127000" name="Rectangle 24"/>
              <p:cNvSpPr>
                <a:spLocks noChangeArrowheads="1"/>
              </p:cNvSpPr>
              <p:nvPr/>
            </p:nvSpPr>
            <p:spPr bwMode="auto">
              <a:xfrm rot="-2681990">
                <a:off x="1223" y="2758"/>
                <a:ext cx="249" cy="70"/>
              </a:xfrm>
              <a:prstGeom prst="rect">
                <a:avLst/>
              </a:prstGeom>
              <a:gradFill rotWithShape="0">
                <a:gsLst>
                  <a:gs pos="0">
                    <a:srgbClr val="3399FF"/>
                  </a:gs>
                  <a:gs pos="100000">
                    <a:srgbClr val="FF9966"/>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27002" name="Oval 26"/>
              <p:cNvSpPr>
                <a:spLocks noChangeArrowheads="1"/>
              </p:cNvSpPr>
              <p:nvPr/>
            </p:nvSpPr>
            <p:spPr bwMode="auto">
              <a:xfrm rot="18918010" flipH="1">
                <a:off x="1405" y="2667"/>
                <a:ext cx="69" cy="70"/>
              </a:xfrm>
              <a:prstGeom prst="ellipse">
                <a:avLst/>
              </a:prstGeom>
              <a:gradFill rotWithShape="0">
                <a:gsLst>
                  <a:gs pos="0">
                    <a:srgbClr val="FF0000"/>
                  </a:gs>
                  <a:gs pos="100000">
                    <a:srgbClr val="FF0000">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27003" name="Text Box 27"/>
              <p:cNvSpPr txBox="1">
                <a:spLocks noChangeArrowheads="1"/>
              </p:cNvSpPr>
              <p:nvPr/>
            </p:nvSpPr>
            <p:spPr bwMode="auto">
              <a:xfrm rot="18918010" flipH="1">
                <a:off x="1287" y="2596"/>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sp>
            <p:nvSpPr>
              <p:cNvPr id="127005" name="Oval 29"/>
              <p:cNvSpPr>
                <a:spLocks noChangeArrowheads="1"/>
              </p:cNvSpPr>
              <p:nvPr/>
            </p:nvSpPr>
            <p:spPr bwMode="auto">
              <a:xfrm rot="18918010" flipH="1">
                <a:off x="1222" y="2847"/>
                <a:ext cx="70" cy="69"/>
              </a:xfrm>
              <a:prstGeom prst="ellipse">
                <a:avLst/>
              </a:prstGeom>
              <a:gradFill rotWithShape="0">
                <a:gsLst>
                  <a:gs pos="0">
                    <a:srgbClr val="0000CC"/>
                  </a:gs>
                  <a:gs pos="100000">
                    <a:srgbClr val="0000CC">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27006" name="Text Box 30"/>
              <p:cNvSpPr txBox="1">
                <a:spLocks noChangeArrowheads="1"/>
              </p:cNvSpPr>
              <p:nvPr/>
            </p:nvSpPr>
            <p:spPr bwMode="auto">
              <a:xfrm rot="18918010" flipH="1">
                <a:off x="1104" y="2775"/>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grpSp>
        <p:grpSp>
          <p:nvGrpSpPr>
            <p:cNvPr id="46099" name="Group 32"/>
            <p:cNvGrpSpPr>
              <a:grpSpLocks/>
            </p:cNvGrpSpPr>
            <p:nvPr/>
          </p:nvGrpSpPr>
          <p:grpSpPr bwMode="auto">
            <a:xfrm rot="450336">
              <a:off x="2433638" y="3446463"/>
              <a:ext cx="746125" cy="587375"/>
              <a:chOff x="1105" y="2597"/>
              <a:chExt cx="470" cy="370"/>
            </a:xfrm>
          </p:grpSpPr>
          <p:sp>
            <p:nvSpPr>
              <p:cNvPr id="127009" name="Rectangle 33"/>
              <p:cNvSpPr>
                <a:spLocks noChangeArrowheads="1"/>
              </p:cNvSpPr>
              <p:nvPr/>
            </p:nvSpPr>
            <p:spPr bwMode="auto">
              <a:xfrm rot="-2681990">
                <a:off x="1223" y="2758"/>
                <a:ext cx="249" cy="70"/>
              </a:xfrm>
              <a:prstGeom prst="rect">
                <a:avLst/>
              </a:prstGeom>
              <a:gradFill rotWithShape="0">
                <a:gsLst>
                  <a:gs pos="0">
                    <a:srgbClr val="3399FF"/>
                  </a:gs>
                  <a:gs pos="100000">
                    <a:srgbClr val="FF9966"/>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27010" name="Oval 34"/>
              <p:cNvSpPr>
                <a:spLocks noChangeArrowheads="1"/>
              </p:cNvSpPr>
              <p:nvPr/>
            </p:nvSpPr>
            <p:spPr bwMode="auto">
              <a:xfrm rot="18918010" flipH="1">
                <a:off x="1404" y="2667"/>
                <a:ext cx="69" cy="70"/>
              </a:xfrm>
              <a:prstGeom prst="ellipse">
                <a:avLst/>
              </a:prstGeom>
              <a:gradFill rotWithShape="0">
                <a:gsLst>
                  <a:gs pos="0">
                    <a:srgbClr val="FF0000"/>
                  </a:gs>
                  <a:gs pos="100000">
                    <a:srgbClr val="FF0000">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27011" name="Text Box 35"/>
              <p:cNvSpPr txBox="1">
                <a:spLocks noChangeArrowheads="1"/>
              </p:cNvSpPr>
              <p:nvPr/>
            </p:nvSpPr>
            <p:spPr bwMode="auto">
              <a:xfrm rot="18918010" flipH="1">
                <a:off x="1286" y="2596"/>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sp>
            <p:nvSpPr>
              <p:cNvPr id="127012" name="Oval 36"/>
              <p:cNvSpPr>
                <a:spLocks noChangeArrowheads="1"/>
              </p:cNvSpPr>
              <p:nvPr/>
            </p:nvSpPr>
            <p:spPr bwMode="auto">
              <a:xfrm rot="18918010" flipH="1">
                <a:off x="1222" y="2847"/>
                <a:ext cx="70" cy="69"/>
              </a:xfrm>
              <a:prstGeom prst="ellipse">
                <a:avLst/>
              </a:prstGeom>
              <a:gradFill rotWithShape="0">
                <a:gsLst>
                  <a:gs pos="0">
                    <a:srgbClr val="0000CC"/>
                  </a:gs>
                  <a:gs pos="100000">
                    <a:srgbClr val="0000CC">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27013" name="Text Box 37"/>
              <p:cNvSpPr txBox="1">
                <a:spLocks noChangeArrowheads="1"/>
              </p:cNvSpPr>
              <p:nvPr/>
            </p:nvSpPr>
            <p:spPr bwMode="auto">
              <a:xfrm rot="18918010" flipH="1">
                <a:off x="1105" y="2775"/>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grpSp>
        <p:grpSp>
          <p:nvGrpSpPr>
            <p:cNvPr id="46100" name="Group 38"/>
            <p:cNvGrpSpPr>
              <a:grpSpLocks/>
            </p:cNvGrpSpPr>
            <p:nvPr/>
          </p:nvGrpSpPr>
          <p:grpSpPr bwMode="auto">
            <a:xfrm rot="2234462">
              <a:off x="2619375" y="4113213"/>
              <a:ext cx="746125" cy="587375"/>
              <a:chOff x="1105" y="2597"/>
              <a:chExt cx="470" cy="370"/>
            </a:xfrm>
          </p:grpSpPr>
          <p:sp>
            <p:nvSpPr>
              <p:cNvPr id="127015" name="Rectangle 39"/>
              <p:cNvSpPr>
                <a:spLocks noChangeArrowheads="1"/>
              </p:cNvSpPr>
              <p:nvPr/>
            </p:nvSpPr>
            <p:spPr bwMode="auto">
              <a:xfrm rot="-2681990">
                <a:off x="1223" y="2759"/>
                <a:ext cx="249" cy="70"/>
              </a:xfrm>
              <a:prstGeom prst="rect">
                <a:avLst/>
              </a:prstGeom>
              <a:gradFill rotWithShape="0">
                <a:gsLst>
                  <a:gs pos="0">
                    <a:srgbClr val="3399FF"/>
                  </a:gs>
                  <a:gs pos="100000">
                    <a:srgbClr val="FF9966"/>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27016" name="Oval 40"/>
              <p:cNvSpPr>
                <a:spLocks noChangeArrowheads="1"/>
              </p:cNvSpPr>
              <p:nvPr/>
            </p:nvSpPr>
            <p:spPr bwMode="auto">
              <a:xfrm rot="18918010" flipH="1">
                <a:off x="1404" y="2668"/>
                <a:ext cx="69" cy="70"/>
              </a:xfrm>
              <a:prstGeom prst="ellipse">
                <a:avLst/>
              </a:prstGeom>
              <a:gradFill rotWithShape="0">
                <a:gsLst>
                  <a:gs pos="0">
                    <a:srgbClr val="FF0000"/>
                  </a:gs>
                  <a:gs pos="100000">
                    <a:srgbClr val="FF0000">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27017" name="Text Box 41"/>
              <p:cNvSpPr txBox="1">
                <a:spLocks noChangeArrowheads="1"/>
              </p:cNvSpPr>
              <p:nvPr/>
            </p:nvSpPr>
            <p:spPr bwMode="auto">
              <a:xfrm rot="18918010" flipH="1">
                <a:off x="1287" y="2597"/>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sp>
            <p:nvSpPr>
              <p:cNvPr id="127018" name="Oval 42"/>
              <p:cNvSpPr>
                <a:spLocks noChangeArrowheads="1"/>
              </p:cNvSpPr>
              <p:nvPr/>
            </p:nvSpPr>
            <p:spPr bwMode="auto">
              <a:xfrm rot="18918010" flipH="1">
                <a:off x="1222" y="2846"/>
                <a:ext cx="70" cy="69"/>
              </a:xfrm>
              <a:prstGeom prst="ellipse">
                <a:avLst/>
              </a:prstGeom>
              <a:gradFill rotWithShape="0">
                <a:gsLst>
                  <a:gs pos="0">
                    <a:srgbClr val="0000CC"/>
                  </a:gs>
                  <a:gs pos="100000">
                    <a:srgbClr val="0000CC">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27019" name="Text Box 43"/>
              <p:cNvSpPr txBox="1">
                <a:spLocks noChangeArrowheads="1"/>
              </p:cNvSpPr>
              <p:nvPr/>
            </p:nvSpPr>
            <p:spPr bwMode="auto">
              <a:xfrm rot="18918010" flipH="1">
                <a:off x="1104" y="2775"/>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grpSp>
        <p:grpSp>
          <p:nvGrpSpPr>
            <p:cNvPr id="46101" name="Group 44"/>
            <p:cNvGrpSpPr>
              <a:grpSpLocks/>
            </p:cNvGrpSpPr>
            <p:nvPr/>
          </p:nvGrpSpPr>
          <p:grpSpPr bwMode="auto">
            <a:xfrm rot="3616934">
              <a:off x="2601913" y="4733925"/>
              <a:ext cx="746125" cy="587375"/>
              <a:chOff x="1105" y="2597"/>
              <a:chExt cx="470" cy="370"/>
            </a:xfrm>
          </p:grpSpPr>
          <p:sp>
            <p:nvSpPr>
              <p:cNvPr id="127021" name="Rectangle 45"/>
              <p:cNvSpPr>
                <a:spLocks noChangeArrowheads="1"/>
              </p:cNvSpPr>
              <p:nvPr/>
            </p:nvSpPr>
            <p:spPr bwMode="auto">
              <a:xfrm rot="-2681990">
                <a:off x="1222" y="2759"/>
                <a:ext cx="249" cy="70"/>
              </a:xfrm>
              <a:prstGeom prst="rect">
                <a:avLst/>
              </a:prstGeom>
              <a:gradFill rotWithShape="0">
                <a:gsLst>
                  <a:gs pos="0">
                    <a:srgbClr val="3399FF"/>
                  </a:gs>
                  <a:gs pos="100000">
                    <a:srgbClr val="FF9966"/>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27022" name="Oval 46"/>
              <p:cNvSpPr>
                <a:spLocks noChangeArrowheads="1"/>
              </p:cNvSpPr>
              <p:nvPr/>
            </p:nvSpPr>
            <p:spPr bwMode="auto">
              <a:xfrm rot="18918010" flipH="1">
                <a:off x="1405" y="2668"/>
                <a:ext cx="69" cy="70"/>
              </a:xfrm>
              <a:prstGeom prst="ellipse">
                <a:avLst/>
              </a:prstGeom>
              <a:gradFill rotWithShape="0">
                <a:gsLst>
                  <a:gs pos="0">
                    <a:srgbClr val="FF0000"/>
                  </a:gs>
                  <a:gs pos="100000">
                    <a:srgbClr val="FF0000">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27023" name="Text Box 47"/>
              <p:cNvSpPr txBox="1">
                <a:spLocks noChangeArrowheads="1"/>
              </p:cNvSpPr>
              <p:nvPr/>
            </p:nvSpPr>
            <p:spPr bwMode="auto">
              <a:xfrm rot="18918010" flipH="1">
                <a:off x="1286" y="2597"/>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sp>
            <p:nvSpPr>
              <p:cNvPr id="127024" name="Oval 48"/>
              <p:cNvSpPr>
                <a:spLocks noChangeArrowheads="1"/>
              </p:cNvSpPr>
              <p:nvPr/>
            </p:nvSpPr>
            <p:spPr bwMode="auto">
              <a:xfrm rot="18918010" flipH="1">
                <a:off x="1222" y="2848"/>
                <a:ext cx="70" cy="69"/>
              </a:xfrm>
              <a:prstGeom prst="ellipse">
                <a:avLst/>
              </a:prstGeom>
              <a:gradFill rotWithShape="0">
                <a:gsLst>
                  <a:gs pos="0">
                    <a:srgbClr val="0000CC"/>
                  </a:gs>
                  <a:gs pos="100000">
                    <a:srgbClr val="0000CC">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27025" name="Text Box 49"/>
              <p:cNvSpPr txBox="1">
                <a:spLocks noChangeArrowheads="1"/>
              </p:cNvSpPr>
              <p:nvPr/>
            </p:nvSpPr>
            <p:spPr bwMode="auto">
              <a:xfrm rot="18918010" flipH="1">
                <a:off x="1105" y="2775"/>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grpSp>
        <p:grpSp>
          <p:nvGrpSpPr>
            <p:cNvPr id="46102" name="Group 50"/>
            <p:cNvGrpSpPr>
              <a:grpSpLocks/>
            </p:cNvGrpSpPr>
            <p:nvPr/>
          </p:nvGrpSpPr>
          <p:grpSpPr bwMode="auto">
            <a:xfrm rot="3438818">
              <a:off x="2333625" y="5268913"/>
              <a:ext cx="746125" cy="587375"/>
              <a:chOff x="1105" y="2597"/>
              <a:chExt cx="470" cy="370"/>
            </a:xfrm>
          </p:grpSpPr>
          <p:sp>
            <p:nvSpPr>
              <p:cNvPr id="127027" name="Rectangle 51"/>
              <p:cNvSpPr>
                <a:spLocks noChangeArrowheads="1"/>
              </p:cNvSpPr>
              <p:nvPr/>
            </p:nvSpPr>
            <p:spPr bwMode="auto">
              <a:xfrm rot="-2681990">
                <a:off x="1223" y="2759"/>
                <a:ext cx="249" cy="70"/>
              </a:xfrm>
              <a:prstGeom prst="rect">
                <a:avLst/>
              </a:prstGeom>
              <a:gradFill rotWithShape="0">
                <a:gsLst>
                  <a:gs pos="0">
                    <a:srgbClr val="3399FF"/>
                  </a:gs>
                  <a:gs pos="100000">
                    <a:srgbClr val="FF9966"/>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27028" name="Oval 52"/>
              <p:cNvSpPr>
                <a:spLocks noChangeArrowheads="1"/>
              </p:cNvSpPr>
              <p:nvPr/>
            </p:nvSpPr>
            <p:spPr bwMode="auto">
              <a:xfrm rot="18918010" flipH="1">
                <a:off x="1405" y="2669"/>
                <a:ext cx="69" cy="70"/>
              </a:xfrm>
              <a:prstGeom prst="ellipse">
                <a:avLst/>
              </a:prstGeom>
              <a:gradFill rotWithShape="0">
                <a:gsLst>
                  <a:gs pos="0">
                    <a:srgbClr val="FF0000"/>
                  </a:gs>
                  <a:gs pos="100000">
                    <a:srgbClr val="FF0000">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27029" name="Text Box 53"/>
              <p:cNvSpPr txBox="1">
                <a:spLocks noChangeArrowheads="1"/>
              </p:cNvSpPr>
              <p:nvPr/>
            </p:nvSpPr>
            <p:spPr bwMode="auto">
              <a:xfrm rot="18918010" flipH="1">
                <a:off x="1287" y="2597"/>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sp>
            <p:nvSpPr>
              <p:cNvPr id="127030" name="Oval 54"/>
              <p:cNvSpPr>
                <a:spLocks noChangeArrowheads="1"/>
              </p:cNvSpPr>
              <p:nvPr/>
            </p:nvSpPr>
            <p:spPr bwMode="auto">
              <a:xfrm rot="18918010" flipH="1">
                <a:off x="1221" y="2847"/>
                <a:ext cx="70" cy="69"/>
              </a:xfrm>
              <a:prstGeom prst="ellipse">
                <a:avLst/>
              </a:prstGeom>
              <a:gradFill rotWithShape="0">
                <a:gsLst>
                  <a:gs pos="0">
                    <a:srgbClr val="0000CC"/>
                  </a:gs>
                  <a:gs pos="100000">
                    <a:srgbClr val="0000CC">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27031" name="Text Box 55"/>
              <p:cNvSpPr txBox="1">
                <a:spLocks noChangeArrowheads="1"/>
              </p:cNvSpPr>
              <p:nvPr/>
            </p:nvSpPr>
            <p:spPr bwMode="auto">
              <a:xfrm rot="18918010" flipH="1">
                <a:off x="1104" y="2776"/>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grpSp>
        <p:grpSp>
          <p:nvGrpSpPr>
            <p:cNvPr id="46103" name="Group 56"/>
            <p:cNvGrpSpPr>
              <a:grpSpLocks/>
            </p:cNvGrpSpPr>
            <p:nvPr/>
          </p:nvGrpSpPr>
          <p:grpSpPr bwMode="auto">
            <a:xfrm rot="2568721">
              <a:off x="639763" y="3854450"/>
              <a:ext cx="746125" cy="587375"/>
              <a:chOff x="1105" y="2597"/>
              <a:chExt cx="470" cy="370"/>
            </a:xfrm>
          </p:grpSpPr>
          <p:sp>
            <p:nvSpPr>
              <p:cNvPr id="127033" name="Rectangle 57"/>
              <p:cNvSpPr>
                <a:spLocks noChangeArrowheads="1"/>
              </p:cNvSpPr>
              <p:nvPr/>
            </p:nvSpPr>
            <p:spPr bwMode="auto">
              <a:xfrm rot="-2681990">
                <a:off x="1222" y="2760"/>
                <a:ext cx="249" cy="70"/>
              </a:xfrm>
              <a:prstGeom prst="rect">
                <a:avLst/>
              </a:prstGeom>
              <a:gradFill rotWithShape="0">
                <a:gsLst>
                  <a:gs pos="0">
                    <a:srgbClr val="3399FF"/>
                  </a:gs>
                  <a:gs pos="100000">
                    <a:srgbClr val="FF9966"/>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27034" name="Oval 58"/>
              <p:cNvSpPr>
                <a:spLocks noChangeArrowheads="1"/>
              </p:cNvSpPr>
              <p:nvPr/>
            </p:nvSpPr>
            <p:spPr bwMode="auto">
              <a:xfrm rot="18918010" flipH="1">
                <a:off x="1405" y="2668"/>
                <a:ext cx="69" cy="70"/>
              </a:xfrm>
              <a:prstGeom prst="ellipse">
                <a:avLst/>
              </a:prstGeom>
              <a:gradFill rotWithShape="0">
                <a:gsLst>
                  <a:gs pos="0">
                    <a:srgbClr val="FF0000"/>
                  </a:gs>
                  <a:gs pos="100000">
                    <a:srgbClr val="FF0000">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27035" name="Text Box 59"/>
              <p:cNvSpPr txBox="1">
                <a:spLocks noChangeArrowheads="1"/>
              </p:cNvSpPr>
              <p:nvPr/>
            </p:nvSpPr>
            <p:spPr bwMode="auto">
              <a:xfrm rot="18918010" flipH="1">
                <a:off x="1286" y="2597"/>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sp>
            <p:nvSpPr>
              <p:cNvPr id="127036" name="Oval 60"/>
              <p:cNvSpPr>
                <a:spLocks noChangeArrowheads="1"/>
              </p:cNvSpPr>
              <p:nvPr/>
            </p:nvSpPr>
            <p:spPr bwMode="auto">
              <a:xfrm rot="18918010" flipH="1">
                <a:off x="1222" y="2847"/>
                <a:ext cx="70" cy="69"/>
              </a:xfrm>
              <a:prstGeom prst="ellipse">
                <a:avLst/>
              </a:prstGeom>
              <a:gradFill rotWithShape="0">
                <a:gsLst>
                  <a:gs pos="0">
                    <a:srgbClr val="0000CC"/>
                  </a:gs>
                  <a:gs pos="100000">
                    <a:srgbClr val="0000CC">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27037" name="Text Box 61"/>
              <p:cNvSpPr txBox="1">
                <a:spLocks noChangeArrowheads="1"/>
              </p:cNvSpPr>
              <p:nvPr/>
            </p:nvSpPr>
            <p:spPr bwMode="auto">
              <a:xfrm rot="18918010" flipH="1">
                <a:off x="1104" y="2775"/>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grpSp>
        <p:grpSp>
          <p:nvGrpSpPr>
            <p:cNvPr id="46104" name="Group 62"/>
            <p:cNvGrpSpPr>
              <a:grpSpLocks/>
            </p:cNvGrpSpPr>
            <p:nvPr/>
          </p:nvGrpSpPr>
          <p:grpSpPr bwMode="auto">
            <a:xfrm rot="2568721">
              <a:off x="569913" y="4389438"/>
              <a:ext cx="746125" cy="587375"/>
              <a:chOff x="1105" y="2597"/>
              <a:chExt cx="470" cy="370"/>
            </a:xfrm>
          </p:grpSpPr>
          <p:sp>
            <p:nvSpPr>
              <p:cNvPr id="127039" name="Rectangle 63"/>
              <p:cNvSpPr>
                <a:spLocks noChangeArrowheads="1"/>
              </p:cNvSpPr>
              <p:nvPr/>
            </p:nvSpPr>
            <p:spPr bwMode="auto">
              <a:xfrm rot="-2681990">
                <a:off x="1222" y="2760"/>
                <a:ext cx="249" cy="70"/>
              </a:xfrm>
              <a:prstGeom prst="rect">
                <a:avLst/>
              </a:prstGeom>
              <a:gradFill rotWithShape="0">
                <a:gsLst>
                  <a:gs pos="0">
                    <a:srgbClr val="3399FF"/>
                  </a:gs>
                  <a:gs pos="100000">
                    <a:srgbClr val="FF9966"/>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27040" name="Oval 64"/>
              <p:cNvSpPr>
                <a:spLocks noChangeArrowheads="1"/>
              </p:cNvSpPr>
              <p:nvPr/>
            </p:nvSpPr>
            <p:spPr bwMode="auto">
              <a:xfrm rot="18918010" flipH="1">
                <a:off x="1405" y="2668"/>
                <a:ext cx="69" cy="70"/>
              </a:xfrm>
              <a:prstGeom prst="ellipse">
                <a:avLst/>
              </a:prstGeom>
              <a:gradFill rotWithShape="0">
                <a:gsLst>
                  <a:gs pos="0">
                    <a:srgbClr val="FF0000"/>
                  </a:gs>
                  <a:gs pos="100000">
                    <a:srgbClr val="FF0000">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27041" name="Text Box 65"/>
              <p:cNvSpPr txBox="1">
                <a:spLocks noChangeArrowheads="1"/>
              </p:cNvSpPr>
              <p:nvPr/>
            </p:nvSpPr>
            <p:spPr bwMode="auto">
              <a:xfrm rot="18918010" flipH="1">
                <a:off x="1286" y="2597"/>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sp>
            <p:nvSpPr>
              <p:cNvPr id="127042" name="Oval 66"/>
              <p:cNvSpPr>
                <a:spLocks noChangeArrowheads="1"/>
              </p:cNvSpPr>
              <p:nvPr/>
            </p:nvSpPr>
            <p:spPr bwMode="auto">
              <a:xfrm rot="18918010" flipH="1">
                <a:off x="1222" y="2847"/>
                <a:ext cx="70" cy="69"/>
              </a:xfrm>
              <a:prstGeom prst="ellipse">
                <a:avLst/>
              </a:prstGeom>
              <a:gradFill rotWithShape="0">
                <a:gsLst>
                  <a:gs pos="0">
                    <a:srgbClr val="0000CC"/>
                  </a:gs>
                  <a:gs pos="100000">
                    <a:srgbClr val="0000CC">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27043" name="Text Box 67"/>
              <p:cNvSpPr txBox="1">
                <a:spLocks noChangeArrowheads="1"/>
              </p:cNvSpPr>
              <p:nvPr/>
            </p:nvSpPr>
            <p:spPr bwMode="auto">
              <a:xfrm rot="18918010" flipH="1">
                <a:off x="1104" y="2775"/>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grpSp>
        <p:grpSp>
          <p:nvGrpSpPr>
            <p:cNvPr id="46105" name="Group 68"/>
            <p:cNvGrpSpPr>
              <a:grpSpLocks/>
            </p:cNvGrpSpPr>
            <p:nvPr/>
          </p:nvGrpSpPr>
          <p:grpSpPr bwMode="auto">
            <a:xfrm rot="2568721">
              <a:off x="728663" y="4956175"/>
              <a:ext cx="746125" cy="587375"/>
              <a:chOff x="1105" y="2597"/>
              <a:chExt cx="470" cy="370"/>
            </a:xfrm>
          </p:grpSpPr>
          <p:sp>
            <p:nvSpPr>
              <p:cNvPr id="127045" name="Rectangle 69"/>
              <p:cNvSpPr>
                <a:spLocks noChangeArrowheads="1"/>
              </p:cNvSpPr>
              <p:nvPr/>
            </p:nvSpPr>
            <p:spPr bwMode="auto">
              <a:xfrm rot="-2681990">
                <a:off x="1222" y="2760"/>
                <a:ext cx="249" cy="70"/>
              </a:xfrm>
              <a:prstGeom prst="rect">
                <a:avLst/>
              </a:prstGeom>
              <a:gradFill rotWithShape="0">
                <a:gsLst>
                  <a:gs pos="0">
                    <a:srgbClr val="3399FF"/>
                  </a:gs>
                  <a:gs pos="100000">
                    <a:srgbClr val="FF9966"/>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27046" name="Oval 70"/>
              <p:cNvSpPr>
                <a:spLocks noChangeArrowheads="1"/>
              </p:cNvSpPr>
              <p:nvPr/>
            </p:nvSpPr>
            <p:spPr bwMode="auto">
              <a:xfrm rot="18918010" flipH="1">
                <a:off x="1405" y="2668"/>
                <a:ext cx="69" cy="70"/>
              </a:xfrm>
              <a:prstGeom prst="ellipse">
                <a:avLst/>
              </a:prstGeom>
              <a:gradFill rotWithShape="0">
                <a:gsLst>
                  <a:gs pos="0">
                    <a:srgbClr val="FF0000"/>
                  </a:gs>
                  <a:gs pos="100000">
                    <a:srgbClr val="FF0000">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27047" name="Text Box 71"/>
              <p:cNvSpPr txBox="1">
                <a:spLocks noChangeArrowheads="1"/>
              </p:cNvSpPr>
              <p:nvPr/>
            </p:nvSpPr>
            <p:spPr bwMode="auto">
              <a:xfrm rot="18918010" flipH="1">
                <a:off x="1286" y="2597"/>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sp>
            <p:nvSpPr>
              <p:cNvPr id="127048" name="Oval 72"/>
              <p:cNvSpPr>
                <a:spLocks noChangeArrowheads="1"/>
              </p:cNvSpPr>
              <p:nvPr/>
            </p:nvSpPr>
            <p:spPr bwMode="auto">
              <a:xfrm rot="18918010" flipH="1">
                <a:off x="1222" y="2847"/>
                <a:ext cx="70" cy="69"/>
              </a:xfrm>
              <a:prstGeom prst="ellipse">
                <a:avLst/>
              </a:prstGeom>
              <a:gradFill rotWithShape="0">
                <a:gsLst>
                  <a:gs pos="0">
                    <a:srgbClr val="0000CC"/>
                  </a:gs>
                  <a:gs pos="100000">
                    <a:srgbClr val="0000CC">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27049" name="Text Box 73"/>
              <p:cNvSpPr txBox="1">
                <a:spLocks noChangeArrowheads="1"/>
              </p:cNvSpPr>
              <p:nvPr/>
            </p:nvSpPr>
            <p:spPr bwMode="auto">
              <a:xfrm rot="18918010" flipH="1">
                <a:off x="1104" y="2775"/>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grpSp>
        <p:grpSp>
          <p:nvGrpSpPr>
            <p:cNvPr id="46106" name="Group 80"/>
            <p:cNvGrpSpPr>
              <a:grpSpLocks/>
            </p:cNvGrpSpPr>
            <p:nvPr/>
          </p:nvGrpSpPr>
          <p:grpSpPr bwMode="auto">
            <a:xfrm rot="651998">
              <a:off x="1508125" y="3600450"/>
              <a:ext cx="746125" cy="587375"/>
              <a:chOff x="1105" y="2597"/>
              <a:chExt cx="470" cy="370"/>
            </a:xfrm>
          </p:grpSpPr>
          <p:sp>
            <p:nvSpPr>
              <p:cNvPr id="127057" name="Rectangle 81"/>
              <p:cNvSpPr>
                <a:spLocks noChangeArrowheads="1"/>
              </p:cNvSpPr>
              <p:nvPr/>
            </p:nvSpPr>
            <p:spPr bwMode="auto">
              <a:xfrm rot="-2681990">
                <a:off x="1222" y="2759"/>
                <a:ext cx="249" cy="70"/>
              </a:xfrm>
              <a:prstGeom prst="rect">
                <a:avLst/>
              </a:prstGeom>
              <a:gradFill rotWithShape="0">
                <a:gsLst>
                  <a:gs pos="0">
                    <a:srgbClr val="3399FF"/>
                  </a:gs>
                  <a:gs pos="100000">
                    <a:srgbClr val="FF9966"/>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27058" name="Oval 82"/>
              <p:cNvSpPr>
                <a:spLocks noChangeArrowheads="1"/>
              </p:cNvSpPr>
              <p:nvPr/>
            </p:nvSpPr>
            <p:spPr bwMode="auto">
              <a:xfrm rot="18918010" flipH="1">
                <a:off x="1405" y="2668"/>
                <a:ext cx="69" cy="70"/>
              </a:xfrm>
              <a:prstGeom prst="ellipse">
                <a:avLst/>
              </a:prstGeom>
              <a:gradFill rotWithShape="0">
                <a:gsLst>
                  <a:gs pos="0">
                    <a:srgbClr val="FF0000"/>
                  </a:gs>
                  <a:gs pos="100000">
                    <a:srgbClr val="FF0000">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27059" name="Text Box 83"/>
              <p:cNvSpPr txBox="1">
                <a:spLocks noChangeArrowheads="1"/>
              </p:cNvSpPr>
              <p:nvPr/>
            </p:nvSpPr>
            <p:spPr bwMode="auto">
              <a:xfrm rot="18918010" flipH="1">
                <a:off x="1287" y="2596"/>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sp>
            <p:nvSpPr>
              <p:cNvPr id="127060" name="Oval 84"/>
              <p:cNvSpPr>
                <a:spLocks noChangeArrowheads="1"/>
              </p:cNvSpPr>
              <p:nvPr/>
            </p:nvSpPr>
            <p:spPr bwMode="auto">
              <a:xfrm rot="18918010" flipH="1">
                <a:off x="1222" y="2846"/>
                <a:ext cx="70" cy="69"/>
              </a:xfrm>
              <a:prstGeom prst="ellipse">
                <a:avLst/>
              </a:prstGeom>
              <a:gradFill rotWithShape="0">
                <a:gsLst>
                  <a:gs pos="0">
                    <a:srgbClr val="0000CC"/>
                  </a:gs>
                  <a:gs pos="100000">
                    <a:srgbClr val="0000CC">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27061" name="Text Box 85"/>
              <p:cNvSpPr txBox="1">
                <a:spLocks noChangeArrowheads="1"/>
              </p:cNvSpPr>
              <p:nvPr/>
            </p:nvSpPr>
            <p:spPr bwMode="auto">
              <a:xfrm rot="18918010" flipH="1">
                <a:off x="1104" y="2775"/>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grpSp>
        <p:grpSp>
          <p:nvGrpSpPr>
            <p:cNvPr id="46107" name="Group 86"/>
            <p:cNvGrpSpPr>
              <a:grpSpLocks/>
            </p:cNvGrpSpPr>
            <p:nvPr/>
          </p:nvGrpSpPr>
          <p:grpSpPr bwMode="auto">
            <a:xfrm rot="2407311">
              <a:off x="1652588" y="4422775"/>
              <a:ext cx="746125" cy="587375"/>
              <a:chOff x="1105" y="2597"/>
              <a:chExt cx="470" cy="370"/>
            </a:xfrm>
          </p:grpSpPr>
          <p:sp>
            <p:nvSpPr>
              <p:cNvPr id="127063" name="Rectangle 87"/>
              <p:cNvSpPr>
                <a:spLocks noChangeArrowheads="1"/>
              </p:cNvSpPr>
              <p:nvPr/>
            </p:nvSpPr>
            <p:spPr bwMode="auto">
              <a:xfrm rot="-2681990">
                <a:off x="1223" y="2759"/>
                <a:ext cx="249" cy="70"/>
              </a:xfrm>
              <a:prstGeom prst="rect">
                <a:avLst/>
              </a:prstGeom>
              <a:gradFill rotWithShape="0">
                <a:gsLst>
                  <a:gs pos="0">
                    <a:srgbClr val="3399FF"/>
                  </a:gs>
                  <a:gs pos="100000">
                    <a:srgbClr val="FF9966"/>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27064" name="Oval 88"/>
              <p:cNvSpPr>
                <a:spLocks noChangeArrowheads="1"/>
              </p:cNvSpPr>
              <p:nvPr/>
            </p:nvSpPr>
            <p:spPr bwMode="auto">
              <a:xfrm rot="18918010" flipH="1">
                <a:off x="1405" y="2669"/>
                <a:ext cx="69" cy="70"/>
              </a:xfrm>
              <a:prstGeom prst="ellipse">
                <a:avLst/>
              </a:prstGeom>
              <a:gradFill rotWithShape="0">
                <a:gsLst>
                  <a:gs pos="0">
                    <a:srgbClr val="FF0000"/>
                  </a:gs>
                  <a:gs pos="100000">
                    <a:srgbClr val="FF0000">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27065" name="Text Box 89"/>
              <p:cNvSpPr txBox="1">
                <a:spLocks noChangeArrowheads="1"/>
              </p:cNvSpPr>
              <p:nvPr/>
            </p:nvSpPr>
            <p:spPr bwMode="auto">
              <a:xfrm rot="18918010" flipH="1">
                <a:off x="1286" y="2597"/>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sp>
            <p:nvSpPr>
              <p:cNvPr id="127066" name="Oval 90"/>
              <p:cNvSpPr>
                <a:spLocks noChangeArrowheads="1"/>
              </p:cNvSpPr>
              <p:nvPr/>
            </p:nvSpPr>
            <p:spPr bwMode="auto">
              <a:xfrm rot="18918010" flipH="1">
                <a:off x="1222" y="2847"/>
                <a:ext cx="70" cy="69"/>
              </a:xfrm>
              <a:prstGeom prst="ellipse">
                <a:avLst/>
              </a:prstGeom>
              <a:gradFill rotWithShape="0">
                <a:gsLst>
                  <a:gs pos="0">
                    <a:srgbClr val="0000CC"/>
                  </a:gs>
                  <a:gs pos="100000">
                    <a:srgbClr val="0000CC">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27067" name="Text Box 91"/>
              <p:cNvSpPr txBox="1">
                <a:spLocks noChangeArrowheads="1"/>
              </p:cNvSpPr>
              <p:nvPr/>
            </p:nvSpPr>
            <p:spPr bwMode="auto">
              <a:xfrm rot="18918010" flipH="1">
                <a:off x="1105" y="2775"/>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grpSp>
        <p:grpSp>
          <p:nvGrpSpPr>
            <p:cNvPr id="46108" name="Group 92"/>
            <p:cNvGrpSpPr>
              <a:grpSpLocks/>
            </p:cNvGrpSpPr>
            <p:nvPr/>
          </p:nvGrpSpPr>
          <p:grpSpPr bwMode="auto">
            <a:xfrm rot="3639998">
              <a:off x="1570038" y="5057775"/>
              <a:ext cx="746125" cy="587375"/>
              <a:chOff x="1105" y="2597"/>
              <a:chExt cx="470" cy="370"/>
            </a:xfrm>
          </p:grpSpPr>
          <p:sp>
            <p:nvSpPr>
              <p:cNvPr id="127069" name="Rectangle 93"/>
              <p:cNvSpPr>
                <a:spLocks noChangeArrowheads="1"/>
              </p:cNvSpPr>
              <p:nvPr/>
            </p:nvSpPr>
            <p:spPr bwMode="auto">
              <a:xfrm rot="-2681990">
                <a:off x="1222" y="2759"/>
                <a:ext cx="249" cy="70"/>
              </a:xfrm>
              <a:prstGeom prst="rect">
                <a:avLst/>
              </a:prstGeom>
              <a:gradFill rotWithShape="0">
                <a:gsLst>
                  <a:gs pos="0">
                    <a:srgbClr val="3399FF"/>
                  </a:gs>
                  <a:gs pos="100000">
                    <a:srgbClr val="FF9966"/>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27070" name="Oval 94"/>
              <p:cNvSpPr>
                <a:spLocks noChangeArrowheads="1"/>
              </p:cNvSpPr>
              <p:nvPr/>
            </p:nvSpPr>
            <p:spPr bwMode="auto">
              <a:xfrm rot="18918010" flipH="1">
                <a:off x="1404" y="2669"/>
                <a:ext cx="69" cy="70"/>
              </a:xfrm>
              <a:prstGeom prst="ellipse">
                <a:avLst/>
              </a:prstGeom>
              <a:gradFill rotWithShape="0">
                <a:gsLst>
                  <a:gs pos="0">
                    <a:srgbClr val="FF0000"/>
                  </a:gs>
                  <a:gs pos="100000">
                    <a:srgbClr val="FF0000">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27071" name="Text Box 95"/>
              <p:cNvSpPr txBox="1">
                <a:spLocks noChangeArrowheads="1"/>
              </p:cNvSpPr>
              <p:nvPr/>
            </p:nvSpPr>
            <p:spPr bwMode="auto">
              <a:xfrm rot="18918010" flipH="1">
                <a:off x="1286" y="2597"/>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sp>
            <p:nvSpPr>
              <p:cNvPr id="127072" name="Oval 96"/>
              <p:cNvSpPr>
                <a:spLocks noChangeArrowheads="1"/>
              </p:cNvSpPr>
              <p:nvPr/>
            </p:nvSpPr>
            <p:spPr bwMode="auto">
              <a:xfrm rot="18918010" flipH="1">
                <a:off x="1222" y="2848"/>
                <a:ext cx="70" cy="69"/>
              </a:xfrm>
              <a:prstGeom prst="ellipse">
                <a:avLst/>
              </a:prstGeom>
              <a:gradFill rotWithShape="0">
                <a:gsLst>
                  <a:gs pos="0">
                    <a:srgbClr val="0000CC"/>
                  </a:gs>
                  <a:gs pos="100000">
                    <a:srgbClr val="0000CC">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27073" name="Text Box 97"/>
              <p:cNvSpPr txBox="1">
                <a:spLocks noChangeArrowheads="1"/>
              </p:cNvSpPr>
              <p:nvPr/>
            </p:nvSpPr>
            <p:spPr bwMode="auto">
              <a:xfrm rot="18918010" flipH="1">
                <a:off x="1104" y="2776"/>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grpSp>
        <p:sp>
          <p:nvSpPr>
            <p:cNvPr id="127087" name="Rectangle 111"/>
            <p:cNvSpPr>
              <a:spLocks noChangeArrowheads="1"/>
            </p:cNvSpPr>
            <p:nvPr/>
          </p:nvSpPr>
          <p:spPr bwMode="auto">
            <a:xfrm>
              <a:off x="304800" y="2521200"/>
              <a:ext cx="3983038" cy="36720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1" name="Textfeld 10"/>
            <p:cNvSpPr txBox="1"/>
            <p:nvPr/>
          </p:nvSpPr>
          <p:spPr>
            <a:xfrm>
              <a:off x="3200400" y="3048000"/>
              <a:ext cx="631863" cy="1323439"/>
            </a:xfrm>
            <a:prstGeom prst="rect">
              <a:avLst/>
            </a:prstGeom>
            <a:noFill/>
          </p:spPr>
          <p:txBody>
            <a:bodyPr wrap="square" rtlCol="0">
              <a:spAutoFit/>
            </a:bodyPr>
            <a:lstStyle/>
            <a:p>
              <a:r>
                <a:rPr lang="de-DE" sz="8000" b="1" dirty="0" smtClean="0">
                  <a:solidFill>
                    <a:srgbClr val="FF0000"/>
                  </a:solidFill>
                </a:rPr>
                <a:t>⊕</a:t>
              </a:r>
              <a:endParaRPr lang="de-DE" sz="8000" b="1" dirty="0">
                <a:solidFill>
                  <a:srgbClr val="FF0000"/>
                </a:solidFill>
              </a:endParaRPr>
            </a:p>
          </p:txBody>
        </p:sp>
        <p:sp>
          <p:nvSpPr>
            <p:cNvPr id="135" name="Textfeld 134"/>
            <p:cNvSpPr txBox="1"/>
            <p:nvPr/>
          </p:nvSpPr>
          <p:spPr>
            <a:xfrm>
              <a:off x="282537" y="3096161"/>
              <a:ext cx="631863" cy="1323439"/>
            </a:xfrm>
            <a:prstGeom prst="rect">
              <a:avLst/>
            </a:prstGeom>
            <a:noFill/>
          </p:spPr>
          <p:txBody>
            <a:bodyPr wrap="square" rtlCol="0">
              <a:spAutoFit/>
            </a:bodyPr>
            <a:lstStyle/>
            <a:p>
              <a:r>
                <a:rPr lang="de-DE" sz="8000" b="1" smtClean="0"/>
                <a:t>⊖</a:t>
              </a:r>
              <a:endParaRPr lang="de-DE" sz="8000" b="1" dirty="0"/>
            </a:p>
          </p:txBody>
        </p:sp>
        <p:pic>
          <p:nvPicPr>
            <p:cNvPr id="12" name="Bild 11"/>
            <p:cNvPicPr>
              <a:picLocks noChangeAspect="1"/>
            </p:cNvPicPr>
            <p:nvPr/>
          </p:nvPicPr>
          <p:blipFill>
            <a:blip r:embed="rId2"/>
            <a:stretch>
              <a:fillRect/>
            </a:stretch>
          </p:blipFill>
          <p:spPr>
            <a:xfrm>
              <a:off x="2971800" y="2895600"/>
              <a:ext cx="342900" cy="45720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Text Box 4"/>
          <p:cNvSpPr txBox="1">
            <a:spLocks noChangeArrowheads="1"/>
          </p:cNvSpPr>
          <p:nvPr/>
        </p:nvSpPr>
        <p:spPr bwMode="auto">
          <a:xfrm>
            <a:off x="127000" y="152400"/>
            <a:ext cx="878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spcBef>
                <a:spcPct val="20000"/>
              </a:spcBef>
              <a:buChar char="•"/>
              <a:tabLst>
                <a:tab pos="2743200" algn="l"/>
              </a:tabLst>
              <a:defRPr sz="3200">
                <a:solidFill>
                  <a:schemeClr val="tx1"/>
                </a:solidFill>
                <a:latin typeface="Times New Roman" charset="0"/>
              </a:defRPr>
            </a:lvl1pPr>
            <a:lvl2pPr marL="977900" indent="-457200">
              <a:spcBef>
                <a:spcPct val="20000"/>
              </a:spcBef>
              <a:buChar char="–"/>
              <a:tabLst>
                <a:tab pos="2743200" algn="l"/>
              </a:tabLst>
              <a:defRPr sz="2800">
                <a:solidFill>
                  <a:schemeClr val="tx1"/>
                </a:solidFill>
                <a:latin typeface="Times New Roman" charset="0"/>
              </a:defRPr>
            </a:lvl2pPr>
            <a:lvl3pPr marL="1549400" indent="-457200">
              <a:spcBef>
                <a:spcPct val="20000"/>
              </a:spcBef>
              <a:buChar char="•"/>
              <a:tabLst>
                <a:tab pos="2743200" algn="l"/>
              </a:tabLst>
              <a:defRPr sz="2400">
                <a:solidFill>
                  <a:schemeClr val="tx1"/>
                </a:solidFill>
                <a:latin typeface="Times New Roman" charset="0"/>
              </a:defRPr>
            </a:lvl3pPr>
            <a:lvl4pPr marL="2120900" indent="-457200">
              <a:spcBef>
                <a:spcPct val="20000"/>
              </a:spcBef>
              <a:buChar char="–"/>
              <a:tabLst>
                <a:tab pos="2743200" algn="l"/>
              </a:tabLst>
              <a:defRPr sz="2000">
                <a:solidFill>
                  <a:schemeClr val="tx1"/>
                </a:solidFill>
                <a:latin typeface="Times New Roman" charset="0"/>
              </a:defRPr>
            </a:lvl4pPr>
            <a:lvl5pPr marL="2692400" indent="-457200">
              <a:spcBef>
                <a:spcPct val="20000"/>
              </a:spcBef>
              <a:buChar char="»"/>
              <a:tabLst>
                <a:tab pos="2743200" algn="l"/>
              </a:tabLst>
              <a:defRPr sz="2000">
                <a:solidFill>
                  <a:schemeClr val="tx1"/>
                </a:solidFill>
                <a:latin typeface="Times New Roman" charset="0"/>
              </a:defRPr>
            </a:lvl5pPr>
            <a:lvl6pPr marL="3149600" indent="-457200" eaLnBrk="0" fontAlgn="base" hangingPunct="0">
              <a:spcBef>
                <a:spcPct val="20000"/>
              </a:spcBef>
              <a:spcAft>
                <a:spcPct val="0"/>
              </a:spcAft>
              <a:buChar char="»"/>
              <a:tabLst>
                <a:tab pos="2743200" algn="l"/>
              </a:tabLst>
              <a:defRPr sz="2000">
                <a:solidFill>
                  <a:schemeClr val="tx1"/>
                </a:solidFill>
                <a:latin typeface="Times New Roman" charset="0"/>
              </a:defRPr>
            </a:lvl6pPr>
            <a:lvl7pPr marL="3606800" indent="-457200" eaLnBrk="0" fontAlgn="base" hangingPunct="0">
              <a:spcBef>
                <a:spcPct val="20000"/>
              </a:spcBef>
              <a:spcAft>
                <a:spcPct val="0"/>
              </a:spcAft>
              <a:buChar char="»"/>
              <a:tabLst>
                <a:tab pos="2743200" algn="l"/>
              </a:tabLst>
              <a:defRPr sz="2000">
                <a:solidFill>
                  <a:schemeClr val="tx1"/>
                </a:solidFill>
                <a:latin typeface="Times New Roman" charset="0"/>
              </a:defRPr>
            </a:lvl7pPr>
            <a:lvl8pPr marL="4064000" indent="-457200" eaLnBrk="0" fontAlgn="base" hangingPunct="0">
              <a:spcBef>
                <a:spcPct val="20000"/>
              </a:spcBef>
              <a:spcAft>
                <a:spcPct val="0"/>
              </a:spcAft>
              <a:buChar char="»"/>
              <a:tabLst>
                <a:tab pos="2743200" algn="l"/>
              </a:tabLst>
              <a:defRPr sz="2000">
                <a:solidFill>
                  <a:schemeClr val="tx1"/>
                </a:solidFill>
                <a:latin typeface="Times New Roman" charset="0"/>
              </a:defRPr>
            </a:lvl8pPr>
            <a:lvl9pPr marL="4521200" indent="-457200" eaLnBrk="0" fontAlgn="base" hangingPunct="0">
              <a:spcBef>
                <a:spcPct val="20000"/>
              </a:spcBef>
              <a:spcAft>
                <a:spcPct val="0"/>
              </a:spcAft>
              <a:buChar char="»"/>
              <a:tabLst>
                <a:tab pos="2743200" algn="l"/>
              </a:tabLst>
              <a:defRPr sz="2000">
                <a:solidFill>
                  <a:schemeClr val="tx1"/>
                </a:solidFill>
                <a:latin typeface="Times New Roman" charset="0"/>
              </a:defRPr>
            </a:lvl9pPr>
          </a:lstStyle>
          <a:p>
            <a:pPr eaLnBrk="1" hangingPunct="1">
              <a:spcBef>
                <a:spcPct val="50000"/>
              </a:spcBef>
              <a:buFontTx/>
              <a:buAutoNum type="alphaLcParenR" startAt="3"/>
            </a:pPr>
            <a:r>
              <a:rPr lang="de-DE" altLang="de-DE" sz="2800" u="sng" dirty="0">
                <a:solidFill>
                  <a:srgbClr val="FF0000"/>
                </a:solidFill>
              </a:rPr>
              <a:t>Richtung elektrischer Kräfte zwischen Ladungen:</a:t>
            </a:r>
            <a:r>
              <a:rPr lang="de-DE" altLang="de-DE" sz="2400" dirty="0">
                <a:solidFill>
                  <a:srgbClr val="FF0000"/>
                </a:solidFill>
              </a:rPr>
              <a:t> </a:t>
            </a:r>
            <a:r>
              <a:rPr lang="de-DE" altLang="de-DE" sz="2400" dirty="0">
                <a:solidFill>
                  <a:srgbClr val="0000CC"/>
                </a:solidFill>
              </a:rPr>
              <a:t> </a:t>
            </a:r>
            <a:endParaRPr lang="de-DE" altLang="de-DE" sz="2400" dirty="0">
              <a:solidFill>
                <a:srgbClr val="FF0000"/>
              </a:solidFill>
              <a:ea typeface="Times New Roman" charset="0"/>
              <a:cs typeface="Times New Roman" charset="0"/>
              <a:sym typeface="Symbol" charset="2"/>
            </a:endParaRPr>
          </a:p>
        </p:txBody>
      </p:sp>
      <p:grpSp>
        <p:nvGrpSpPr>
          <p:cNvPr id="91162" name="Group 26"/>
          <p:cNvGrpSpPr>
            <a:grpSpLocks/>
          </p:cNvGrpSpPr>
          <p:nvPr/>
        </p:nvGrpSpPr>
        <p:grpSpPr bwMode="auto">
          <a:xfrm>
            <a:off x="838200" y="1044575"/>
            <a:ext cx="685800" cy="708025"/>
            <a:chOff x="720" y="802"/>
            <a:chExt cx="432" cy="446"/>
          </a:xfrm>
        </p:grpSpPr>
        <p:sp>
          <p:nvSpPr>
            <p:cNvPr id="91158" name="Oval 22"/>
            <p:cNvSpPr>
              <a:spLocks noChangeArrowheads="1"/>
            </p:cNvSpPr>
            <p:nvPr/>
          </p:nvSpPr>
          <p:spPr bwMode="auto">
            <a:xfrm>
              <a:off x="768" y="864"/>
              <a:ext cx="336" cy="336"/>
            </a:xfrm>
            <a:prstGeom prst="ellipse">
              <a:avLst/>
            </a:prstGeom>
            <a:gradFill rotWithShape="0">
              <a:gsLst>
                <a:gs pos="0">
                  <a:srgbClr val="FF0000"/>
                </a:gs>
                <a:gs pos="100000">
                  <a:srgbClr val="FF0000">
                    <a:gamma/>
                    <a:shade val="36471"/>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91160" name="Text Box 24"/>
            <p:cNvSpPr txBox="1">
              <a:spLocks noChangeArrowheads="1"/>
            </p:cNvSpPr>
            <p:nvPr/>
          </p:nvSpPr>
          <p:spPr bwMode="auto">
            <a:xfrm>
              <a:off x="720" y="802"/>
              <a:ext cx="432"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4000" b="1" dirty="0" smtClean="0">
                  <a:solidFill>
                    <a:srgbClr val="FFFFFF"/>
                  </a:solidFill>
                  <a:sym typeface="Symbol" charset="2"/>
                </a:rPr>
                <a:t>−</a:t>
              </a:r>
              <a:endParaRPr lang="de-DE" altLang="de-DE" sz="4000" b="1" dirty="0">
                <a:solidFill>
                  <a:srgbClr val="FFFFFF"/>
                </a:solidFill>
              </a:endParaRPr>
            </a:p>
          </p:txBody>
        </p:sp>
      </p:grpSp>
      <p:grpSp>
        <p:nvGrpSpPr>
          <p:cNvPr id="91163" name="Group 27"/>
          <p:cNvGrpSpPr>
            <a:grpSpLocks/>
          </p:cNvGrpSpPr>
          <p:nvPr/>
        </p:nvGrpSpPr>
        <p:grpSpPr bwMode="auto">
          <a:xfrm>
            <a:off x="3048000" y="1044576"/>
            <a:ext cx="685800" cy="701675"/>
            <a:chOff x="2120" y="802"/>
            <a:chExt cx="432" cy="442"/>
          </a:xfrm>
        </p:grpSpPr>
        <p:sp>
          <p:nvSpPr>
            <p:cNvPr id="91159" name="Oval 23"/>
            <p:cNvSpPr>
              <a:spLocks noChangeArrowheads="1"/>
            </p:cNvSpPr>
            <p:nvPr/>
          </p:nvSpPr>
          <p:spPr bwMode="auto">
            <a:xfrm>
              <a:off x="2160" y="864"/>
              <a:ext cx="336" cy="336"/>
            </a:xfrm>
            <a:prstGeom prst="ellipse">
              <a:avLst/>
            </a:prstGeom>
            <a:gradFill rotWithShape="0">
              <a:gsLst>
                <a:gs pos="0">
                  <a:srgbClr val="0066FF"/>
                </a:gs>
                <a:gs pos="100000">
                  <a:srgbClr val="0066FF">
                    <a:gamma/>
                    <a:shade val="36471"/>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91161" name="Text Box 25"/>
            <p:cNvSpPr txBox="1">
              <a:spLocks noChangeArrowheads="1"/>
            </p:cNvSpPr>
            <p:nvPr/>
          </p:nvSpPr>
          <p:spPr bwMode="auto">
            <a:xfrm>
              <a:off x="2120" y="802"/>
              <a:ext cx="43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4000" b="1">
                  <a:solidFill>
                    <a:srgbClr val="FFFFFF"/>
                  </a:solidFill>
                  <a:sym typeface="Symbol" charset="2"/>
                </a:rPr>
                <a:t>+</a:t>
              </a:r>
              <a:endParaRPr lang="de-DE" altLang="de-DE" sz="4000" b="1">
                <a:solidFill>
                  <a:srgbClr val="FFFFFF"/>
                </a:solidFill>
              </a:endParaRPr>
            </a:p>
          </p:txBody>
        </p:sp>
      </p:grpSp>
      <p:grpSp>
        <p:nvGrpSpPr>
          <p:cNvPr id="91166" name="Group 30"/>
          <p:cNvGrpSpPr>
            <a:grpSpLocks/>
          </p:cNvGrpSpPr>
          <p:nvPr/>
        </p:nvGrpSpPr>
        <p:grpSpPr bwMode="auto">
          <a:xfrm>
            <a:off x="6870700" y="2373313"/>
            <a:ext cx="685800" cy="701675"/>
            <a:chOff x="720" y="785"/>
            <a:chExt cx="432" cy="442"/>
          </a:xfrm>
        </p:grpSpPr>
        <p:sp>
          <p:nvSpPr>
            <p:cNvPr id="91167" name="Oval 31"/>
            <p:cNvSpPr>
              <a:spLocks noChangeArrowheads="1"/>
            </p:cNvSpPr>
            <p:nvPr/>
          </p:nvSpPr>
          <p:spPr bwMode="auto">
            <a:xfrm>
              <a:off x="768" y="864"/>
              <a:ext cx="336" cy="336"/>
            </a:xfrm>
            <a:prstGeom prst="ellipse">
              <a:avLst/>
            </a:prstGeom>
            <a:gradFill rotWithShape="0">
              <a:gsLst>
                <a:gs pos="0">
                  <a:srgbClr val="FF0000"/>
                </a:gs>
                <a:gs pos="100000">
                  <a:srgbClr val="FF0000">
                    <a:gamma/>
                    <a:shade val="36471"/>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91168" name="Text Box 32"/>
            <p:cNvSpPr txBox="1">
              <a:spLocks noChangeArrowheads="1"/>
            </p:cNvSpPr>
            <p:nvPr/>
          </p:nvSpPr>
          <p:spPr bwMode="auto">
            <a:xfrm>
              <a:off x="720" y="785"/>
              <a:ext cx="43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4000" b="1">
                  <a:solidFill>
                    <a:srgbClr val="FFFFFF"/>
                  </a:solidFill>
                  <a:sym typeface="Symbol" charset="2"/>
                </a:rPr>
                <a:t>−</a:t>
              </a:r>
              <a:endParaRPr lang="de-DE" altLang="de-DE" sz="4000" b="1">
                <a:solidFill>
                  <a:srgbClr val="FFFFFF"/>
                </a:solidFill>
              </a:endParaRPr>
            </a:p>
          </p:txBody>
        </p:sp>
      </p:grpSp>
      <p:grpSp>
        <p:nvGrpSpPr>
          <p:cNvPr id="91193" name="Group 57"/>
          <p:cNvGrpSpPr>
            <a:grpSpLocks/>
          </p:cNvGrpSpPr>
          <p:nvPr/>
        </p:nvGrpSpPr>
        <p:grpSpPr bwMode="auto">
          <a:xfrm>
            <a:off x="6900863" y="1033463"/>
            <a:ext cx="685800" cy="701675"/>
            <a:chOff x="4347" y="651"/>
            <a:chExt cx="432" cy="442"/>
          </a:xfrm>
        </p:grpSpPr>
        <p:sp>
          <p:nvSpPr>
            <p:cNvPr id="91170" name="Oval 34"/>
            <p:cNvSpPr>
              <a:spLocks noChangeArrowheads="1"/>
            </p:cNvSpPr>
            <p:nvPr/>
          </p:nvSpPr>
          <p:spPr bwMode="auto">
            <a:xfrm flipH="1">
              <a:off x="4376" y="720"/>
              <a:ext cx="336" cy="336"/>
            </a:xfrm>
            <a:prstGeom prst="ellipse">
              <a:avLst/>
            </a:prstGeom>
            <a:gradFill rotWithShape="0">
              <a:gsLst>
                <a:gs pos="0">
                  <a:srgbClr val="0066FF"/>
                </a:gs>
                <a:gs pos="100000">
                  <a:srgbClr val="0066FF">
                    <a:gamma/>
                    <a:shade val="36471"/>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91171" name="Text Box 35"/>
            <p:cNvSpPr txBox="1">
              <a:spLocks noChangeArrowheads="1"/>
            </p:cNvSpPr>
            <p:nvPr/>
          </p:nvSpPr>
          <p:spPr bwMode="auto">
            <a:xfrm flipH="1">
              <a:off x="4347" y="651"/>
              <a:ext cx="43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4000" b="1">
                  <a:solidFill>
                    <a:srgbClr val="FFFFFF"/>
                  </a:solidFill>
                  <a:sym typeface="Symbol" charset="2"/>
                </a:rPr>
                <a:t>+</a:t>
              </a:r>
              <a:endParaRPr lang="de-DE" altLang="de-DE" sz="4000" b="1">
                <a:solidFill>
                  <a:srgbClr val="FFFFFF"/>
                </a:solidFill>
              </a:endParaRPr>
            </a:p>
          </p:txBody>
        </p:sp>
      </p:grpSp>
      <p:grpSp>
        <p:nvGrpSpPr>
          <p:cNvPr id="91177" name="Group 41"/>
          <p:cNvGrpSpPr>
            <a:grpSpLocks/>
          </p:cNvGrpSpPr>
          <p:nvPr/>
        </p:nvGrpSpPr>
        <p:grpSpPr bwMode="auto">
          <a:xfrm>
            <a:off x="5562600" y="1036638"/>
            <a:ext cx="685800" cy="701675"/>
            <a:chOff x="2120" y="797"/>
            <a:chExt cx="432" cy="442"/>
          </a:xfrm>
        </p:grpSpPr>
        <p:sp>
          <p:nvSpPr>
            <p:cNvPr id="91178" name="Oval 42"/>
            <p:cNvSpPr>
              <a:spLocks noChangeArrowheads="1"/>
            </p:cNvSpPr>
            <p:nvPr/>
          </p:nvSpPr>
          <p:spPr bwMode="auto">
            <a:xfrm>
              <a:off x="2160" y="864"/>
              <a:ext cx="336" cy="336"/>
            </a:xfrm>
            <a:prstGeom prst="ellipse">
              <a:avLst/>
            </a:prstGeom>
            <a:gradFill rotWithShape="0">
              <a:gsLst>
                <a:gs pos="0">
                  <a:srgbClr val="0066FF"/>
                </a:gs>
                <a:gs pos="100000">
                  <a:srgbClr val="0066FF">
                    <a:gamma/>
                    <a:shade val="36471"/>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91179" name="Text Box 43"/>
            <p:cNvSpPr txBox="1">
              <a:spLocks noChangeArrowheads="1"/>
            </p:cNvSpPr>
            <p:nvPr/>
          </p:nvSpPr>
          <p:spPr bwMode="auto">
            <a:xfrm>
              <a:off x="2120" y="797"/>
              <a:ext cx="43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4000" b="1">
                  <a:solidFill>
                    <a:srgbClr val="FFFFFF"/>
                  </a:solidFill>
                  <a:sym typeface="Symbol" charset="2"/>
                </a:rPr>
                <a:t>+</a:t>
              </a:r>
              <a:endParaRPr lang="de-DE" altLang="de-DE" sz="4000" b="1">
                <a:solidFill>
                  <a:srgbClr val="FFFFFF"/>
                </a:solidFill>
              </a:endParaRPr>
            </a:p>
          </p:txBody>
        </p:sp>
      </p:grpSp>
      <p:grpSp>
        <p:nvGrpSpPr>
          <p:cNvPr id="91174" name="Group 38"/>
          <p:cNvGrpSpPr>
            <a:grpSpLocks/>
          </p:cNvGrpSpPr>
          <p:nvPr/>
        </p:nvGrpSpPr>
        <p:grpSpPr bwMode="auto">
          <a:xfrm flipH="1">
            <a:off x="5549900" y="2374900"/>
            <a:ext cx="685800" cy="701675"/>
            <a:chOff x="720" y="786"/>
            <a:chExt cx="432" cy="442"/>
          </a:xfrm>
        </p:grpSpPr>
        <p:sp>
          <p:nvSpPr>
            <p:cNvPr id="91175" name="Oval 39"/>
            <p:cNvSpPr>
              <a:spLocks noChangeArrowheads="1"/>
            </p:cNvSpPr>
            <p:nvPr/>
          </p:nvSpPr>
          <p:spPr bwMode="auto">
            <a:xfrm>
              <a:off x="768" y="864"/>
              <a:ext cx="336" cy="336"/>
            </a:xfrm>
            <a:prstGeom prst="ellipse">
              <a:avLst/>
            </a:prstGeom>
            <a:gradFill rotWithShape="0">
              <a:gsLst>
                <a:gs pos="0">
                  <a:srgbClr val="FF0000"/>
                </a:gs>
                <a:gs pos="100000">
                  <a:srgbClr val="FF0000">
                    <a:gamma/>
                    <a:shade val="36471"/>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91176" name="Text Box 40"/>
            <p:cNvSpPr txBox="1">
              <a:spLocks noChangeArrowheads="1"/>
            </p:cNvSpPr>
            <p:nvPr/>
          </p:nvSpPr>
          <p:spPr bwMode="auto">
            <a:xfrm>
              <a:off x="720" y="786"/>
              <a:ext cx="43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4000" b="1">
                  <a:solidFill>
                    <a:srgbClr val="FFFFFF"/>
                  </a:solidFill>
                  <a:sym typeface="Symbol" charset="2"/>
                </a:rPr>
                <a:t>−</a:t>
              </a:r>
              <a:endParaRPr lang="de-DE" altLang="de-DE" sz="4000" b="1">
                <a:solidFill>
                  <a:srgbClr val="FFFFFF"/>
                </a:solidFill>
              </a:endParaRPr>
            </a:p>
          </p:txBody>
        </p:sp>
      </p:grpSp>
      <p:grpSp>
        <p:nvGrpSpPr>
          <p:cNvPr id="91201" name="Group 65"/>
          <p:cNvGrpSpPr>
            <a:grpSpLocks/>
          </p:cNvGrpSpPr>
          <p:nvPr/>
        </p:nvGrpSpPr>
        <p:grpSpPr bwMode="auto">
          <a:xfrm>
            <a:off x="5105400" y="1412875"/>
            <a:ext cx="2895600" cy="1355725"/>
            <a:chOff x="3216" y="890"/>
            <a:chExt cx="1824" cy="854"/>
          </a:xfrm>
        </p:grpSpPr>
        <p:sp>
          <p:nvSpPr>
            <p:cNvPr id="91172" name="Line 36"/>
            <p:cNvSpPr>
              <a:spLocks noChangeShapeType="1"/>
            </p:cNvSpPr>
            <p:nvPr/>
          </p:nvSpPr>
          <p:spPr bwMode="auto">
            <a:xfrm>
              <a:off x="4704" y="1744"/>
              <a:ext cx="336" cy="0"/>
            </a:xfrm>
            <a:prstGeom prst="line">
              <a:avLst/>
            </a:prstGeom>
            <a:noFill/>
            <a:ln w="76200">
              <a:solidFill>
                <a:schemeClr val="tx1">
                  <a:alpha val="50000"/>
                </a:schemeClr>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91173" name="Line 37"/>
            <p:cNvSpPr>
              <a:spLocks noChangeShapeType="1"/>
            </p:cNvSpPr>
            <p:nvPr/>
          </p:nvSpPr>
          <p:spPr bwMode="auto">
            <a:xfrm flipH="1">
              <a:off x="4704" y="890"/>
              <a:ext cx="336" cy="0"/>
            </a:xfrm>
            <a:prstGeom prst="line">
              <a:avLst/>
            </a:prstGeom>
            <a:noFill/>
            <a:ln w="76200">
              <a:solidFill>
                <a:schemeClr val="tx1">
                  <a:alpha val="50000"/>
                </a:schemeClr>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91180" name="Line 44"/>
            <p:cNvSpPr>
              <a:spLocks noChangeShapeType="1"/>
            </p:cNvSpPr>
            <p:nvPr/>
          </p:nvSpPr>
          <p:spPr bwMode="auto">
            <a:xfrm flipH="1">
              <a:off x="3216" y="1744"/>
              <a:ext cx="336" cy="0"/>
            </a:xfrm>
            <a:prstGeom prst="line">
              <a:avLst/>
            </a:prstGeom>
            <a:noFill/>
            <a:ln w="76200">
              <a:solidFill>
                <a:schemeClr val="tx1">
                  <a:alpha val="50000"/>
                </a:schemeClr>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91181" name="Line 45"/>
            <p:cNvSpPr>
              <a:spLocks noChangeShapeType="1"/>
            </p:cNvSpPr>
            <p:nvPr/>
          </p:nvSpPr>
          <p:spPr bwMode="auto">
            <a:xfrm>
              <a:off x="3216" y="890"/>
              <a:ext cx="336" cy="0"/>
            </a:xfrm>
            <a:prstGeom prst="line">
              <a:avLst/>
            </a:prstGeom>
            <a:noFill/>
            <a:ln w="76200">
              <a:solidFill>
                <a:schemeClr val="tx1">
                  <a:alpha val="50000"/>
                </a:schemeClr>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grpSp>
      <p:grpSp>
        <p:nvGrpSpPr>
          <p:cNvPr id="91182" name="Group 46"/>
          <p:cNvGrpSpPr>
            <a:grpSpLocks/>
          </p:cNvGrpSpPr>
          <p:nvPr/>
        </p:nvGrpSpPr>
        <p:grpSpPr bwMode="auto">
          <a:xfrm flipH="1">
            <a:off x="3054350" y="2379663"/>
            <a:ext cx="685800" cy="701675"/>
            <a:chOff x="716" y="789"/>
            <a:chExt cx="432" cy="442"/>
          </a:xfrm>
        </p:grpSpPr>
        <p:sp>
          <p:nvSpPr>
            <p:cNvPr id="91183" name="Oval 47"/>
            <p:cNvSpPr>
              <a:spLocks noChangeArrowheads="1"/>
            </p:cNvSpPr>
            <p:nvPr/>
          </p:nvSpPr>
          <p:spPr bwMode="auto">
            <a:xfrm>
              <a:off x="768" y="864"/>
              <a:ext cx="336" cy="336"/>
            </a:xfrm>
            <a:prstGeom prst="ellipse">
              <a:avLst/>
            </a:prstGeom>
            <a:gradFill rotWithShape="0">
              <a:gsLst>
                <a:gs pos="0">
                  <a:srgbClr val="FF0000"/>
                </a:gs>
                <a:gs pos="100000">
                  <a:srgbClr val="FF0000">
                    <a:gamma/>
                    <a:shade val="36471"/>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91184" name="Text Box 48"/>
            <p:cNvSpPr txBox="1">
              <a:spLocks noChangeArrowheads="1"/>
            </p:cNvSpPr>
            <p:nvPr/>
          </p:nvSpPr>
          <p:spPr bwMode="auto">
            <a:xfrm>
              <a:off x="716" y="789"/>
              <a:ext cx="43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4000" b="1" dirty="0">
                  <a:solidFill>
                    <a:srgbClr val="FFFFFF"/>
                  </a:solidFill>
                  <a:sym typeface="Symbol" charset="2"/>
                </a:rPr>
                <a:t>−</a:t>
              </a:r>
              <a:endParaRPr lang="de-DE" altLang="de-DE" sz="4000" b="1" dirty="0">
                <a:solidFill>
                  <a:srgbClr val="FFFFFF"/>
                </a:solidFill>
              </a:endParaRPr>
            </a:p>
          </p:txBody>
        </p:sp>
      </p:grpSp>
      <p:grpSp>
        <p:nvGrpSpPr>
          <p:cNvPr id="91194" name="Group 58"/>
          <p:cNvGrpSpPr>
            <a:grpSpLocks/>
          </p:cNvGrpSpPr>
          <p:nvPr/>
        </p:nvGrpSpPr>
        <p:grpSpPr bwMode="auto">
          <a:xfrm>
            <a:off x="850900" y="2401888"/>
            <a:ext cx="685800" cy="701675"/>
            <a:chOff x="536" y="1513"/>
            <a:chExt cx="432" cy="442"/>
          </a:xfrm>
        </p:grpSpPr>
        <p:sp>
          <p:nvSpPr>
            <p:cNvPr id="91186" name="Oval 50"/>
            <p:cNvSpPr>
              <a:spLocks noChangeArrowheads="1"/>
            </p:cNvSpPr>
            <p:nvPr/>
          </p:nvSpPr>
          <p:spPr bwMode="auto">
            <a:xfrm flipH="1">
              <a:off x="584" y="1574"/>
              <a:ext cx="336" cy="336"/>
            </a:xfrm>
            <a:prstGeom prst="ellipse">
              <a:avLst/>
            </a:prstGeom>
            <a:gradFill rotWithShape="0">
              <a:gsLst>
                <a:gs pos="0">
                  <a:srgbClr val="0066FF"/>
                </a:gs>
                <a:gs pos="100000">
                  <a:srgbClr val="0066FF">
                    <a:gamma/>
                    <a:shade val="36471"/>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91187" name="Text Box 51"/>
            <p:cNvSpPr txBox="1">
              <a:spLocks noChangeArrowheads="1"/>
            </p:cNvSpPr>
            <p:nvPr/>
          </p:nvSpPr>
          <p:spPr bwMode="auto">
            <a:xfrm flipH="1">
              <a:off x="536" y="1513"/>
              <a:ext cx="43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4000" b="1">
                  <a:solidFill>
                    <a:srgbClr val="FFFFFF"/>
                  </a:solidFill>
                  <a:sym typeface="Symbol" charset="2"/>
                </a:rPr>
                <a:t>+</a:t>
              </a:r>
              <a:endParaRPr lang="de-DE" altLang="de-DE" sz="4000" b="1">
                <a:solidFill>
                  <a:srgbClr val="FFFFFF"/>
                </a:solidFill>
              </a:endParaRPr>
            </a:p>
          </p:txBody>
        </p:sp>
      </p:grpSp>
      <p:grpSp>
        <p:nvGrpSpPr>
          <p:cNvPr id="91200" name="Group 64"/>
          <p:cNvGrpSpPr>
            <a:grpSpLocks/>
          </p:cNvGrpSpPr>
          <p:nvPr/>
        </p:nvGrpSpPr>
        <p:grpSpPr bwMode="auto">
          <a:xfrm>
            <a:off x="1435100" y="1412875"/>
            <a:ext cx="1701800" cy="1355725"/>
            <a:chOff x="904" y="890"/>
            <a:chExt cx="1072" cy="854"/>
          </a:xfrm>
        </p:grpSpPr>
        <p:sp>
          <p:nvSpPr>
            <p:cNvPr id="91164" name="Line 28"/>
            <p:cNvSpPr>
              <a:spLocks noChangeShapeType="1"/>
            </p:cNvSpPr>
            <p:nvPr/>
          </p:nvSpPr>
          <p:spPr bwMode="auto">
            <a:xfrm>
              <a:off x="904" y="890"/>
              <a:ext cx="336" cy="0"/>
            </a:xfrm>
            <a:prstGeom prst="line">
              <a:avLst/>
            </a:prstGeom>
            <a:noFill/>
            <a:ln w="76200">
              <a:solidFill>
                <a:schemeClr val="tx1">
                  <a:alpha val="50000"/>
                </a:schemeClr>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91165" name="Line 29"/>
            <p:cNvSpPr>
              <a:spLocks noChangeShapeType="1"/>
            </p:cNvSpPr>
            <p:nvPr/>
          </p:nvSpPr>
          <p:spPr bwMode="auto">
            <a:xfrm>
              <a:off x="1632" y="890"/>
              <a:ext cx="336" cy="0"/>
            </a:xfrm>
            <a:prstGeom prst="line">
              <a:avLst/>
            </a:prstGeom>
            <a:noFill/>
            <a:ln w="76200">
              <a:solidFill>
                <a:schemeClr val="tx1">
                  <a:alpha val="50000"/>
                </a:schemeClr>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91188" name="Line 52"/>
            <p:cNvSpPr>
              <a:spLocks noChangeShapeType="1"/>
            </p:cNvSpPr>
            <p:nvPr/>
          </p:nvSpPr>
          <p:spPr bwMode="auto">
            <a:xfrm flipH="1">
              <a:off x="1640" y="1744"/>
              <a:ext cx="336" cy="0"/>
            </a:xfrm>
            <a:prstGeom prst="line">
              <a:avLst/>
            </a:prstGeom>
            <a:noFill/>
            <a:ln w="76200">
              <a:solidFill>
                <a:schemeClr val="tx1">
                  <a:alpha val="50000"/>
                </a:schemeClr>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91189" name="Line 53"/>
            <p:cNvSpPr>
              <a:spLocks noChangeShapeType="1"/>
            </p:cNvSpPr>
            <p:nvPr/>
          </p:nvSpPr>
          <p:spPr bwMode="auto">
            <a:xfrm flipH="1">
              <a:off x="912" y="1744"/>
              <a:ext cx="336" cy="0"/>
            </a:xfrm>
            <a:prstGeom prst="line">
              <a:avLst/>
            </a:prstGeom>
            <a:noFill/>
            <a:ln w="76200">
              <a:solidFill>
                <a:schemeClr val="tx1">
                  <a:alpha val="50000"/>
                </a:schemeClr>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grpSp>
      <p:sp>
        <p:nvSpPr>
          <p:cNvPr id="91195" name="Rectangle 59"/>
          <p:cNvSpPr>
            <a:spLocks noChangeArrowheads="1"/>
          </p:cNvSpPr>
          <p:nvPr/>
        </p:nvSpPr>
        <p:spPr bwMode="auto">
          <a:xfrm>
            <a:off x="533400" y="762000"/>
            <a:ext cx="3581400" cy="129540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91196" name="Rectangle 60"/>
          <p:cNvSpPr>
            <a:spLocks noChangeArrowheads="1"/>
          </p:cNvSpPr>
          <p:nvPr/>
        </p:nvSpPr>
        <p:spPr bwMode="auto">
          <a:xfrm>
            <a:off x="533400" y="2133600"/>
            <a:ext cx="3581400" cy="129540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91197" name="Rectangle 61"/>
          <p:cNvSpPr>
            <a:spLocks noChangeArrowheads="1"/>
          </p:cNvSpPr>
          <p:nvPr/>
        </p:nvSpPr>
        <p:spPr bwMode="auto">
          <a:xfrm>
            <a:off x="4800600" y="762000"/>
            <a:ext cx="3581400" cy="129540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91198" name="Rectangle 62"/>
          <p:cNvSpPr>
            <a:spLocks noChangeArrowheads="1"/>
          </p:cNvSpPr>
          <p:nvPr/>
        </p:nvSpPr>
        <p:spPr bwMode="auto">
          <a:xfrm>
            <a:off x="4800600" y="2133600"/>
            <a:ext cx="3581400" cy="129540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grpSp>
        <p:nvGrpSpPr>
          <p:cNvPr id="3" name="Gruppierung 2"/>
          <p:cNvGrpSpPr/>
          <p:nvPr/>
        </p:nvGrpSpPr>
        <p:grpSpPr>
          <a:xfrm>
            <a:off x="152400" y="4445000"/>
            <a:ext cx="8534400" cy="1574800"/>
            <a:chOff x="381000" y="4292600"/>
            <a:chExt cx="8534400" cy="1574800"/>
          </a:xfrm>
        </p:grpSpPr>
        <p:sp>
          <p:nvSpPr>
            <p:cNvPr id="91145" name="Rectangle 9"/>
            <p:cNvSpPr>
              <a:spLocks noChangeArrowheads="1"/>
            </p:cNvSpPr>
            <p:nvPr/>
          </p:nvSpPr>
          <p:spPr bwMode="auto">
            <a:xfrm>
              <a:off x="762000" y="4292600"/>
              <a:ext cx="8153400" cy="1574800"/>
            </a:xfrm>
            <a:prstGeom prst="rect">
              <a:avLst/>
            </a:prstGeom>
            <a:solidFill>
              <a:srgbClr val="FFFF99"/>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1" hangingPunct="1">
                <a:spcBef>
                  <a:spcPct val="50000"/>
                </a:spcBef>
                <a:defRPr/>
              </a:pPr>
              <a:endParaRPr lang="de-DE"/>
            </a:p>
          </p:txBody>
        </p:sp>
        <p:sp>
          <p:nvSpPr>
            <p:cNvPr id="91147" name="Text Box 11"/>
            <p:cNvSpPr txBox="1">
              <a:spLocks noChangeArrowheads="1"/>
            </p:cNvSpPr>
            <p:nvPr/>
          </p:nvSpPr>
          <p:spPr bwMode="auto">
            <a:xfrm>
              <a:off x="381000" y="4330700"/>
              <a:ext cx="72390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sz="2400" dirty="0">
                  <a:solidFill>
                    <a:schemeClr val="tx1"/>
                  </a:solidFill>
                </a:rPr>
                <a:t>                              </a:t>
              </a:r>
              <a:r>
                <a:rPr lang="de-DE" altLang="de-DE" u="sng" dirty="0">
                  <a:solidFill>
                    <a:schemeClr val="tx1"/>
                  </a:solidFill>
                </a:rPr>
                <a:t>Ungelöstes Rätsel:</a:t>
              </a:r>
              <a:r>
                <a:rPr lang="de-DE" altLang="de-DE" dirty="0">
                  <a:solidFill>
                    <a:schemeClr val="tx1"/>
                  </a:solidFill>
                </a:rPr>
                <a:t> </a:t>
              </a:r>
            </a:p>
            <a:p>
              <a:pPr eaLnBrk="1" hangingPunct="1">
                <a:spcBef>
                  <a:spcPct val="50000"/>
                </a:spcBef>
                <a:defRPr/>
              </a:pPr>
              <a:r>
                <a:rPr lang="de-DE" altLang="de-DE" sz="2400" dirty="0">
                  <a:solidFill>
                    <a:schemeClr val="tx1"/>
                  </a:solidFill>
                </a:rPr>
                <a:t>      </a:t>
              </a:r>
              <a:r>
                <a:rPr lang="de-DE" altLang="de-DE" dirty="0">
                  <a:solidFill>
                    <a:srgbClr val="000099"/>
                  </a:solidFill>
                </a:rPr>
                <a:t>Für Elementarteilchen gilt</a:t>
              </a:r>
            </a:p>
          </p:txBody>
        </p:sp>
        <p:pic>
          <p:nvPicPr>
            <p:cNvPr id="2" name="Bild 1"/>
            <p:cNvPicPr>
              <a:picLocks noChangeAspect="1"/>
            </p:cNvPicPr>
            <p:nvPr/>
          </p:nvPicPr>
          <p:blipFill>
            <a:blip r:embed="rId2"/>
            <a:stretch>
              <a:fillRect/>
            </a:stretch>
          </p:blipFill>
          <p:spPr>
            <a:xfrm>
              <a:off x="5018383" y="4894262"/>
              <a:ext cx="3744617" cy="820738"/>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91162"/>
                                        </p:tgtEl>
                                        <p:attrNameLst>
                                          <p:attrName>style.visibility</p:attrName>
                                        </p:attrNameLst>
                                      </p:cBhvr>
                                      <p:to>
                                        <p:strVal val="visible"/>
                                      </p:to>
                                    </p:set>
                                    <p:anim calcmode="lin" valueType="num">
                                      <p:cBhvr additive="base">
                                        <p:cTn id="7" dur="500" fill="hold"/>
                                        <p:tgtEl>
                                          <p:spTgt spid="91162"/>
                                        </p:tgtEl>
                                        <p:attrNameLst>
                                          <p:attrName>ppt_x</p:attrName>
                                        </p:attrNameLst>
                                      </p:cBhvr>
                                      <p:tavLst>
                                        <p:tav tm="0">
                                          <p:val>
                                            <p:strVal val="0-#ppt_w/2"/>
                                          </p:val>
                                        </p:tav>
                                        <p:tav tm="100000">
                                          <p:val>
                                            <p:strVal val="#ppt_x"/>
                                          </p:val>
                                        </p:tav>
                                      </p:tavLst>
                                    </p:anim>
                                    <p:anim calcmode="lin" valueType="num">
                                      <p:cBhvr additive="base">
                                        <p:cTn id="8" dur="500" fill="hold"/>
                                        <p:tgtEl>
                                          <p:spTgt spid="9116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3" fill="hold" nodeType="afterEffect">
                                  <p:stCondLst>
                                    <p:cond delay="0"/>
                                  </p:stCondLst>
                                  <p:childTnLst>
                                    <p:set>
                                      <p:cBhvr>
                                        <p:cTn id="11" dur="1" fill="hold">
                                          <p:stCondLst>
                                            <p:cond delay="0"/>
                                          </p:stCondLst>
                                        </p:cTn>
                                        <p:tgtEl>
                                          <p:spTgt spid="91163"/>
                                        </p:tgtEl>
                                        <p:attrNameLst>
                                          <p:attrName>style.visibility</p:attrName>
                                        </p:attrNameLst>
                                      </p:cBhvr>
                                      <p:to>
                                        <p:strVal val="visible"/>
                                      </p:to>
                                    </p:set>
                                    <p:anim calcmode="lin" valueType="num">
                                      <p:cBhvr additive="base">
                                        <p:cTn id="12" dur="500" fill="hold"/>
                                        <p:tgtEl>
                                          <p:spTgt spid="91163"/>
                                        </p:tgtEl>
                                        <p:attrNameLst>
                                          <p:attrName>ppt_x</p:attrName>
                                        </p:attrNameLst>
                                      </p:cBhvr>
                                      <p:tavLst>
                                        <p:tav tm="0">
                                          <p:val>
                                            <p:strVal val="1+#ppt_w/2"/>
                                          </p:val>
                                        </p:tav>
                                        <p:tav tm="100000">
                                          <p:val>
                                            <p:strVal val="#ppt_x"/>
                                          </p:val>
                                        </p:tav>
                                      </p:tavLst>
                                    </p:anim>
                                    <p:anim calcmode="lin" valueType="num">
                                      <p:cBhvr additive="base">
                                        <p:cTn id="13" dur="500" fill="hold"/>
                                        <p:tgtEl>
                                          <p:spTgt spid="91163"/>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1195"/>
                                        </p:tgtEl>
                                        <p:attrNameLst>
                                          <p:attrName>style.visibility</p:attrName>
                                        </p:attrNameLst>
                                      </p:cBhvr>
                                      <p:to>
                                        <p:strVal val="visible"/>
                                      </p:to>
                                    </p:set>
                                    <p:animEffect transition="in" filter="dissolve">
                                      <p:cBhvr>
                                        <p:cTn id="17" dur="500"/>
                                        <p:tgtEl>
                                          <p:spTgt spid="91195"/>
                                        </p:tgtEl>
                                      </p:cBhvr>
                                    </p:animEffect>
                                  </p:childTnLst>
                                </p:cTn>
                              </p:par>
                            </p:childTnLst>
                          </p:cTn>
                        </p:par>
                        <p:par>
                          <p:cTn id="18" fill="hold" nodeType="afterGroup">
                            <p:stCondLst>
                              <p:cond delay="1500"/>
                            </p:stCondLst>
                            <p:childTnLst>
                              <p:par>
                                <p:cTn id="19" presetID="2" presetClass="entr" presetSubtype="12" fill="hold" nodeType="afterEffect">
                                  <p:stCondLst>
                                    <p:cond delay="0"/>
                                  </p:stCondLst>
                                  <p:childTnLst>
                                    <p:set>
                                      <p:cBhvr>
                                        <p:cTn id="20" dur="1" fill="hold">
                                          <p:stCondLst>
                                            <p:cond delay="0"/>
                                          </p:stCondLst>
                                        </p:cTn>
                                        <p:tgtEl>
                                          <p:spTgt spid="91194"/>
                                        </p:tgtEl>
                                        <p:attrNameLst>
                                          <p:attrName>style.visibility</p:attrName>
                                        </p:attrNameLst>
                                      </p:cBhvr>
                                      <p:to>
                                        <p:strVal val="visible"/>
                                      </p:to>
                                    </p:set>
                                    <p:anim calcmode="lin" valueType="num">
                                      <p:cBhvr additive="base">
                                        <p:cTn id="21" dur="500" fill="hold"/>
                                        <p:tgtEl>
                                          <p:spTgt spid="91194"/>
                                        </p:tgtEl>
                                        <p:attrNameLst>
                                          <p:attrName>ppt_x</p:attrName>
                                        </p:attrNameLst>
                                      </p:cBhvr>
                                      <p:tavLst>
                                        <p:tav tm="0">
                                          <p:val>
                                            <p:strVal val="0-#ppt_w/2"/>
                                          </p:val>
                                        </p:tav>
                                        <p:tav tm="100000">
                                          <p:val>
                                            <p:strVal val="#ppt_x"/>
                                          </p:val>
                                        </p:tav>
                                      </p:tavLst>
                                    </p:anim>
                                    <p:anim calcmode="lin" valueType="num">
                                      <p:cBhvr additive="base">
                                        <p:cTn id="22" dur="500" fill="hold"/>
                                        <p:tgtEl>
                                          <p:spTgt spid="91194"/>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2000"/>
                            </p:stCondLst>
                            <p:childTnLst>
                              <p:par>
                                <p:cTn id="24" presetID="2" presetClass="entr" presetSubtype="3" fill="hold" nodeType="afterEffect">
                                  <p:stCondLst>
                                    <p:cond delay="0"/>
                                  </p:stCondLst>
                                  <p:childTnLst>
                                    <p:set>
                                      <p:cBhvr>
                                        <p:cTn id="25" dur="1" fill="hold">
                                          <p:stCondLst>
                                            <p:cond delay="0"/>
                                          </p:stCondLst>
                                        </p:cTn>
                                        <p:tgtEl>
                                          <p:spTgt spid="91182"/>
                                        </p:tgtEl>
                                        <p:attrNameLst>
                                          <p:attrName>style.visibility</p:attrName>
                                        </p:attrNameLst>
                                      </p:cBhvr>
                                      <p:to>
                                        <p:strVal val="visible"/>
                                      </p:to>
                                    </p:set>
                                    <p:anim calcmode="lin" valueType="num">
                                      <p:cBhvr additive="base">
                                        <p:cTn id="26" dur="500" fill="hold"/>
                                        <p:tgtEl>
                                          <p:spTgt spid="91182"/>
                                        </p:tgtEl>
                                        <p:attrNameLst>
                                          <p:attrName>ppt_x</p:attrName>
                                        </p:attrNameLst>
                                      </p:cBhvr>
                                      <p:tavLst>
                                        <p:tav tm="0">
                                          <p:val>
                                            <p:strVal val="1+#ppt_w/2"/>
                                          </p:val>
                                        </p:tav>
                                        <p:tav tm="100000">
                                          <p:val>
                                            <p:strVal val="#ppt_x"/>
                                          </p:val>
                                        </p:tav>
                                      </p:tavLst>
                                    </p:anim>
                                    <p:anim calcmode="lin" valueType="num">
                                      <p:cBhvr additive="base">
                                        <p:cTn id="27" dur="500" fill="hold"/>
                                        <p:tgtEl>
                                          <p:spTgt spid="91182"/>
                                        </p:tgtEl>
                                        <p:attrNameLst>
                                          <p:attrName>ppt_y</p:attrName>
                                        </p:attrNameLst>
                                      </p:cBhvr>
                                      <p:tavLst>
                                        <p:tav tm="0">
                                          <p:val>
                                            <p:strVal val="0-#ppt_h/2"/>
                                          </p:val>
                                        </p:tav>
                                        <p:tav tm="100000">
                                          <p:val>
                                            <p:strVal val="#ppt_y"/>
                                          </p:val>
                                        </p:tav>
                                      </p:tavLst>
                                    </p:anim>
                                  </p:childTnLst>
                                </p:cTn>
                              </p:par>
                            </p:childTnLst>
                          </p:cTn>
                        </p:par>
                        <p:par>
                          <p:cTn id="28" fill="hold" nodeType="afterGroup">
                            <p:stCondLst>
                              <p:cond delay="2500"/>
                            </p:stCondLst>
                            <p:childTnLst>
                              <p:par>
                                <p:cTn id="29" presetID="9" presetClass="entr" presetSubtype="0" fill="hold" grpId="0" nodeType="afterEffect">
                                  <p:stCondLst>
                                    <p:cond delay="0"/>
                                  </p:stCondLst>
                                  <p:childTnLst>
                                    <p:set>
                                      <p:cBhvr>
                                        <p:cTn id="30" dur="1" fill="hold">
                                          <p:stCondLst>
                                            <p:cond delay="0"/>
                                          </p:stCondLst>
                                        </p:cTn>
                                        <p:tgtEl>
                                          <p:spTgt spid="91196"/>
                                        </p:tgtEl>
                                        <p:attrNameLst>
                                          <p:attrName>style.visibility</p:attrName>
                                        </p:attrNameLst>
                                      </p:cBhvr>
                                      <p:to>
                                        <p:strVal val="visible"/>
                                      </p:to>
                                    </p:set>
                                    <p:animEffect transition="in" filter="dissolve">
                                      <p:cBhvr>
                                        <p:cTn id="31" dur="500"/>
                                        <p:tgtEl>
                                          <p:spTgt spid="9119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21" fill="hold" nodeType="clickEffect">
                                  <p:stCondLst>
                                    <p:cond delay="0"/>
                                  </p:stCondLst>
                                  <p:childTnLst>
                                    <p:set>
                                      <p:cBhvr>
                                        <p:cTn id="35" dur="1" fill="hold">
                                          <p:stCondLst>
                                            <p:cond delay="0"/>
                                          </p:stCondLst>
                                        </p:cTn>
                                        <p:tgtEl>
                                          <p:spTgt spid="91200"/>
                                        </p:tgtEl>
                                        <p:attrNameLst>
                                          <p:attrName>style.visibility</p:attrName>
                                        </p:attrNameLst>
                                      </p:cBhvr>
                                      <p:to>
                                        <p:strVal val="visible"/>
                                      </p:to>
                                    </p:set>
                                    <p:animEffect transition="in" filter="barn(inVertical)">
                                      <p:cBhvr>
                                        <p:cTn id="36" dur="500"/>
                                        <p:tgtEl>
                                          <p:spTgt spid="9120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9" fill="hold" nodeType="clickEffect">
                                  <p:stCondLst>
                                    <p:cond delay="0"/>
                                  </p:stCondLst>
                                  <p:childTnLst>
                                    <p:set>
                                      <p:cBhvr>
                                        <p:cTn id="40" dur="1" fill="hold">
                                          <p:stCondLst>
                                            <p:cond delay="0"/>
                                          </p:stCondLst>
                                        </p:cTn>
                                        <p:tgtEl>
                                          <p:spTgt spid="91177"/>
                                        </p:tgtEl>
                                        <p:attrNameLst>
                                          <p:attrName>style.visibility</p:attrName>
                                        </p:attrNameLst>
                                      </p:cBhvr>
                                      <p:to>
                                        <p:strVal val="visible"/>
                                      </p:to>
                                    </p:set>
                                    <p:anim calcmode="lin" valueType="num">
                                      <p:cBhvr additive="base">
                                        <p:cTn id="41" dur="500" fill="hold"/>
                                        <p:tgtEl>
                                          <p:spTgt spid="91177"/>
                                        </p:tgtEl>
                                        <p:attrNameLst>
                                          <p:attrName>ppt_x</p:attrName>
                                        </p:attrNameLst>
                                      </p:cBhvr>
                                      <p:tavLst>
                                        <p:tav tm="0">
                                          <p:val>
                                            <p:strVal val="0-#ppt_w/2"/>
                                          </p:val>
                                        </p:tav>
                                        <p:tav tm="100000">
                                          <p:val>
                                            <p:strVal val="#ppt_x"/>
                                          </p:val>
                                        </p:tav>
                                      </p:tavLst>
                                    </p:anim>
                                    <p:anim calcmode="lin" valueType="num">
                                      <p:cBhvr additive="base">
                                        <p:cTn id="42" dur="500" fill="hold"/>
                                        <p:tgtEl>
                                          <p:spTgt spid="91177"/>
                                        </p:tgtEl>
                                        <p:attrNameLst>
                                          <p:attrName>ppt_y</p:attrName>
                                        </p:attrNameLst>
                                      </p:cBhvr>
                                      <p:tavLst>
                                        <p:tav tm="0">
                                          <p:val>
                                            <p:strVal val="0-#ppt_h/2"/>
                                          </p:val>
                                        </p:tav>
                                        <p:tav tm="100000">
                                          <p:val>
                                            <p:strVal val="#ppt_y"/>
                                          </p:val>
                                        </p:tav>
                                      </p:tavLst>
                                    </p:anim>
                                  </p:childTnLst>
                                </p:cTn>
                              </p:par>
                            </p:childTnLst>
                          </p:cTn>
                        </p:par>
                        <p:par>
                          <p:cTn id="43" fill="hold" nodeType="afterGroup">
                            <p:stCondLst>
                              <p:cond delay="500"/>
                            </p:stCondLst>
                            <p:childTnLst>
                              <p:par>
                                <p:cTn id="44" presetID="2" presetClass="entr" presetSubtype="3" fill="hold" nodeType="afterEffect">
                                  <p:stCondLst>
                                    <p:cond delay="0"/>
                                  </p:stCondLst>
                                  <p:childTnLst>
                                    <p:set>
                                      <p:cBhvr>
                                        <p:cTn id="45" dur="1" fill="hold">
                                          <p:stCondLst>
                                            <p:cond delay="0"/>
                                          </p:stCondLst>
                                        </p:cTn>
                                        <p:tgtEl>
                                          <p:spTgt spid="91193"/>
                                        </p:tgtEl>
                                        <p:attrNameLst>
                                          <p:attrName>style.visibility</p:attrName>
                                        </p:attrNameLst>
                                      </p:cBhvr>
                                      <p:to>
                                        <p:strVal val="visible"/>
                                      </p:to>
                                    </p:set>
                                    <p:anim calcmode="lin" valueType="num">
                                      <p:cBhvr additive="base">
                                        <p:cTn id="46" dur="500" fill="hold"/>
                                        <p:tgtEl>
                                          <p:spTgt spid="91193"/>
                                        </p:tgtEl>
                                        <p:attrNameLst>
                                          <p:attrName>ppt_x</p:attrName>
                                        </p:attrNameLst>
                                      </p:cBhvr>
                                      <p:tavLst>
                                        <p:tav tm="0">
                                          <p:val>
                                            <p:strVal val="1+#ppt_w/2"/>
                                          </p:val>
                                        </p:tav>
                                        <p:tav tm="100000">
                                          <p:val>
                                            <p:strVal val="#ppt_x"/>
                                          </p:val>
                                        </p:tav>
                                      </p:tavLst>
                                    </p:anim>
                                    <p:anim calcmode="lin" valueType="num">
                                      <p:cBhvr additive="base">
                                        <p:cTn id="47" dur="500" fill="hold"/>
                                        <p:tgtEl>
                                          <p:spTgt spid="91193"/>
                                        </p:tgtEl>
                                        <p:attrNameLst>
                                          <p:attrName>ppt_y</p:attrName>
                                        </p:attrNameLst>
                                      </p:cBhvr>
                                      <p:tavLst>
                                        <p:tav tm="0">
                                          <p:val>
                                            <p:strVal val="0-#ppt_h/2"/>
                                          </p:val>
                                        </p:tav>
                                        <p:tav tm="100000">
                                          <p:val>
                                            <p:strVal val="#ppt_y"/>
                                          </p:val>
                                        </p:tav>
                                      </p:tavLst>
                                    </p:anim>
                                  </p:childTnLst>
                                </p:cTn>
                              </p:par>
                            </p:childTnLst>
                          </p:cTn>
                        </p:par>
                        <p:par>
                          <p:cTn id="48" fill="hold" nodeType="afterGroup">
                            <p:stCondLst>
                              <p:cond delay="1000"/>
                            </p:stCondLst>
                            <p:childTnLst>
                              <p:par>
                                <p:cTn id="49" presetID="9" presetClass="entr" presetSubtype="0" fill="hold" grpId="0" nodeType="afterEffect">
                                  <p:stCondLst>
                                    <p:cond delay="0"/>
                                  </p:stCondLst>
                                  <p:childTnLst>
                                    <p:set>
                                      <p:cBhvr>
                                        <p:cTn id="50" dur="1" fill="hold">
                                          <p:stCondLst>
                                            <p:cond delay="0"/>
                                          </p:stCondLst>
                                        </p:cTn>
                                        <p:tgtEl>
                                          <p:spTgt spid="91197"/>
                                        </p:tgtEl>
                                        <p:attrNameLst>
                                          <p:attrName>style.visibility</p:attrName>
                                        </p:attrNameLst>
                                      </p:cBhvr>
                                      <p:to>
                                        <p:strVal val="visible"/>
                                      </p:to>
                                    </p:set>
                                    <p:animEffect transition="in" filter="dissolve">
                                      <p:cBhvr>
                                        <p:cTn id="51" dur="500"/>
                                        <p:tgtEl>
                                          <p:spTgt spid="91197"/>
                                        </p:tgtEl>
                                      </p:cBhvr>
                                    </p:animEffect>
                                  </p:childTnLst>
                                </p:cTn>
                              </p:par>
                            </p:childTnLst>
                          </p:cTn>
                        </p:par>
                        <p:par>
                          <p:cTn id="52" fill="hold" nodeType="afterGroup">
                            <p:stCondLst>
                              <p:cond delay="1500"/>
                            </p:stCondLst>
                            <p:childTnLst>
                              <p:par>
                                <p:cTn id="53" presetID="2" presetClass="entr" presetSubtype="9" fill="hold" nodeType="afterEffect">
                                  <p:stCondLst>
                                    <p:cond delay="0"/>
                                  </p:stCondLst>
                                  <p:childTnLst>
                                    <p:set>
                                      <p:cBhvr>
                                        <p:cTn id="54" dur="1" fill="hold">
                                          <p:stCondLst>
                                            <p:cond delay="0"/>
                                          </p:stCondLst>
                                        </p:cTn>
                                        <p:tgtEl>
                                          <p:spTgt spid="91174"/>
                                        </p:tgtEl>
                                        <p:attrNameLst>
                                          <p:attrName>style.visibility</p:attrName>
                                        </p:attrNameLst>
                                      </p:cBhvr>
                                      <p:to>
                                        <p:strVal val="visible"/>
                                      </p:to>
                                    </p:set>
                                    <p:anim calcmode="lin" valueType="num">
                                      <p:cBhvr additive="base">
                                        <p:cTn id="55" dur="500" fill="hold"/>
                                        <p:tgtEl>
                                          <p:spTgt spid="91174"/>
                                        </p:tgtEl>
                                        <p:attrNameLst>
                                          <p:attrName>ppt_x</p:attrName>
                                        </p:attrNameLst>
                                      </p:cBhvr>
                                      <p:tavLst>
                                        <p:tav tm="0">
                                          <p:val>
                                            <p:strVal val="0-#ppt_w/2"/>
                                          </p:val>
                                        </p:tav>
                                        <p:tav tm="100000">
                                          <p:val>
                                            <p:strVal val="#ppt_x"/>
                                          </p:val>
                                        </p:tav>
                                      </p:tavLst>
                                    </p:anim>
                                    <p:anim calcmode="lin" valueType="num">
                                      <p:cBhvr additive="base">
                                        <p:cTn id="56" dur="500" fill="hold"/>
                                        <p:tgtEl>
                                          <p:spTgt spid="91174"/>
                                        </p:tgtEl>
                                        <p:attrNameLst>
                                          <p:attrName>ppt_y</p:attrName>
                                        </p:attrNameLst>
                                      </p:cBhvr>
                                      <p:tavLst>
                                        <p:tav tm="0">
                                          <p:val>
                                            <p:strVal val="0-#ppt_h/2"/>
                                          </p:val>
                                        </p:tav>
                                        <p:tav tm="100000">
                                          <p:val>
                                            <p:strVal val="#ppt_y"/>
                                          </p:val>
                                        </p:tav>
                                      </p:tavLst>
                                    </p:anim>
                                  </p:childTnLst>
                                </p:cTn>
                              </p:par>
                            </p:childTnLst>
                          </p:cTn>
                        </p:par>
                        <p:par>
                          <p:cTn id="57" fill="hold" nodeType="afterGroup">
                            <p:stCondLst>
                              <p:cond delay="2000"/>
                            </p:stCondLst>
                            <p:childTnLst>
                              <p:par>
                                <p:cTn id="58" presetID="2" presetClass="entr" presetSubtype="3" fill="hold" nodeType="afterEffect">
                                  <p:stCondLst>
                                    <p:cond delay="0"/>
                                  </p:stCondLst>
                                  <p:childTnLst>
                                    <p:set>
                                      <p:cBhvr>
                                        <p:cTn id="59" dur="1" fill="hold">
                                          <p:stCondLst>
                                            <p:cond delay="0"/>
                                          </p:stCondLst>
                                        </p:cTn>
                                        <p:tgtEl>
                                          <p:spTgt spid="91166"/>
                                        </p:tgtEl>
                                        <p:attrNameLst>
                                          <p:attrName>style.visibility</p:attrName>
                                        </p:attrNameLst>
                                      </p:cBhvr>
                                      <p:to>
                                        <p:strVal val="visible"/>
                                      </p:to>
                                    </p:set>
                                    <p:anim calcmode="lin" valueType="num">
                                      <p:cBhvr additive="base">
                                        <p:cTn id="60" dur="500" fill="hold"/>
                                        <p:tgtEl>
                                          <p:spTgt spid="91166"/>
                                        </p:tgtEl>
                                        <p:attrNameLst>
                                          <p:attrName>ppt_x</p:attrName>
                                        </p:attrNameLst>
                                      </p:cBhvr>
                                      <p:tavLst>
                                        <p:tav tm="0">
                                          <p:val>
                                            <p:strVal val="1+#ppt_w/2"/>
                                          </p:val>
                                        </p:tav>
                                        <p:tav tm="100000">
                                          <p:val>
                                            <p:strVal val="#ppt_x"/>
                                          </p:val>
                                        </p:tav>
                                      </p:tavLst>
                                    </p:anim>
                                    <p:anim calcmode="lin" valueType="num">
                                      <p:cBhvr additive="base">
                                        <p:cTn id="61" dur="500" fill="hold"/>
                                        <p:tgtEl>
                                          <p:spTgt spid="91166"/>
                                        </p:tgtEl>
                                        <p:attrNameLst>
                                          <p:attrName>ppt_y</p:attrName>
                                        </p:attrNameLst>
                                      </p:cBhvr>
                                      <p:tavLst>
                                        <p:tav tm="0">
                                          <p:val>
                                            <p:strVal val="0-#ppt_h/2"/>
                                          </p:val>
                                        </p:tav>
                                        <p:tav tm="100000">
                                          <p:val>
                                            <p:strVal val="#ppt_y"/>
                                          </p:val>
                                        </p:tav>
                                      </p:tavLst>
                                    </p:anim>
                                  </p:childTnLst>
                                </p:cTn>
                              </p:par>
                            </p:childTnLst>
                          </p:cTn>
                        </p:par>
                        <p:par>
                          <p:cTn id="62" fill="hold" nodeType="afterGroup">
                            <p:stCondLst>
                              <p:cond delay="2500"/>
                            </p:stCondLst>
                            <p:childTnLst>
                              <p:par>
                                <p:cTn id="63" presetID="9" presetClass="entr" presetSubtype="0" fill="hold" grpId="0" nodeType="afterEffect">
                                  <p:stCondLst>
                                    <p:cond delay="0"/>
                                  </p:stCondLst>
                                  <p:childTnLst>
                                    <p:set>
                                      <p:cBhvr>
                                        <p:cTn id="64" dur="1" fill="hold">
                                          <p:stCondLst>
                                            <p:cond delay="0"/>
                                          </p:stCondLst>
                                        </p:cTn>
                                        <p:tgtEl>
                                          <p:spTgt spid="91198"/>
                                        </p:tgtEl>
                                        <p:attrNameLst>
                                          <p:attrName>style.visibility</p:attrName>
                                        </p:attrNameLst>
                                      </p:cBhvr>
                                      <p:to>
                                        <p:strVal val="visible"/>
                                      </p:to>
                                    </p:set>
                                    <p:animEffect transition="in" filter="dissolve">
                                      <p:cBhvr>
                                        <p:cTn id="65" dur="500"/>
                                        <p:tgtEl>
                                          <p:spTgt spid="91198"/>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6" presetClass="entr" presetSubtype="37" fill="hold" nodeType="clickEffect">
                                  <p:stCondLst>
                                    <p:cond delay="0"/>
                                  </p:stCondLst>
                                  <p:childTnLst>
                                    <p:set>
                                      <p:cBhvr>
                                        <p:cTn id="69" dur="1" fill="hold">
                                          <p:stCondLst>
                                            <p:cond delay="0"/>
                                          </p:stCondLst>
                                        </p:cTn>
                                        <p:tgtEl>
                                          <p:spTgt spid="91201"/>
                                        </p:tgtEl>
                                        <p:attrNameLst>
                                          <p:attrName>style.visibility</p:attrName>
                                        </p:attrNameLst>
                                      </p:cBhvr>
                                      <p:to>
                                        <p:strVal val="visible"/>
                                      </p:to>
                                    </p:set>
                                    <p:animEffect transition="in" filter="barn(outVertical)">
                                      <p:cBhvr>
                                        <p:cTn id="70" dur="500"/>
                                        <p:tgtEl>
                                          <p:spTgt spid="9120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
                                        </p:tgtEl>
                                        <p:attrNameLst>
                                          <p:attrName>style.visibility</p:attrName>
                                        </p:attrNameLst>
                                      </p:cBhvr>
                                      <p:to>
                                        <p:strVal val="visible"/>
                                      </p:to>
                                    </p:set>
                                    <p:animEffect transition="in" filter="fade">
                                      <p:cBhvr>
                                        <p:cTn id="7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95" grpId="0" animBg="1"/>
      <p:bldP spid="91196" grpId="0" animBg="1"/>
      <p:bldP spid="91197" grpId="0" animBg="1"/>
      <p:bldP spid="9119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Box 2"/>
          <p:cNvSpPr txBox="1">
            <a:spLocks noChangeArrowheads="1"/>
          </p:cNvSpPr>
          <p:nvPr/>
        </p:nvSpPr>
        <p:spPr bwMode="auto">
          <a:xfrm>
            <a:off x="152400" y="152400"/>
            <a:ext cx="7239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u="sng">
                <a:solidFill>
                  <a:srgbClr val="FF0000"/>
                </a:solidFill>
              </a:rPr>
              <a:t>Beispiel:</a:t>
            </a:r>
            <a:r>
              <a:rPr lang="de-DE" altLang="de-DE">
                <a:solidFill>
                  <a:schemeClr val="tx1"/>
                </a:solidFill>
              </a:rPr>
              <a:t> Kondensator mit </a:t>
            </a:r>
            <a:r>
              <a:rPr lang="de-DE" altLang="de-DE" u="sng">
                <a:solidFill>
                  <a:srgbClr val="FF0000"/>
                </a:solidFill>
              </a:rPr>
              <a:t>Dielektrikum</a:t>
            </a:r>
            <a:endParaRPr lang="de-DE" altLang="de-DE" u="sng">
              <a:solidFill>
                <a:schemeClr val="tx1"/>
              </a:solidFill>
            </a:endParaRPr>
          </a:p>
        </p:txBody>
      </p:sp>
      <p:sp>
        <p:nvSpPr>
          <p:cNvPr id="138265" name="Text Box 25"/>
          <p:cNvSpPr txBox="1">
            <a:spLocks noChangeArrowheads="1"/>
          </p:cNvSpPr>
          <p:nvPr/>
        </p:nvSpPr>
        <p:spPr bwMode="auto">
          <a:xfrm>
            <a:off x="8283575" y="2879725"/>
            <a:ext cx="990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4000" b="1" dirty="0">
                <a:sym typeface="Symbol" charset="2"/>
              </a:rPr>
              <a:t>−</a:t>
            </a:r>
            <a:endParaRPr lang="de-DE" altLang="de-DE" sz="4000" b="1" dirty="0"/>
          </a:p>
        </p:txBody>
      </p:sp>
      <p:grpSp>
        <p:nvGrpSpPr>
          <p:cNvPr id="4" name="Gruppierung 3"/>
          <p:cNvGrpSpPr/>
          <p:nvPr/>
        </p:nvGrpSpPr>
        <p:grpSpPr>
          <a:xfrm>
            <a:off x="8102600" y="1066800"/>
            <a:ext cx="1019175" cy="4038600"/>
            <a:chOff x="7785100" y="1066800"/>
            <a:chExt cx="1019175" cy="4038600"/>
          </a:xfrm>
        </p:grpSpPr>
        <p:sp>
          <p:nvSpPr>
            <p:cNvPr id="138264" name="Oval 24"/>
            <p:cNvSpPr>
              <a:spLocks noChangeArrowheads="1"/>
            </p:cNvSpPr>
            <p:nvPr/>
          </p:nvSpPr>
          <p:spPr bwMode="auto">
            <a:xfrm>
              <a:off x="8318500" y="2752725"/>
              <a:ext cx="304800" cy="304800"/>
            </a:xfrm>
            <a:prstGeom prst="ellipse">
              <a:avLst/>
            </a:prstGeom>
            <a:solidFill>
              <a:srgbClr val="66FFFF"/>
            </a:solidFill>
            <a:ln w="285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138267" name="Line 27"/>
            <p:cNvSpPr>
              <a:spLocks noChangeShapeType="1"/>
            </p:cNvSpPr>
            <p:nvPr/>
          </p:nvSpPr>
          <p:spPr bwMode="auto">
            <a:xfrm>
              <a:off x="7785100" y="1447800"/>
              <a:ext cx="0" cy="3124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38269" name="Line 29"/>
            <p:cNvSpPr>
              <a:spLocks noChangeShapeType="1"/>
            </p:cNvSpPr>
            <p:nvPr/>
          </p:nvSpPr>
          <p:spPr bwMode="auto">
            <a:xfrm>
              <a:off x="7785100" y="1066800"/>
              <a:ext cx="0" cy="403860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38271" name="Line 31"/>
            <p:cNvSpPr>
              <a:spLocks noChangeShapeType="1"/>
            </p:cNvSpPr>
            <p:nvPr/>
          </p:nvSpPr>
          <p:spPr bwMode="auto">
            <a:xfrm>
              <a:off x="7810500" y="2921000"/>
              <a:ext cx="5207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38278" name="Text Box 38"/>
            <p:cNvSpPr txBox="1">
              <a:spLocks noChangeArrowheads="1"/>
            </p:cNvSpPr>
            <p:nvPr/>
          </p:nvSpPr>
          <p:spPr bwMode="auto">
            <a:xfrm>
              <a:off x="8194675" y="1192213"/>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i="1" dirty="0">
                  <a:solidFill>
                    <a:schemeClr val="tx1"/>
                  </a:solidFill>
                </a:rPr>
                <a:t>A</a:t>
              </a:r>
            </a:p>
          </p:txBody>
        </p:sp>
        <p:sp>
          <p:nvSpPr>
            <p:cNvPr id="138279" name="Line 39"/>
            <p:cNvSpPr>
              <a:spLocks noChangeShapeType="1"/>
            </p:cNvSpPr>
            <p:nvPr/>
          </p:nvSpPr>
          <p:spPr bwMode="auto">
            <a:xfrm flipH="1">
              <a:off x="7827963" y="1524000"/>
              <a:ext cx="477838" cy="136525"/>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grpSp>
      <p:grpSp>
        <p:nvGrpSpPr>
          <p:cNvPr id="20" name="Gruppierung 19"/>
          <p:cNvGrpSpPr/>
          <p:nvPr/>
        </p:nvGrpSpPr>
        <p:grpSpPr>
          <a:xfrm>
            <a:off x="5486400" y="336550"/>
            <a:ext cx="3416857" cy="5535315"/>
            <a:chOff x="5486400" y="336550"/>
            <a:chExt cx="3416857" cy="5535315"/>
          </a:xfrm>
        </p:grpSpPr>
        <p:sp>
          <p:nvSpPr>
            <p:cNvPr id="138245" name="Line 5"/>
            <p:cNvSpPr>
              <a:spLocks noChangeShapeType="1"/>
            </p:cNvSpPr>
            <p:nvPr/>
          </p:nvSpPr>
          <p:spPr bwMode="auto">
            <a:xfrm>
              <a:off x="6667500" y="4495800"/>
              <a:ext cx="1447800" cy="0"/>
            </a:xfrm>
            <a:prstGeom prst="line">
              <a:avLst/>
            </a:prstGeom>
            <a:noFill/>
            <a:ln w="28575">
              <a:solidFill>
                <a:srgbClr val="CC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38246" name="Line 6"/>
            <p:cNvSpPr>
              <a:spLocks noChangeShapeType="1"/>
            </p:cNvSpPr>
            <p:nvPr/>
          </p:nvSpPr>
          <p:spPr bwMode="auto">
            <a:xfrm>
              <a:off x="6667500" y="4038600"/>
              <a:ext cx="1447800" cy="0"/>
            </a:xfrm>
            <a:prstGeom prst="line">
              <a:avLst/>
            </a:prstGeom>
            <a:noFill/>
            <a:ln w="28575">
              <a:solidFill>
                <a:srgbClr val="CC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38247" name="Line 7"/>
            <p:cNvSpPr>
              <a:spLocks noChangeShapeType="1"/>
            </p:cNvSpPr>
            <p:nvPr/>
          </p:nvSpPr>
          <p:spPr bwMode="auto">
            <a:xfrm>
              <a:off x="6667500" y="3581400"/>
              <a:ext cx="1447800" cy="0"/>
            </a:xfrm>
            <a:prstGeom prst="line">
              <a:avLst/>
            </a:prstGeom>
            <a:noFill/>
            <a:ln w="28575">
              <a:solidFill>
                <a:srgbClr val="CC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38248" name="Line 8"/>
            <p:cNvSpPr>
              <a:spLocks noChangeShapeType="1"/>
            </p:cNvSpPr>
            <p:nvPr/>
          </p:nvSpPr>
          <p:spPr bwMode="auto">
            <a:xfrm>
              <a:off x="6667500" y="3124200"/>
              <a:ext cx="1447800" cy="0"/>
            </a:xfrm>
            <a:prstGeom prst="line">
              <a:avLst/>
            </a:prstGeom>
            <a:noFill/>
            <a:ln w="28575">
              <a:solidFill>
                <a:srgbClr val="CC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38249" name="Line 9"/>
            <p:cNvSpPr>
              <a:spLocks noChangeShapeType="1"/>
            </p:cNvSpPr>
            <p:nvPr/>
          </p:nvSpPr>
          <p:spPr bwMode="auto">
            <a:xfrm>
              <a:off x="6667500" y="2667000"/>
              <a:ext cx="1447800" cy="0"/>
            </a:xfrm>
            <a:prstGeom prst="line">
              <a:avLst/>
            </a:prstGeom>
            <a:noFill/>
            <a:ln w="28575">
              <a:solidFill>
                <a:srgbClr val="CC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38250" name="Line 10"/>
            <p:cNvSpPr>
              <a:spLocks noChangeShapeType="1"/>
            </p:cNvSpPr>
            <p:nvPr/>
          </p:nvSpPr>
          <p:spPr bwMode="auto">
            <a:xfrm>
              <a:off x="6667500" y="2209800"/>
              <a:ext cx="1447800" cy="0"/>
            </a:xfrm>
            <a:prstGeom prst="line">
              <a:avLst/>
            </a:prstGeom>
            <a:noFill/>
            <a:ln w="28575">
              <a:solidFill>
                <a:srgbClr val="CC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38251" name="Line 11"/>
            <p:cNvSpPr>
              <a:spLocks noChangeShapeType="1"/>
            </p:cNvSpPr>
            <p:nvPr/>
          </p:nvSpPr>
          <p:spPr bwMode="auto">
            <a:xfrm>
              <a:off x="6667500" y="1752600"/>
              <a:ext cx="1447800" cy="0"/>
            </a:xfrm>
            <a:prstGeom prst="line">
              <a:avLst/>
            </a:prstGeom>
            <a:noFill/>
            <a:ln w="28575">
              <a:solidFill>
                <a:srgbClr val="CC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38275" name="Text Box 35"/>
            <p:cNvSpPr txBox="1">
              <a:spLocks noChangeArrowheads="1"/>
            </p:cNvSpPr>
            <p:nvPr/>
          </p:nvSpPr>
          <p:spPr bwMode="auto">
            <a:xfrm>
              <a:off x="6654800" y="5410200"/>
              <a:ext cx="22484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1" hangingPunct="1">
                <a:spcBef>
                  <a:spcPct val="50000"/>
                </a:spcBef>
                <a:defRPr/>
              </a:pPr>
              <a:r>
                <a:rPr lang="de-DE" altLang="de-DE" sz="2400" dirty="0" smtClean="0">
                  <a:solidFill>
                    <a:schemeClr val="tx1"/>
                  </a:solidFill>
                </a:rPr>
                <a:t>Dielektrikum</a:t>
              </a:r>
              <a:endParaRPr lang="de-DE" altLang="de-DE" sz="2400" dirty="0">
                <a:solidFill>
                  <a:schemeClr val="tx1"/>
                </a:solidFill>
              </a:endParaRPr>
            </a:p>
          </p:txBody>
        </p:sp>
        <p:sp>
          <p:nvSpPr>
            <p:cNvPr id="138252" name="Rectangle 12"/>
            <p:cNvSpPr>
              <a:spLocks noChangeArrowheads="1"/>
            </p:cNvSpPr>
            <p:nvPr/>
          </p:nvSpPr>
          <p:spPr bwMode="auto">
            <a:xfrm>
              <a:off x="6807200" y="1066800"/>
              <a:ext cx="1117600" cy="4002088"/>
            </a:xfrm>
            <a:prstGeom prst="rect">
              <a:avLst/>
            </a:prstGeom>
            <a:solidFill>
              <a:srgbClr val="FFFF00"/>
            </a:solidFill>
            <a:ln>
              <a:noFill/>
            </a:ln>
            <a:effectLst/>
            <a:extLs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ctr" eaLnBrk="1" hangingPunct="1">
                <a:spcBef>
                  <a:spcPct val="50000"/>
                </a:spcBef>
                <a:defRPr/>
              </a:pPr>
              <a:endParaRPr lang="de-DE"/>
            </a:p>
          </p:txBody>
        </p:sp>
        <p:sp>
          <p:nvSpPr>
            <p:cNvPr id="138253" name="Line 13"/>
            <p:cNvSpPr>
              <a:spLocks noChangeShapeType="1"/>
            </p:cNvSpPr>
            <p:nvPr/>
          </p:nvSpPr>
          <p:spPr bwMode="auto">
            <a:xfrm>
              <a:off x="6667500" y="1524000"/>
              <a:ext cx="1447800" cy="0"/>
            </a:xfrm>
            <a:prstGeom prst="line">
              <a:avLst/>
            </a:prstGeom>
            <a:noFill/>
            <a:ln w="28575">
              <a:solidFill>
                <a:srgbClr val="CC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38254" name="Line 14"/>
            <p:cNvSpPr>
              <a:spLocks noChangeShapeType="1"/>
            </p:cNvSpPr>
            <p:nvPr/>
          </p:nvSpPr>
          <p:spPr bwMode="auto">
            <a:xfrm>
              <a:off x="6667500" y="1981200"/>
              <a:ext cx="1447800" cy="0"/>
            </a:xfrm>
            <a:prstGeom prst="line">
              <a:avLst/>
            </a:prstGeom>
            <a:noFill/>
            <a:ln w="28575">
              <a:solidFill>
                <a:srgbClr val="CC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38255" name="Line 15"/>
            <p:cNvSpPr>
              <a:spLocks noChangeShapeType="1"/>
            </p:cNvSpPr>
            <p:nvPr/>
          </p:nvSpPr>
          <p:spPr bwMode="auto">
            <a:xfrm>
              <a:off x="6667500" y="2438400"/>
              <a:ext cx="1447800" cy="0"/>
            </a:xfrm>
            <a:prstGeom prst="line">
              <a:avLst/>
            </a:prstGeom>
            <a:noFill/>
            <a:ln w="28575">
              <a:solidFill>
                <a:srgbClr val="CC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38256" name="Line 16"/>
            <p:cNvSpPr>
              <a:spLocks noChangeShapeType="1"/>
            </p:cNvSpPr>
            <p:nvPr/>
          </p:nvSpPr>
          <p:spPr bwMode="auto">
            <a:xfrm>
              <a:off x="6667500" y="2895600"/>
              <a:ext cx="1447800" cy="0"/>
            </a:xfrm>
            <a:prstGeom prst="line">
              <a:avLst/>
            </a:prstGeom>
            <a:noFill/>
            <a:ln w="28575">
              <a:solidFill>
                <a:srgbClr val="CC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38257" name="Line 17"/>
            <p:cNvSpPr>
              <a:spLocks noChangeShapeType="1"/>
            </p:cNvSpPr>
            <p:nvPr/>
          </p:nvSpPr>
          <p:spPr bwMode="auto">
            <a:xfrm>
              <a:off x="6667500" y="3352800"/>
              <a:ext cx="1447800" cy="0"/>
            </a:xfrm>
            <a:prstGeom prst="line">
              <a:avLst/>
            </a:prstGeom>
            <a:noFill/>
            <a:ln w="28575">
              <a:solidFill>
                <a:srgbClr val="CC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38258" name="Line 18"/>
            <p:cNvSpPr>
              <a:spLocks noChangeShapeType="1"/>
            </p:cNvSpPr>
            <p:nvPr/>
          </p:nvSpPr>
          <p:spPr bwMode="auto">
            <a:xfrm>
              <a:off x="6667500" y="3810000"/>
              <a:ext cx="1447800" cy="0"/>
            </a:xfrm>
            <a:prstGeom prst="line">
              <a:avLst/>
            </a:prstGeom>
            <a:noFill/>
            <a:ln w="28575">
              <a:solidFill>
                <a:srgbClr val="CC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38259" name="Line 19"/>
            <p:cNvSpPr>
              <a:spLocks noChangeShapeType="1"/>
            </p:cNvSpPr>
            <p:nvPr/>
          </p:nvSpPr>
          <p:spPr bwMode="auto">
            <a:xfrm>
              <a:off x="6667500" y="4267200"/>
              <a:ext cx="1447800" cy="0"/>
            </a:xfrm>
            <a:prstGeom prst="line">
              <a:avLst/>
            </a:prstGeom>
            <a:noFill/>
            <a:ln w="28575">
              <a:solidFill>
                <a:srgbClr val="CC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38262" name="Oval 22"/>
            <p:cNvSpPr>
              <a:spLocks noChangeArrowheads="1"/>
            </p:cNvSpPr>
            <p:nvPr/>
          </p:nvSpPr>
          <p:spPr bwMode="auto">
            <a:xfrm>
              <a:off x="5829300" y="2743200"/>
              <a:ext cx="304800" cy="304800"/>
            </a:xfrm>
            <a:prstGeom prst="ellipse">
              <a:avLst/>
            </a:prstGeom>
            <a:solidFill>
              <a:srgbClr val="FF5050"/>
            </a:solidFill>
            <a:ln w="285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138263" name="Text Box 23"/>
            <p:cNvSpPr txBox="1">
              <a:spLocks noChangeArrowheads="1"/>
            </p:cNvSpPr>
            <p:nvPr/>
          </p:nvSpPr>
          <p:spPr bwMode="auto">
            <a:xfrm>
              <a:off x="5486400" y="2879725"/>
              <a:ext cx="990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4000" b="1" dirty="0">
                  <a:solidFill>
                    <a:srgbClr val="FF0000"/>
                  </a:solidFill>
                  <a:sym typeface="Symbol" charset="2"/>
                </a:rPr>
                <a:t>+</a:t>
              </a:r>
              <a:endParaRPr lang="de-DE" altLang="de-DE" sz="4000" b="1" dirty="0">
                <a:solidFill>
                  <a:srgbClr val="FF0000"/>
                </a:solidFill>
              </a:endParaRPr>
            </a:p>
          </p:txBody>
        </p:sp>
        <p:sp>
          <p:nvSpPr>
            <p:cNvPr id="138266" name="Line 26"/>
            <p:cNvSpPr>
              <a:spLocks noChangeShapeType="1"/>
            </p:cNvSpPr>
            <p:nvPr/>
          </p:nvSpPr>
          <p:spPr bwMode="auto">
            <a:xfrm>
              <a:off x="6667500" y="1447800"/>
              <a:ext cx="0" cy="3124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38268" name="Line 28"/>
            <p:cNvSpPr>
              <a:spLocks noChangeShapeType="1"/>
            </p:cNvSpPr>
            <p:nvPr/>
          </p:nvSpPr>
          <p:spPr bwMode="auto">
            <a:xfrm>
              <a:off x="6667500" y="1066800"/>
              <a:ext cx="0" cy="403860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38270" name="Line 30"/>
            <p:cNvSpPr>
              <a:spLocks noChangeShapeType="1"/>
            </p:cNvSpPr>
            <p:nvPr/>
          </p:nvSpPr>
          <p:spPr bwMode="auto">
            <a:xfrm>
              <a:off x="6134100" y="2908300"/>
              <a:ext cx="5207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38272" name="Line 32"/>
            <p:cNvSpPr>
              <a:spLocks noChangeShapeType="1"/>
            </p:cNvSpPr>
            <p:nvPr/>
          </p:nvSpPr>
          <p:spPr bwMode="auto">
            <a:xfrm>
              <a:off x="6667500" y="5105400"/>
              <a:ext cx="609600" cy="0"/>
            </a:xfrm>
            <a:prstGeom prst="line">
              <a:avLst/>
            </a:prstGeom>
            <a:noFill/>
            <a:ln w="38100">
              <a:solidFill>
                <a:srgbClr val="00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138273" name="Text Box 33"/>
            <p:cNvSpPr txBox="1">
              <a:spLocks noChangeArrowheads="1"/>
            </p:cNvSpPr>
            <p:nvPr/>
          </p:nvSpPr>
          <p:spPr bwMode="auto">
            <a:xfrm>
              <a:off x="6756400" y="4584700"/>
              <a:ext cx="45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i="1" dirty="0" err="1"/>
                <a:t>z</a:t>
              </a:r>
              <a:endParaRPr lang="de-DE" altLang="de-DE" sz="3200" i="1" dirty="0"/>
            </a:p>
          </p:txBody>
        </p:sp>
        <p:sp>
          <p:nvSpPr>
            <p:cNvPr id="138274" name="Line 34"/>
            <p:cNvSpPr>
              <a:spLocks noChangeShapeType="1"/>
            </p:cNvSpPr>
            <p:nvPr/>
          </p:nvSpPr>
          <p:spPr bwMode="auto">
            <a:xfrm flipH="1" flipV="1">
              <a:off x="7162800" y="4710780"/>
              <a:ext cx="393700" cy="77516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ctr" eaLnBrk="1" hangingPunct="1">
                <a:spcBef>
                  <a:spcPct val="50000"/>
                </a:spcBef>
                <a:defRPr/>
              </a:pPr>
              <a:endParaRPr lang="de-DE"/>
            </a:p>
          </p:txBody>
        </p:sp>
        <p:sp>
          <p:nvSpPr>
            <p:cNvPr id="138276" name="Line 36"/>
            <p:cNvSpPr>
              <a:spLocks noChangeShapeType="1"/>
            </p:cNvSpPr>
            <p:nvPr/>
          </p:nvSpPr>
          <p:spPr bwMode="auto">
            <a:xfrm>
              <a:off x="6629400" y="838200"/>
              <a:ext cx="1475999" cy="0"/>
            </a:xfrm>
            <a:prstGeom prst="line">
              <a:avLst/>
            </a:prstGeom>
            <a:noFill/>
            <a:ln w="38100">
              <a:solidFill>
                <a:srgbClr val="0000CC"/>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138277" name="Text Box 37"/>
            <p:cNvSpPr txBox="1">
              <a:spLocks noChangeArrowheads="1"/>
            </p:cNvSpPr>
            <p:nvPr/>
          </p:nvSpPr>
          <p:spPr bwMode="auto">
            <a:xfrm>
              <a:off x="7162800" y="336550"/>
              <a:ext cx="45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i="1" dirty="0"/>
                <a:t>d</a:t>
              </a:r>
            </a:p>
          </p:txBody>
        </p:sp>
        <p:grpSp>
          <p:nvGrpSpPr>
            <p:cNvPr id="8" name="Gruppierung 7"/>
            <p:cNvGrpSpPr/>
            <p:nvPr/>
          </p:nvGrpSpPr>
          <p:grpSpPr>
            <a:xfrm>
              <a:off x="6807199" y="1365051"/>
              <a:ext cx="1151102" cy="745200"/>
              <a:chOff x="6801921" y="1365410"/>
              <a:chExt cx="1151102" cy="745200"/>
            </a:xfrm>
          </p:grpSpPr>
          <p:grpSp>
            <p:nvGrpSpPr>
              <p:cNvPr id="48" name="Group 62"/>
              <p:cNvGrpSpPr>
                <a:grpSpLocks/>
              </p:cNvGrpSpPr>
              <p:nvPr/>
            </p:nvGrpSpPr>
            <p:grpSpPr bwMode="auto">
              <a:xfrm rot="2700000">
                <a:off x="6723009" y="1444322"/>
                <a:ext cx="745200" cy="587375"/>
                <a:chOff x="1105" y="2597"/>
                <a:chExt cx="470" cy="370"/>
              </a:xfrm>
            </p:grpSpPr>
            <p:sp>
              <p:nvSpPr>
                <p:cNvPr id="49" name="Rectangle 63"/>
                <p:cNvSpPr>
                  <a:spLocks noChangeArrowheads="1"/>
                </p:cNvSpPr>
                <p:nvPr/>
              </p:nvSpPr>
              <p:spPr bwMode="auto">
                <a:xfrm rot="-2681990">
                  <a:off x="1222" y="2760"/>
                  <a:ext cx="249" cy="70"/>
                </a:xfrm>
                <a:prstGeom prst="rect">
                  <a:avLst/>
                </a:prstGeom>
                <a:gradFill rotWithShape="0">
                  <a:gsLst>
                    <a:gs pos="0">
                      <a:srgbClr val="3399FF"/>
                    </a:gs>
                    <a:gs pos="100000">
                      <a:srgbClr val="FF9966"/>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50" name="Oval 64"/>
                <p:cNvSpPr>
                  <a:spLocks noChangeArrowheads="1"/>
                </p:cNvSpPr>
                <p:nvPr/>
              </p:nvSpPr>
              <p:spPr bwMode="auto">
                <a:xfrm rot="18918010" flipH="1">
                  <a:off x="1405" y="2668"/>
                  <a:ext cx="69" cy="70"/>
                </a:xfrm>
                <a:prstGeom prst="ellipse">
                  <a:avLst/>
                </a:prstGeom>
                <a:gradFill rotWithShape="0">
                  <a:gsLst>
                    <a:gs pos="0">
                      <a:srgbClr val="FF0000"/>
                    </a:gs>
                    <a:gs pos="100000">
                      <a:srgbClr val="FF0000">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51" name="Text Box 65"/>
                <p:cNvSpPr txBox="1">
                  <a:spLocks noChangeArrowheads="1"/>
                </p:cNvSpPr>
                <p:nvPr/>
              </p:nvSpPr>
              <p:spPr bwMode="auto">
                <a:xfrm rot="18918010" flipH="1">
                  <a:off x="1286" y="2597"/>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sp>
              <p:nvSpPr>
                <p:cNvPr id="52" name="Oval 66"/>
                <p:cNvSpPr>
                  <a:spLocks noChangeArrowheads="1"/>
                </p:cNvSpPr>
                <p:nvPr/>
              </p:nvSpPr>
              <p:spPr bwMode="auto">
                <a:xfrm rot="18918010" flipH="1">
                  <a:off x="1222" y="2847"/>
                  <a:ext cx="70" cy="69"/>
                </a:xfrm>
                <a:prstGeom prst="ellipse">
                  <a:avLst/>
                </a:prstGeom>
                <a:gradFill rotWithShape="0">
                  <a:gsLst>
                    <a:gs pos="0">
                      <a:srgbClr val="0000CC"/>
                    </a:gs>
                    <a:gs pos="100000">
                      <a:srgbClr val="0000CC">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53" name="Text Box 67"/>
                <p:cNvSpPr txBox="1">
                  <a:spLocks noChangeArrowheads="1"/>
                </p:cNvSpPr>
                <p:nvPr/>
              </p:nvSpPr>
              <p:spPr bwMode="auto">
                <a:xfrm rot="18918010" flipH="1">
                  <a:off x="1104" y="2775"/>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grpSp>
          <p:grpSp>
            <p:nvGrpSpPr>
              <p:cNvPr id="54" name="Group 62"/>
              <p:cNvGrpSpPr>
                <a:grpSpLocks/>
              </p:cNvGrpSpPr>
              <p:nvPr/>
            </p:nvGrpSpPr>
            <p:grpSpPr bwMode="auto">
              <a:xfrm rot="2700000">
                <a:off x="7286736" y="1444322"/>
                <a:ext cx="745200" cy="587375"/>
                <a:chOff x="1105" y="2597"/>
                <a:chExt cx="470" cy="370"/>
              </a:xfrm>
            </p:grpSpPr>
            <p:sp>
              <p:nvSpPr>
                <p:cNvPr id="55" name="Rectangle 63"/>
                <p:cNvSpPr>
                  <a:spLocks noChangeArrowheads="1"/>
                </p:cNvSpPr>
                <p:nvPr/>
              </p:nvSpPr>
              <p:spPr bwMode="auto">
                <a:xfrm rot="-2681990">
                  <a:off x="1222" y="2760"/>
                  <a:ext cx="249" cy="70"/>
                </a:xfrm>
                <a:prstGeom prst="rect">
                  <a:avLst/>
                </a:prstGeom>
                <a:gradFill rotWithShape="0">
                  <a:gsLst>
                    <a:gs pos="0">
                      <a:srgbClr val="3399FF"/>
                    </a:gs>
                    <a:gs pos="100000">
                      <a:srgbClr val="FF9966"/>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56" name="Oval 64"/>
                <p:cNvSpPr>
                  <a:spLocks noChangeArrowheads="1"/>
                </p:cNvSpPr>
                <p:nvPr/>
              </p:nvSpPr>
              <p:spPr bwMode="auto">
                <a:xfrm rot="18918010" flipH="1">
                  <a:off x="1405" y="2668"/>
                  <a:ext cx="69" cy="70"/>
                </a:xfrm>
                <a:prstGeom prst="ellipse">
                  <a:avLst/>
                </a:prstGeom>
                <a:gradFill rotWithShape="0">
                  <a:gsLst>
                    <a:gs pos="0">
                      <a:srgbClr val="FF0000"/>
                    </a:gs>
                    <a:gs pos="100000">
                      <a:srgbClr val="FF0000">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57" name="Text Box 65"/>
                <p:cNvSpPr txBox="1">
                  <a:spLocks noChangeArrowheads="1"/>
                </p:cNvSpPr>
                <p:nvPr/>
              </p:nvSpPr>
              <p:spPr bwMode="auto">
                <a:xfrm rot="18918010" flipH="1">
                  <a:off x="1286" y="2597"/>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sp>
              <p:nvSpPr>
                <p:cNvPr id="58" name="Oval 66"/>
                <p:cNvSpPr>
                  <a:spLocks noChangeArrowheads="1"/>
                </p:cNvSpPr>
                <p:nvPr/>
              </p:nvSpPr>
              <p:spPr bwMode="auto">
                <a:xfrm rot="18918010" flipH="1">
                  <a:off x="1222" y="2847"/>
                  <a:ext cx="70" cy="69"/>
                </a:xfrm>
                <a:prstGeom prst="ellipse">
                  <a:avLst/>
                </a:prstGeom>
                <a:gradFill rotWithShape="0">
                  <a:gsLst>
                    <a:gs pos="0">
                      <a:srgbClr val="0000CC"/>
                    </a:gs>
                    <a:gs pos="100000">
                      <a:srgbClr val="0000CC">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59" name="Text Box 67"/>
                <p:cNvSpPr txBox="1">
                  <a:spLocks noChangeArrowheads="1"/>
                </p:cNvSpPr>
                <p:nvPr/>
              </p:nvSpPr>
              <p:spPr bwMode="auto">
                <a:xfrm rot="18918010" flipH="1">
                  <a:off x="1104" y="2775"/>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grpSp>
        </p:grpSp>
        <p:grpSp>
          <p:nvGrpSpPr>
            <p:cNvPr id="67" name="Gruppierung 66"/>
            <p:cNvGrpSpPr/>
            <p:nvPr/>
          </p:nvGrpSpPr>
          <p:grpSpPr>
            <a:xfrm>
              <a:off x="6793861" y="1817832"/>
              <a:ext cx="1151102" cy="745200"/>
              <a:chOff x="6801921" y="1365410"/>
              <a:chExt cx="1151102" cy="745200"/>
            </a:xfrm>
          </p:grpSpPr>
          <p:grpSp>
            <p:nvGrpSpPr>
              <p:cNvPr id="68" name="Group 62"/>
              <p:cNvGrpSpPr>
                <a:grpSpLocks/>
              </p:cNvGrpSpPr>
              <p:nvPr/>
            </p:nvGrpSpPr>
            <p:grpSpPr bwMode="auto">
              <a:xfrm rot="2700000">
                <a:off x="6723009" y="1444322"/>
                <a:ext cx="745200" cy="587375"/>
                <a:chOff x="1105" y="2597"/>
                <a:chExt cx="470" cy="370"/>
              </a:xfrm>
            </p:grpSpPr>
            <p:sp>
              <p:nvSpPr>
                <p:cNvPr id="75" name="Rectangle 63"/>
                <p:cNvSpPr>
                  <a:spLocks noChangeArrowheads="1"/>
                </p:cNvSpPr>
                <p:nvPr/>
              </p:nvSpPr>
              <p:spPr bwMode="auto">
                <a:xfrm rot="-2681990">
                  <a:off x="1222" y="2760"/>
                  <a:ext cx="249" cy="70"/>
                </a:xfrm>
                <a:prstGeom prst="rect">
                  <a:avLst/>
                </a:prstGeom>
                <a:gradFill rotWithShape="0">
                  <a:gsLst>
                    <a:gs pos="0">
                      <a:srgbClr val="3399FF"/>
                    </a:gs>
                    <a:gs pos="100000">
                      <a:srgbClr val="FF9966"/>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76" name="Oval 64"/>
                <p:cNvSpPr>
                  <a:spLocks noChangeArrowheads="1"/>
                </p:cNvSpPr>
                <p:nvPr/>
              </p:nvSpPr>
              <p:spPr bwMode="auto">
                <a:xfrm rot="18918010" flipH="1">
                  <a:off x="1405" y="2668"/>
                  <a:ext cx="69" cy="70"/>
                </a:xfrm>
                <a:prstGeom prst="ellipse">
                  <a:avLst/>
                </a:prstGeom>
                <a:gradFill rotWithShape="0">
                  <a:gsLst>
                    <a:gs pos="0">
                      <a:srgbClr val="FF0000"/>
                    </a:gs>
                    <a:gs pos="100000">
                      <a:srgbClr val="FF0000">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77" name="Text Box 65"/>
                <p:cNvSpPr txBox="1">
                  <a:spLocks noChangeArrowheads="1"/>
                </p:cNvSpPr>
                <p:nvPr/>
              </p:nvSpPr>
              <p:spPr bwMode="auto">
                <a:xfrm rot="18918010" flipH="1">
                  <a:off x="1286" y="2597"/>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sp>
              <p:nvSpPr>
                <p:cNvPr id="78" name="Oval 66"/>
                <p:cNvSpPr>
                  <a:spLocks noChangeArrowheads="1"/>
                </p:cNvSpPr>
                <p:nvPr/>
              </p:nvSpPr>
              <p:spPr bwMode="auto">
                <a:xfrm rot="18918010" flipH="1">
                  <a:off x="1222" y="2847"/>
                  <a:ext cx="70" cy="69"/>
                </a:xfrm>
                <a:prstGeom prst="ellipse">
                  <a:avLst/>
                </a:prstGeom>
                <a:gradFill rotWithShape="0">
                  <a:gsLst>
                    <a:gs pos="0">
                      <a:srgbClr val="0000CC"/>
                    </a:gs>
                    <a:gs pos="100000">
                      <a:srgbClr val="0000CC">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79" name="Text Box 67"/>
                <p:cNvSpPr txBox="1">
                  <a:spLocks noChangeArrowheads="1"/>
                </p:cNvSpPr>
                <p:nvPr/>
              </p:nvSpPr>
              <p:spPr bwMode="auto">
                <a:xfrm rot="18918010" flipH="1">
                  <a:off x="1104" y="2775"/>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grpSp>
          <p:grpSp>
            <p:nvGrpSpPr>
              <p:cNvPr id="69" name="Group 62"/>
              <p:cNvGrpSpPr>
                <a:grpSpLocks/>
              </p:cNvGrpSpPr>
              <p:nvPr/>
            </p:nvGrpSpPr>
            <p:grpSpPr bwMode="auto">
              <a:xfrm rot="2700000">
                <a:off x="7286736" y="1444322"/>
                <a:ext cx="745200" cy="587375"/>
                <a:chOff x="1105" y="2597"/>
                <a:chExt cx="470" cy="370"/>
              </a:xfrm>
            </p:grpSpPr>
            <p:sp>
              <p:nvSpPr>
                <p:cNvPr id="70" name="Rectangle 63"/>
                <p:cNvSpPr>
                  <a:spLocks noChangeArrowheads="1"/>
                </p:cNvSpPr>
                <p:nvPr/>
              </p:nvSpPr>
              <p:spPr bwMode="auto">
                <a:xfrm rot="-2681990">
                  <a:off x="1222" y="2760"/>
                  <a:ext cx="249" cy="70"/>
                </a:xfrm>
                <a:prstGeom prst="rect">
                  <a:avLst/>
                </a:prstGeom>
                <a:gradFill rotWithShape="0">
                  <a:gsLst>
                    <a:gs pos="0">
                      <a:srgbClr val="3399FF"/>
                    </a:gs>
                    <a:gs pos="100000">
                      <a:srgbClr val="FF9966"/>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71" name="Oval 64"/>
                <p:cNvSpPr>
                  <a:spLocks noChangeArrowheads="1"/>
                </p:cNvSpPr>
                <p:nvPr/>
              </p:nvSpPr>
              <p:spPr bwMode="auto">
                <a:xfrm rot="18918010" flipH="1">
                  <a:off x="1405" y="2668"/>
                  <a:ext cx="69" cy="70"/>
                </a:xfrm>
                <a:prstGeom prst="ellipse">
                  <a:avLst/>
                </a:prstGeom>
                <a:gradFill rotWithShape="0">
                  <a:gsLst>
                    <a:gs pos="0">
                      <a:srgbClr val="FF0000"/>
                    </a:gs>
                    <a:gs pos="100000">
                      <a:srgbClr val="FF0000">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72" name="Text Box 65"/>
                <p:cNvSpPr txBox="1">
                  <a:spLocks noChangeArrowheads="1"/>
                </p:cNvSpPr>
                <p:nvPr/>
              </p:nvSpPr>
              <p:spPr bwMode="auto">
                <a:xfrm rot="18918010" flipH="1">
                  <a:off x="1286" y="2597"/>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sp>
              <p:nvSpPr>
                <p:cNvPr id="73" name="Oval 66"/>
                <p:cNvSpPr>
                  <a:spLocks noChangeArrowheads="1"/>
                </p:cNvSpPr>
                <p:nvPr/>
              </p:nvSpPr>
              <p:spPr bwMode="auto">
                <a:xfrm rot="18918010" flipH="1">
                  <a:off x="1222" y="2847"/>
                  <a:ext cx="70" cy="69"/>
                </a:xfrm>
                <a:prstGeom prst="ellipse">
                  <a:avLst/>
                </a:prstGeom>
                <a:gradFill rotWithShape="0">
                  <a:gsLst>
                    <a:gs pos="0">
                      <a:srgbClr val="0000CC"/>
                    </a:gs>
                    <a:gs pos="100000">
                      <a:srgbClr val="0000CC">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74" name="Text Box 67"/>
                <p:cNvSpPr txBox="1">
                  <a:spLocks noChangeArrowheads="1"/>
                </p:cNvSpPr>
                <p:nvPr/>
              </p:nvSpPr>
              <p:spPr bwMode="auto">
                <a:xfrm rot="18918010" flipH="1">
                  <a:off x="1104" y="2775"/>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grpSp>
        </p:grpSp>
        <p:grpSp>
          <p:nvGrpSpPr>
            <p:cNvPr id="80" name="Gruppierung 79"/>
            <p:cNvGrpSpPr/>
            <p:nvPr/>
          </p:nvGrpSpPr>
          <p:grpSpPr>
            <a:xfrm>
              <a:off x="6795138" y="2286000"/>
              <a:ext cx="1151102" cy="745200"/>
              <a:chOff x="6801921" y="1365410"/>
              <a:chExt cx="1151102" cy="745200"/>
            </a:xfrm>
          </p:grpSpPr>
          <p:grpSp>
            <p:nvGrpSpPr>
              <p:cNvPr id="81" name="Group 62"/>
              <p:cNvGrpSpPr>
                <a:grpSpLocks/>
              </p:cNvGrpSpPr>
              <p:nvPr/>
            </p:nvGrpSpPr>
            <p:grpSpPr bwMode="auto">
              <a:xfrm rot="2700000">
                <a:off x="6723009" y="1444322"/>
                <a:ext cx="745200" cy="587375"/>
                <a:chOff x="1105" y="2597"/>
                <a:chExt cx="470" cy="370"/>
              </a:xfrm>
            </p:grpSpPr>
            <p:sp>
              <p:nvSpPr>
                <p:cNvPr id="88" name="Rectangle 63"/>
                <p:cNvSpPr>
                  <a:spLocks noChangeArrowheads="1"/>
                </p:cNvSpPr>
                <p:nvPr/>
              </p:nvSpPr>
              <p:spPr bwMode="auto">
                <a:xfrm rot="-2681990">
                  <a:off x="1222" y="2760"/>
                  <a:ext cx="249" cy="70"/>
                </a:xfrm>
                <a:prstGeom prst="rect">
                  <a:avLst/>
                </a:prstGeom>
                <a:gradFill rotWithShape="0">
                  <a:gsLst>
                    <a:gs pos="0">
                      <a:srgbClr val="3399FF"/>
                    </a:gs>
                    <a:gs pos="100000">
                      <a:srgbClr val="FF9966"/>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89" name="Oval 64"/>
                <p:cNvSpPr>
                  <a:spLocks noChangeArrowheads="1"/>
                </p:cNvSpPr>
                <p:nvPr/>
              </p:nvSpPr>
              <p:spPr bwMode="auto">
                <a:xfrm rot="18918010" flipH="1">
                  <a:off x="1405" y="2668"/>
                  <a:ext cx="69" cy="70"/>
                </a:xfrm>
                <a:prstGeom prst="ellipse">
                  <a:avLst/>
                </a:prstGeom>
                <a:gradFill rotWithShape="0">
                  <a:gsLst>
                    <a:gs pos="0">
                      <a:srgbClr val="FF0000"/>
                    </a:gs>
                    <a:gs pos="100000">
                      <a:srgbClr val="FF0000">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90" name="Text Box 65"/>
                <p:cNvSpPr txBox="1">
                  <a:spLocks noChangeArrowheads="1"/>
                </p:cNvSpPr>
                <p:nvPr/>
              </p:nvSpPr>
              <p:spPr bwMode="auto">
                <a:xfrm rot="18918010" flipH="1">
                  <a:off x="1286" y="2597"/>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sp>
              <p:nvSpPr>
                <p:cNvPr id="91" name="Oval 66"/>
                <p:cNvSpPr>
                  <a:spLocks noChangeArrowheads="1"/>
                </p:cNvSpPr>
                <p:nvPr/>
              </p:nvSpPr>
              <p:spPr bwMode="auto">
                <a:xfrm rot="18918010" flipH="1">
                  <a:off x="1222" y="2847"/>
                  <a:ext cx="70" cy="69"/>
                </a:xfrm>
                <a:prstGeom prst="ellipse">
                  <a:avLst/>
                </a:prstGeom>
                <a:gradFill rotWithShape="0">
                  <a:gsLst>
                    <a:gs pos="0">
                      <a:srgbClr val="0000CC"/>
                    </a:gs>
                    <a:gs pos="100000">
                      <a:srgbClr val="0000CC">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92" name="Text Box 67"/>
                <p:cNvSpPr txBox="1">
                  <a:spLocks noChangeArrowheads="1"/>
                </p:cNvSpPr>
                <p:nvPr/>
              </p:nvSpPr>
              <p:spPr bwMode="auto">
                <a:xfrm rot="18918010" flipH="1">
                  <a:off x="1104" y="2775"/>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grpSp>
          <p:grpSp>
            <p:nvGrpSpPr>
              <p:cNvPr id="82" name="Group 62"/>
              <p:cNvGrpSpPr>
                <a:grpSpLocks/>
              </p:cNvGrpSpPr>
              <p:nvPr/>
            </p:nvGrpSpPr>
            <p:grpSpPr bwMode="auto">
              <a:xfrm rot="2700000">
                <a:off x="7286736" y="1444322"/>
                <a:ext cx="745200" cy="587375"/>
                <a:chOff x="1105" y="2597"/>
                <a:chExt cx="470" cy="370"/>
              </a:xfrm>
            </p:grpSpPr>
            <p:sp>
              <p:nvSpPr>
                <p:cNvPr id="83" name="Rectangle 63"/>
                <p:cNvSpPr>
                  <a:spLocks noChangeArrowheads="1"/>
                </p:cNvSpPr>
                <p:nvPr/>
              </p:nvSpPr>
              <p:spPr bwMode="auto">
                <a:xfrm rot="-2681990">
                  <a:off x="1222" y="2760"/>
                  <a:ext cx="249" cy="70"/>
                </a:xfrm>
                <a:prstGeom prst="rect">
                  <a:avLst/>
                </a:prstGeom>
                <a:gradFill rotWithShape="0">
                  <a:gsLst>
                    <a:gs pos="0">
                      <a:srgbClr val="3399FF"/>
                    </a:gs>
                    <a:gs pos="100000">
                      <a:srgbClr val="FF9966"/>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84" name="Oval 64"/>
                <p:cNvSpPr>
                  <a:spLocks noChangeArrowheads="1"/>
                </p:cNvSpPr>
                <p:nvPr/>
              </p:nvSpPr>
              <p:spPr bwMode="auto">
                <a:xfrm rot="18918010" flipH="1">
                  <a:off x="1405" y="2668"/>
                  <a:ext cx="69" cy="70"/>
                </a:xfrm>
                <a:prstGeom prst="ellipse">
                  <a:avLst/>
                </a:prstGeom>
                <a:gradFill rotWithShape="0">
                  <a:gsLst>
                    <a:gs pos="0">
                      <a:srgbClr val="FF0000"/>
                    </a:gs>
                    <a:gs pos="100000">
                      <a:srgbClr val="FF0000">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85" name="Text Box 65"/>
                <p:cNvSpPr txBox="1">
                  <a:spLocks noChangeArrowheads="1"/>
                </p:cNvSpPr>
                <p:nvPr/>
              </p:nvSpPr>
              <p:spPr bwMode="auto">
                <a:xfrm rot="18918010" flipH="1">
                  <a:off x="1286" y="2597"/>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sp>
              <p:nvSpPr>
                <p:cNvPr id="86" name="Oval 66"/>
                <p:cNvSpPr>
                  <a:spLocks noChangeArrowheads="1"/>
                </p:cNvSpPr>
                <p:nvPr/>
              </p:nvSpPr>
              <p:spPr bwMode="auto">
                <a:xfrm rot="18918010" flipH="1">
                  <a:off x="1222" y="2847"/>
                  <a:ext cx="70" cy="69"/>
                </a:xfrm>
                <a:prstGeom prst="ellipse">
                  <a:avLst/>
                </a:prstGeom>
                <a:gradFill rotWithShape="0">
                  <a:gsLst>
                    <a:gs pos="0">
                      <a:srgbClr val="0000CC"/>
                    </a:gs>
                    <a:gs pos="100000">
                      <a:srgbClr val="0000CC">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87" name="Text Box 67"/>
                <p:cNvSpPr txBox="1">
                  <a:spLocks noChangeArrowheads="1"/>
                </p:cNvSpPr>
                <p:nvPr/>
              </p:nvSpPr>
              <p:spPr bwMode="auto">
                <a:xfrm rot="18918010" flipH="1">
                  <a:off x="1104" y="2775"/>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grpSp>
        </p:grpSp>
        <p:grpSp>
          <p:nvGrpSpPr>
            <p:cNvPr id="93" name="Gruppierung 92"/>
            <p:cNvGrpSpPr/>
            <p:nvPr/>
          </p:nvGrpSpPr>
          <p:grpSpPr>
            <a:xfrm>
              <a:off x="6781800" y="2738781"/>
              <a:ext cx="1151102" cy="745200"/>
              <a:chOff x="6801921" y="1365410"/>
              <a:chExt cx="1151102" cy="745200"/>
            </a:xfrm>
          </p:grpSpPr>
          <p:grpSp>
            <p:nvGrpSpPr>
              <p:cNvPr id="94" name="Group 62"/>
              <p:cNvGrpSpPr>
                <a:grpSpLocks/>
              </p:cNvGrpSpPr>
              <p:nvPr/>
            </p:nvGrpSpPr>
            <p:grpSpPr bwMode="auto">
              <a:xfrm rot="2700000">
                <a:off x="6723009" y="1444322"/>
                <a:ext cx="745200" cy="587375"/>
                <a:chOff x="1105" y="2597"/>
                <a:chExt cx="470" cy="370"/>
              </a:xfrm>
            </p:grpSpPr>
            <p:sp>
              <p:nvSpPr>
                <p:cNvPr id="101" name="Rectangle 63"/>
                <p:cNvSpPr>
                  <a:spLocks noChangeArrowheads="1"/>
                </p:cNvSpPr>
                <p:nvPr/>
              </p:nvSpPr>
              <p:spPr bwMode="auto">
                <a:xfrm rot="-2681990">
                  <a:off x="1222" y="2760"/>
                  <a:ext cx="249" cy="70"/>
                </a:xfrm>
                <a:prstGeom prst="rect">
                  <a:avLst/>
                </a:prstGeom>
                <a:gradFill rotWithShape="0">
                  <a:gsLst>
                    <a:gs pos="0">
                      <a:srgbClr val="3399FF"/>
                    </a:gs>
                    <a:gs pos="100000">
                      <a:srgbClr val="FF9966"/>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02" name="Oval 64"/>
                <p:cNvSpPr>
                  <a:spLocks noChangeArrowheads="1"/>
                </p:cNvSpPr>
                <p:nvPr/>
              </p:nvSpPr>
              <p:spPr bwMode="auto">
                <a:xfrm rot="18918010" flipH="1">
                  <a:off x="1405" y="2668"/>
                  <a:ext cx="69" cy="70"/>
                </a:xfrm>
                <a:prstGeom prst="ellipse">
                  <a:avLst/>
                </a:prstGeom>
                <a:gradFill rotWithShape="0">
                  <a:gsLst>
                    <a:gs pos="0">
                      <a:srgbClr val="FF0000"/>
                    </a:gs>
                    <a:gs pos="100000">
                      <a:srgbClr val="FF0000">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03" name="Text Box 65"/>
                <p:cNvSpPr txBox="1">
                  <a:spLocks noChangeArrowheads="1"/>
                </p:cNvSpPr>
                <p:nvPr/>
              </p:nvSpPr>
              <p:spPr bwMode="auto">
                <a:xfrm rot="18918010" flipH="1">
                  <a:off x="1286" y="2597"/>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sp>
              <p:nvSpPr>
                <p:cNvPr id="104" name="Oval 66"/>
                <p:cNvSpPr>
                  <a:spLocks noChangeArrowheads="1"/>
                </p:cNvSpPr>
                <p:nvPr/>
              </p:nvSpPr>
              <p:spPr bwMode="auto">
                <a:xfrm rot="18918010" flipH="1">
                  <a:off x="1222" y="2847"/>
                  <a:ext cx="70" cy="69"/>
                </a:xfrm>
                <a:prstGeom prst="ellipse">
                  <a:avLst/>
                </a:prstGeom>
                <a:gradFill rotWithShape="0">
                  <a:gsLst>
                    <a:gs pos="0">
                      <a:srgbClr val="0000CC"/>
                    </a:gs>
                    <a:gs pos="100000">
                      <a:srgbClr val="0000CC">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05" name="Text Box 67"/>
                <p:cNvSpPr txBox="1">
                  <a:spLocks noChangeArrowheads="1"/>
                </p:cNvSpPr>
                <p:nvPr/>
              </p:nvSpPr>
              <p:spPr bwMode="auto">
                <a:xfrm rot="18918010" flipH="1">
                  <a:off x="1104" y="2775"/>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grpSp>
          <p:grpSp>
            <p:nvGrpSpPr>
              <p:cNvPr id="95" name="Group 62"/>
              <p:cNvGrpSpPr>
                <a:grpSpLocks/>
              </p:cNvGrpSpPr>
              <p:nvPr/>
            </p:nvGrpSpPr>
            <p:grpSpPr bwMode="auto">
              <a:xfrm rot="2700000">
                <a:off x="7286736" y="1444322"/>
                <a:ext cx="745200" cy="587375"/>
                <a:chOff x="1105" y="2597"/>
                <a:chExt cx="470" cy="370"/>
              </a:xfrm>
            </p:grpSpPr>
            <p:sp>
              <p:nvSpPr>
                <p:cNvPr id="96" name="Rectangle 63"/>
                <p:cNvSpPr>
                  <a:spLocks noChangeArrowheads="1"/>
                </p:cNvSpPr>
                <p:nvPr/>
              </p:nvSpPr>
              <p:spPr bwMode="auto">
                <a:xfrm rot="-2681990">
                  <a:off x="1222" y="2760"/>
                  <a:ext cx="249" cy="70"/>
                </a:xfrm>
                <a:prstGeom prst="rect">
                  <a:avLst/>
                </a:prstGeom>
                <a:gradFill rotWithShape="0">
                  <a:gsLst>
                    <a:gs pos="0">
                      <a:srgbClr val="3399FF"/>
                    </a:gs>
                    <a:gs pos="100000">
                      <a:srgbClr val="FF9966"/>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97" name="Oval 64"/>
                <p:cNvSpPr>
                  <a:spLocks noChangeArrowheads="1"/>
                </p:cNvSpPr>
                <p:nvPr/>
              </p:nvSpPr>
              <p:spPr bwMode="auto">
                <a:xfrm rot="18918010" flipH="1">
                  <a:off x="1405" y="2668"/>
                  <a:ext cx="69" cy="70"/>
                </a:xfrm>
                <a:prstGeom prst="ellipse">
                  <a:avLst/>
                </a:prstGeom>
                <a:gradFill rotWithShape="0">
                  <a:gsLst>
                    <a:gs pos="0">
                      <a:srgbClr val="FF0000"/>
                    </a:gs>
                    <a:gs pos="100000">
                      <a:srgbClr val="FF0000">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98" name="Text Box 65"/>
                <p:cNvSpPr txBox="1">
                  <a:spLocks noChangeArrowheads="1"/>
                </p:cNvSpPr>
                <p:nvPr/>
              </p:nvSpPr>
              <p:spPr bwMode="auto">
                <a:xfrm rot="18918010" flipH="1">
                  <a:off x="1286" y="2597"/>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sp>
              <p:nvSpPr>
                <p:cNvPr id="99" name="Oval 66"/>
                <p:cNvSpPr>
                  <a:spLocks noChangeArrowheads="1"/>
                </p:cNvSpPr>
                <p:nvPr/>
              </p:nvSpPr>
              <p:spPr bwMode="auto">
                <a:xfrm rot="18918010" flipH="1">
                  <a:off x="1222" y="2847"/>
                  <a:ext cx="70" cy="69"/>
                </a:xfrm>
                <a:prstGeom prst="ellipse">
                  <a:avLst/>
                </a:prstGeom>
                <a:gradFill rotWithShape="0">
                  <a:gsLst>
                    <a:gs pos="0">
                      <a:srgbClr val="0000CC"/>
                    </a:gs>
                    <a:gs pos="100000">
                      <a:srgbClr val="0000CC">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00" name="Text Box 67"/>
                <p:cNvSpPr txBox="1">
                  <a:spLocks noChangeArrowheads="1"/>
                </p:cNvSpPr>
                <p:nvPr/>
              </p:nvSpPr>
              <p:spPr bwMode="auto">
                <a:xfrm rot="18918010" flipH="1">
                  <a:off x="1104" y="2775"/>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grpSp>
        </p:grpSp>
        <p:grpSp>
          <p:nvGrpSpPr>
            <p:cNvPr id="106" name="Gruppierung 105"/>
            <p:cNvGrpSpPr/>
            <p:nvPr/>
          </p:nvGrpSpPr>
          <p:grpSpPr>
            <a:xfrm>
              <a:off x="6796561" y="3187179"/>
              <a:ext cx="1151102" cy="745200"/>
              <a:chOff x="6801921" y="1365410"/>
              <a:chExt cx="1151102" cy="745200"/>
            </a:xfrm>
          </p:grpSpPr>
          <p:grpSp>
            <p:nvGrpSpPr>
              <p:cNvPr id="107" name="Group 62"/>
              <p:cNvGrpSpPr>
                <a:grpSpLocks/>
              </p:cNvGrpSpPr>
              <p:nvPr/>
            </p:nvGrpSpPr>
            <p:grpSpPr bwMode="auto">
              <a:xfrm rot="2700000">
                <a:off x="6723009" y="1444322"/>
                <a:ext cx="745200" cy="587375"/>
                <a:chOff x="1105" y="2597"/>
                <a:chExt cx="470" cy="370"/>
              </a:xfrm>
            </p:grpSpPr>
            <p:sp>
              <p:nvSpPr>
                <p:cNvPr id="114" name="Rectangle 63"/>
                <p:cNvSpPr>
                  <a:spLocks noChangeArrowheads="1"/>
                </p:cNvSpPr>
                <p:nvPr/>
              </p:nvSpPr>
              <p:spPr bwMode="auto">
                <a:xfrm rot="-2681990">
                  <a:off x="1222" y="2760"/>
                  <a:ext cx="249" cy="70"/>
                </a:xfrm>
                <a:prstGeom prst="rect">
                  <a:avLst/>
                </a:prstGeom>
                <a:gradFill rotWithShape="0">
                  <a:gsLst>
                    <a:gs pos="0">
                      <a:srgbClr val="3399FF"/>
                    </a:gs>
                    <a:gs pos="100000">
                      <a:srgbClr val="FF9966"/>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15" name="Oval 64"/>
                <p:cNvSpPr>
                  <a:spLocks noChangeArrowheads="1"/>
                </p:cNvSpPr>
                <p:nvPr/>
              </p:nvSpPr>
              <p:spPr bwMode="auto">
                <a:xfrm rot="18918010" flipH="1">
                  <a:off x="1405" y="2668"/>
                  <a:ext cx="69" cy="70"/>
                </a:xfrm>
                <a:prstGeom prst="ellipse">
                  <a:avLst/>
                </a:prstGeom>
                <a:gradFill rotWithShape="0">
                  <a:gsLst>
                    <a:gs pos="0">
                      <a:srgbClr val="FF0000"/>
                    </a:gs>
                    <a:gs pos="100000">
                      <a:srgbClr val="FF0000">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16" name="Text Box 65"/>
                <p:cNvSpPr txBox="1">
                  <a:spLocks noChangeArrowheads="1"/>
                </p:cNvSpPr>
                <p:nvPr/>
              </p:nvSpPr>
              <p:spPr bwMode="auto">
                <a:xfrm rot="18918010" flipH="1">
                  <a:off x="1286" y="2597"/>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sp>
              <p:nvSpPr>
                <p:cNvPr id="117" name="Oval 66"/>
                <p:cNvSpPr>
                  <a:spLocks noChangeArrowheads="1"/>
                </p:cNvSpPr>
                <p:nvPr/>
              </p:nvSpPr>
              <p:spPr bwMode="auto">
                <a:xfrm rot="18918010" flipH="1">
                  <a:off x="1222" y="2847"/>
                  <a:ext cx="70" cy="69"/>
                </a:xfrm>
                <a:prstGeom prst="ellipse">
                  <a:avLst/>
                </a:prstGeom>
                <a:gradFill rotWithShape="0">
                  <a:gsLst>
                    <a:gs pos="0">
                      <a:srgbClr val="0000CC"/>
                    </a:gs>
                    <a:gs pos="100000">
                      <a:srgbClr val="0000CC">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18" name="Text Box 67"/>
                <p:cNvSpPr txBox="1">
                  <a:spLocks noChangeArrowheads="1"/>
                </p:cNvSpPr>
                <p:nvPr/>
              </p:nvSpPr>
              <p:spPr bwMode="auto">
                <a:xfrm rot="18918010" flipH="1">
                  <a:off x="1104" y="2775"/>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grpSp>
          <p:grpSp>
            <p:nvGrpSpPr>
              <p:cNvPr id="108" name="Group 62"/>
              <p:cNvGrpSpPr>
                <a:grpSpLocks/>
              </p:cNvGrpSpPr>
              <p:nvPr/>
            </p:nvGrpSpPr>
            <p:grpSpPr bwMode="auto">
              <a:xfrm rot="2700000">
                <a:off x="7286736" y="1444322"/>
                <a:ext cx="745200" cy="587375"/>
                <a:chOff x="1105" y="2597"/>
                <a:chExt cx="470" cy="370"/>
              </a:xfrm>
            </p:grpSpPr>
            <p:sp>
              <p:nvSpPr>
                <p:cNvPr id="109" name="Rectangle 63"/>
                <p:cNvSpPr>
                  <a:spLocks noChangeArrowheads="1"/>
                </p:cNvSpPr>
                <p:nvPr/>
              </p:nvSpPr>
              <p:spPr bwMode="auto">
                <a:xfrm rot="-2681990">
                  <a:off x="1222" y="2760"/>
                  <a:ext cx="249" cy="70"/>
                </a:xfrm>
                <a:prstGeom prst="rect">
                  <a:avLst/>
                </a:prstGeom>
                <a:gradFill rotWithShape="0">
                  <a:gsLst>
                    <a:gs pos="0">
                      <a:srgbClr val="3399FF"/>
                    </a:gs>
                    <a:gs pos="100000">
                      <a:srgbClr val="FF9966"/>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10" name="Oval 64"/>
                <p:cNvSpPr>
                  <a:spLocks noChangeArrowheads="1"/>
                </p:cNvSpPr>
                <p:nvPr/>
              </p:nvSpPr>
              <p:spPr bwMode="auto">
                <a:xfrm rot="18918010" flipH="1">
                  <a:off x="1405" y="2668"/>
                  <a:ext cx="69" cy="70"/>
                </a:xfrm>
                <a:prstGeom prst="ellipse">
                  <a:avLst/>
                </a:prstGeom>
                <a:gradFill rotWithShape="0">
                  <a:gsLst>
                    <a:gs pos="0">
                      <a:srgbClr val="FF0000"/>
                    </a:gs>
                    <a:gs pos="100000">
                      <a:srgbClr val="FF0000">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11" name="Text Box 65"/>
                <p:cNvSpPr txBox="1">
                  <a:spLocks noChangeArrowheads="1"/>
                </p:cNvSpPr>
                <p:nvPr/>
              </p:nvSpPr>
              <p:spPr bwMode="auto">
                <a:xfrm rot="18918010" flipH="1">
                  <a:off x="1286" y="2597"/>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sp>
              <p:nvSpPr>
                <p:cNvPr id="112" name="Oval 66"/>
                <p:cNvSpPr>
                  <a:spLocks noChangeArrowheads="1"/>
                </p:cNvSpPr>
                <p:nvPr/>
              </p:nvSpPr>
              <p:spPr bwMode="auto">
                <a:xfrm rot="18918010" flipH="1">
                  <a:off x="1222" y="2847"/>
                  <a:ext cx="70" cy="69"/>
                </a:xfrm>
                <a:prstGeom prst="ellipse">
                  <a:avLst/>
                </a:prstGeom>
                <a:gradFill rotWithShape="0">
                  <a:gsLst>
                    <a:gs pos="0">
                      <a:srgbClr val="0000CC"/>
                    </a:gs>
                    <a:gs pos="100000">
                      <a:srgbClr val="0000CC">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13" name="Text Box 67"/>
                <p:cNvSpPr txBox="1">
                  <a:spLocks noChangeArrowheads="1"/>
                </p:cNvSpPr>
                <p:nvPr/>
              </p:nvSpPr>
              <p:spPr bwMode="auto">
                <a:xfrm rot="18918010" flipH="1">
                  <a:off x="1104" y="2775"/>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grpSp>
        </p:grpSp>
        <p:grpSp>
          <p:nvGrpSpPr>
            <p:cNvPr id="119" name="Gruppierung 118"/>
            <p:cNvGrpSpPr/>
            <p:nvPr/>
          </p:nvGrpSpPr>
          <p:grpSpPr>
            <a:xfrm>
              <a:off x="6783223" y="3639960"/>
              <a:ext cx="1151102" cy="745200"/>
              <a:chOff x="6801921" y="1365410"/>
              <a:chExt cx="1151102" cy="745200"/>
            </a:xfrm>
          </p:grpSpPr>
          <p:grpSp>
            <p:nvGrpSpPr>
              <p:cNvPr id="120" name="Group 62"/>
              <p:cNvGrpSpPr>
                <a:grpSpLocks/>
              </p:cNvGrpSpPr>
              <p:nvPr/>
            </p:nvGrpSpPr>
            <p:grpSpPr bwMode="auto">
              <a:xfrm rot="2700000">
                <a:off x="6723009" y="1444322"/>
                <a:ext cx="745200" cy="587375"/>
                <a:chOff x="1105" y="2597"/>
                <a:chExt cx="470" cy="370"/>
              </a:xfrm>
            </p:grpSpPr>
            <p:sp>
              <p:nvSpPr>
                <p:cNvPr id="127" name="Rectangle 63"/>
                <p:cNvSpPr>
                  <a:spLocks noChangeArrowheads="1"/>
                </p:cNvSpPr>
                <p:nvPr/>
              </p:nvSpPr>
              <p:spPr bwMode="auto">
                <a:xfrm rot="-2681990">
                  <a:off x="1222" y="2760"/>
                  <a:ext cx="249" cy="70"/>
                </a:xfrm>
                <a:prstGeom prst="rect">
                  <a:avLst/>
                </a:prstGeom>
                <a:gradFill rotWithShape="0">
                  <a:gsLst>
                    <a:gs pos="0">
                      <a:srgbClr val="3399FF"/>
                    </a:gs>
                    <a:gs pos="100000">
                      <a:srgbClr val="FF9966"/>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28" name="Oval 64"/>
                <p:cNvSpPr>
                  <a:spLocks noChangeArrowheads="1"/>
                </p:cNvSpPr>
                <p:nvPr/>
              </p:nvSpPr>
              <p:spPr bwMode="auto">
                <a:xfrm rot="18918010" flipH="1">
                  <a:off x="1405" y="2668"/>
                  <a:ext cx="69" cy="70"/>
                </a:xfrm>
                <a:prstGeom prst="ellipse">
                  <a:avLst/>
                </a:prstGeom>
                <a:gradFill rotWithShape="0">
                  <a:gsLst>
                    <a:gs pos="0">
                      <a:srgbClr val="FF0000"/>
                    </a:gs>
                    <a:gs pos="100000">
                      <a:srgbClr val="FF0000">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29" name="Text Box 65"/>
                <p:cNvSpPr txBox="1">
                  <a:spLocks noChangeArrowheads="1"/>
                </p:cNvSpPr>
                <p:nvPr/>
              </p:nvSpPr>
              <p:spPr bwMode="auto">
                <a:xfrm rot="18918010" flipH="1">
                  <a:off x="1286" y="2597"/>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sp>
              <p:nvSpPr>
                <p:cNvPr id="130" name="Oval 66"/>
                <p:cNvSpPr>
                  <a:spLocks noChangeArrowheads="1"/>
                </p:cNvSpPr>
                <p:nvPr/>
              </p:nvSpPr>
              <p:spPr bwMode="auto">
                <a:xfrm rot="18918010" flipH="1">
                  <a:off x="1222" y="2847"/>
                  <a:ext cx="70" cy="69"/>
                </a:xfrm>
                <a:prstGeom prst="ellipse">
                  <a:avLst/>
                </a:prstGeom>
                <a:gradFill rotWithShape="0">
                  <a:gsLst>
                    <a:gs pos="0">
                      <a:srgbClr val="0000CC"/>
                    </a:gs>
                    <a:gs pos="100000">
                      <a:srgbClr val="0000CC">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31" name="Text Box 67"/>
                <p:cNvSpPr txBox="1">
                  <a:spLocks noChangeArrowheads="1"/>
                </p:cNvSpPr>
                <p:nvPr/>
              </p:nvSpPr>
              <p:spPr bwMode="auto">
                <a:xfrm rot="18918010" flipH="1">
                  <a:off x="1104" y="2775"/>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grpSp>
          <p:grpSp>
            <p:nvGrpSpPr>
              <p:cNvPr id="121" name="Group 62"/>
              <p:cNvGrpSpPr>
                <a:grpSpLocks/>
              </p:cNvGrpSpPr>
              <p:nvPr/>
            </p:nvGrpSpPr>
            <p:grpSpPr bwMode="auto">
              <a:xfrm rot="2700000">
                <a:off x="7286736" y="1444322"/>
                <a:ext cx="745200" cy="587375"/>
                <a:chOff x="1105" y="2597"/>
                <a:chExt cx="470" cy="370"/>
              </a:xfrm>
            </p:grpSpPr>
            <p:sp>
              <p:nvSpPr>
                <p:cNvPr id="122" name="Rectangle 63"/>
                <p:cNvSpPr>
                  <a:spLocks noChangeArrowheads="1"/>
                </p:cNvSpPr>
                <p:nvPr/>
              </p:nvSpPr>
              <p:spPr bwMode="auto">
                <a:xfrm rot="-2681990">
                  <a:off x="1222" y="2760"/>
                  <a:ext cx="249" cy="70"/>
                </a:xfrm>
                <a:prstGeom prst="rect">
                  <a:avLst/>
                </a:prstGeom>
                <a:gradFill rotWithShape="0">
                  <a:gsLst>
                    <a:gs pos="0">
                      <a:srgbClr val="3399FF"/>
                    </a:gs>
                    <a:gs pos="100000">
                      <a:srgbClr val="FF9966"/>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23" name="Oval 64"/>
                <p:cNvSpPr>
                  <a:spLocks noChangeArrowheads="1"/>
                </p:cNvSpPr>
                <p:nvPr/>
              </p:nvSpPr>
              <p:spPr bwMode="auto">
                <a:xfrm rot="18918010" flipH="1">
                  <a:off x="1405" y="2668"/>
                  <a:ext cx="69" cy="70"/>
                </a:xfrm>
                <a:prstGeom prst="ellipse">
                  <a:avLst/>
                </a:prstGeom>
                <a:gradFill rotWithShape="0">
                  <a:gsLst>
                    <a:gs pos="0">
                      <a:srgbClr val="FF0000"/>
                    </a:gs>
                    <a:gs pos="100000">
                      <a:srgbClr val="FF0000">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24" name="Text Box 65"/>
                <p:cNvSpPr txBox="1">
                  <a:spLocks noChangeArrowheads="1"/>
                </p:cNvSpPr>
                <p:nvPr/>
              </p:nvSpPr>
              <p:spPr bwMode="auto">
                <a:xfrm rot="18918010" flipH="1">
                  <a:off x="1286" y="2597"/>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sp>
              <p:nvSpPr>
                <p:cNvPr id="125" name="Oval 66"/>
                <p:cNvSpPr>
                  <a:spLocks noChangeArrowheads="1"/>
                </p:cNvSpPr>
                <p:nvPr/>
              </p:nvSpPr>
              <p:spPr bwMode="auto">
                <a:xfrm rot="18918010" flipH="1">
                  <a:off x="1222" y="2847"/>
                  <a:ext cx="70" cy="69"/>
                </a:xfrm>
                <a:prstGeom prst="ellipse">
                  <a:avLst/>
                </a:prstGeom>
                <a:gradFill rotWithShape="0">
                  <a:gsLst>
                    <a:gs pos="0">
                      <a:srgbClr val="0000CC"/>
                    </a:gs>
                    <a:gs pos="100000">
                      <a:srgbClr val="0000CC">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26" name="Text Box 67"/>
                <p:cNvSpPr txBox="1">
                  <a:spLocks noChangeArrowheads="1"/>
                </p:cNvSpPr>
                <p:nvPr/>
              </p:nvSpPr>
              <p:spPr bwMode="auto">
                <a:xfrm rot="18918010" flipH="1">
                  <a:off x="1104" y="2775"/>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grpSp>
        </p:grpSp>
        <p:grpSp>
          <p:nvGrpSpPr>
            <p:cNvPr id="133" name="Gruppierung 132"/>
            <p:cNvGrpSpPr/>
            <p:nvPr/>
          </p:nvGrpSpPr>
          <p:grpSpPr>
            <a:xfrm>
              <a:off x="6794122" y="4099850"/>
              <a:ext cx="1151102" cy="745200"/>
              <a:chOff x="6801921" y="1365410"/>
              <a:chExt cx="1151102" cy="745200"/>
            </a:xfrm>
          </p:grpSpPr>
          <p:grpSp>
            <p:nvGrpSpPr>
              <p:cNvPr id="134" name="Group 62"/>
              <p:cNvGrpSpPr>
                <a:grpSpLocks/>
              </p:cNvGrpSpPr>
              <p:nvPr/>
            </p:nvGrpSpPr>
            <p:grpSpPr bwMode="auto">
              <a:xfrm rot="2700000">
                <a:off x="6723009" y="1444322"/>
                <a:ext cx="745200" cy="587375"/>
                <a:chOff x="1105" y="2597"/>
                <a:chExt cx="470" cy="370"/>
              </a:xfrm>
            </p:grpSpPr>
            <p:sp>
              <p:nvSpPr>
                <p:cNvPr id="141" name="Rectangle 63"/>
                <p:cNvSpPr>
                  <a:spLocks noChangeArrowheads="1"/>
                </p:cNvSpPr>
                <p:nvPr/>
              </p:nvSpPr>
              <p:spPr bwMode="auto">
                <a:xfrm rot="-2681990">
                  <a:off x="1222" y="2760"/>
                  <a:ext cx="249" cy="70"/>
                </a:xfrm>
                <a:prstGeom prst="rect">
                  <a:avLst/>
                </a:prstGeom>
                <a:gradFill rotWithShape="0">
                  <a:gsLst>
                    <a:gs pos="0">
                      <a:srgbClr val="3399FF"/>
                    </a:gs>
                    <a:gs pos="100000">
                      <a:srgbClr val="FF9966"/>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42" name="Oval 64"/>
                <p:cNvSpPr>
                  <a:spLocks noChangeArrowheads="1"/>
                </p:cNvSpPr>
                <p:nvPr/>
              </p:nvSpPr>
              <p:spPr bwMode="auto">
                <a:xfrm rot="18918010" flipH="1">
                  <a:off x="1405" y="2668"/>
                  <a:ext cx="69" cy="70"/>
                </a:xfrm>
                <a:prstGeom prst="ellipse">
                  <a:avLst/>
                </a:prstGeom>
                <a:gradFill rotWithShape="0">
                  <a:gsLst>
                    <a:gs pos="0">
                      <a:srgbClr val="FF0000"/>
                    </a:gs>
                    <a:gs pos="100000">
                      <a:srgbClr val="FF0000">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43" name="Text Box 65"/>
                <p:cNvSpPr txBox="1">
                  <a:spLocks noChangeArrowheads="1"/>
                </p:cNvSpPr>
                <p:nvPr/>
              </p:nvSpPr>
              <p:spPr bwMode="auto">
                <a:xfrm rot="18918010" flipH="1">
                  <a:off x="1286" y="2597"/>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sp>
              <p:nvSpPr>
                <p:cNvPr id="144" name="Oval 66"/>
                <p:cNvSpPr>
                  <a:spLocks noChangeArrowheads="1"/>
                </p:cNvSpPr>
                <p:nvPr/>
              </p:nvSpPr>
              <p:spPr bwMode="auto">
                <a:xfrm rot="18918010" flipH="1">
                  <a:off x="1222" y="2847"/>
                  <a:ext cx="70" cy="69"/>
                </a:xfrm>
                <a:prstGeom prst="ellipse">
                  <a:avLst/>
                </a:prstGeom>
                <a:gradFill rotWithShape="0">
                  <a:gsLst>
                    <a:gs pos="0">
                      <a:srgbClr val="0000CC"/>
                    </a:gs>
                    <a:gs pos="100000">
                      <a:srgbClr val="0000CC">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45" name="Text Box 67"/>
                <p:cNvSpPr txBox="1">
                  <a:spLocks noChangeArrowheads="1"/>
                </p:cNvSpPr>
                <p:nvPr/>
              </p:nvSpPr>
              <p:spPr bwMode="auto">
                <a:xfrm rot="18918010" flipH="1">
                  <a:off x="1104" y="2775"/>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grpSp>
          <p:grpSp>
            <p:nvGrpSpPr>
              <p:cNvPr id="135" name="Group 62"/>
              <p:cNvGrpSpPr>
                <a:grpSpLocks/>
              </p:cNvGrpSpPr>
              <p:nvPr/>
            </p:nvGrpSpPr>
            <p:grpSpPr bwMode="auto">
              <a:xfrm rot="2700000">
                <a:off x="7286736" y="1444322"/>
                <a:ext cx="745200" cy="587375"/>
                <a:chOff x="1105" y="2597"/>
                <a:chExt cx="470" cy="370"/>
              </a:xfrm>
            </p:grpSpPr>
            <p:sp>
              <p:nvSpPr>
                <p:cNvPr id="136" name="Rectangle 63"/>
                <p:cNvSpPr>
                  <a:spLocks noChangeArrowheads="1"/>
                </p:cNvSpPr>
                <p:nvPr/>
              </p:nvSpPr>
              <p:spPr bwMode="auto">
                <a:xfrm rot="-2681990">
                  <a:off x="1222" y="2760"/>
                  <a:ext cx="249" cy="70"/>
                </a:xfrm>
                <a:prstGeom prst="rect">
                  <a:avLst/>
                </a:prstGeom>
                <a:gradFill rotWithShape="0">
                  <a:gsLst>
                    <a:gs pos="0">
                      <a:srgbClr val="3399FF"/>
                    </a:gs>
                    <a:gs pos="100000">
                      <a:srgbClr val="FF9966"/>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37" name="Oval 64"/>
                <p:cNvSpPr>
                  <a:spLocks noChangeArrowheads="1"/>
                </p:cNvSpPr>
                <p:nvPr/>
              </p:nvSpPr>
              <p:spPr bwMode="auto">
                <a:xfrm rot="18918010" flipH="1">
                  <a:off x="1405" y="2668"/>
                  <a:ext cx="69" cy="70"/>
                </a:xfrm>
                <a:prstGeom prst="ellipse">
                  <a:avLst/>
                </a:prstGeom>
                <a:gradFill rotWithShape="0">
                  <a:gsLst>
                    <a:gs pos="0">
                      <a:srgbClr val="FF0000"/>
                    </a:gs>
                    <a:gs pos="100000">
                      <a:srgbClr val="FF0000">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38" name="Text Box 65"/>
                <p:cNvSpPr txBox="1">
                  <a:spLocks noChangeArrowheads="1"/>
                </p:cNvSpPr>
                <p:nvPr/>
              </p:nvSpPr>
              <p:spPr bwMode="auto">
                <a:xfrm rot="18918010" flipH="1">
                  <a:off x="1286" y="2597"/>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sp>
              <p:nvSpPr>
                <p:cNvPr id="139" name="Oval 66"/>
                <p:cNvSpPr>
                  <a:spLocks noChangeArrowheads="1"/>
                </p:cNvSpPr>
                <p:nvPr/>
              </p:nvSpPr>
              <p:spPr bwMode="auto">
                <a:xfrm rot="18918010" flipH="1">
                  <a:off x="1222" y="2847"/>
                  <a:ext cx="70" cy="69"/>
                </a:xfrm>
                <a:prstGeom prst="ellipse">
                  <a:avLst/>
                </a:prstGeom>
                <a:gradFill rotWithShape="0">
                  <a:gsLst>
                    <a:gs pos="0">
                      <a:srgbClr val="0000CC"/>
                    </a:gs>
                    <a:gs pos="100000">
                      <a:srgbClr val="0000CC">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140" name="Text Box 67"/>
                <p:cNvSpPr txBox="1">
                  <a:spLocks noChangeArrowheads="1"/>
                </p:cNvSpPr>
                <p:nvPr/>
              </p:nvSpPr>
              <p:spPr bwMode="auto">
                <a:xfrm rot="18918010" flipH="1">
                  <a:off x="1104" y="2775"/>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grpSp>
        </p:grpSp>
      </p:grpSp>
      <p:pic>
        <p:nvPicPr>
          <p:cNvPr id="11" name="Bild 10"/>
          <p:cNvPicPr>
            <a:picLocks noChangeAspect="1"/>
          </p:cNvPicPr>
          <p:nvPr/>
        </p:nvPicPr>
        <p:blipFill>
          <a:blip r:embed="rId2"/>
          <a:stretch>
            <a:fillRect/>
          </a:stretch>
        </p:blipFill>
        <p:spPr>
          <a:xfrm>
            <a:off x="7531100" y="4572000"/>
            <a:ext cx="317500" cy="431800"/>
          </a:xfrm>
          <a:prstGeom prst="rect">
            <a:avLst/>
          </a:prstGeom>
        </p:spPr>
      </p:pic>
      <p:grpSp>
        <p:nvGrpSpPr>
          <p:cNvPr id="28" name="Gruppierung 27"/>
          <p:cNvGrpSpPr/>
          <p:nvPr/>
        </p:nvGrpSpPr>
        <p:grpSpPr>
          <a:xfrm>
            <a:off x="152400" y="933511"/>
            <a:ext cx="5137706" cy="518754"/>
            <a:chOff x="152400" y="933511"/>
            <a:chExt cx="5137706" cy="518754"/>
          </a:xfrm>
        </p:grpSpPr>
        <p:sp>
          <p:nvSpPr>
            <p:cNvPr id="22" name="Textfeld 21"/>
            <p:cNvSpPr txBox="1"/>
            <p:nvPr/>
          </p:nvSpPr>
          <p:spPr>
            <a:xfrm>
              <a:off x="152400" y="990600"/>
              <a:ext cx="5029200" cy="461665"/>
            </a:xfrm>
            <a:prstGeom prst="rect">
              <a:avLst/>
            </a:prstGeom>
            <a:noFill/>
          </p:spPr>
          <p:txBody>
            <a:bodyPr wrap="square" rtlCol="0">
              <a:spAutoFit/>
            </a:bodyPr>
            <a:lstStyle/>
            <a:p>
              <a:r>
                <a:rPr lang="de-DE" sz="2400" smtClean="0"/>
                <a:t>Molekulare Dipolmomente</a:t>
              </a:r>
              <a:endParaRPr lang="de-DE" sz="2400"/>
            </a:p>
          </p:txBody>
        </p:sp>
        <p:pic>
          <p:nvPicPr>
            <p:cNvPr id="24" name="Bild 23"/>
            <p:cNvPicPr>
              <a:picLocks noChangeAspect="1"/>
            </p:cNvPicPr>
            <p:nvPr/>
          </p:nvPicPr>
          <p:blipFill>
            <a:blip r:embed="rId3"/>
            <a:stretch>
              <a:fillRect/>
            </a:stretch>
          </p:blipFill>
          <p:spPr>
            <a:xfrm>
              <a:off x="3759200" y="933511"/>
              <a:ext cx="1530906" cy="514289"/>
            </a:xfrm>
            <a:prstGeom prst="rect">
              <a:avLst/>
            </a:prstGeom>
          </p:spPr>
        </p:pic>
      </p:grpSp>
      <p:grpSp>
        <p:nvGrpSpPr>
          <p:cNvPr id="29" name="Gruppierung 28"/>
          <p:cNvGrpSpPr/>
          <p:nvPr/>
        </p:nvGrpSpPr>
        <p:grpSpPr>
          <a:xfrm>
            <a:off x="152400" y="1828800"/>
            <a:ext cx="5564082" cy="1100339"/>
            <a:chOff x="152400" y="1828800"/>
            <a:chExt cx="5564082" cy="1100339"/>
          </a:xfrm>
        </p:grpSpPr>
        <p:sp>
          <p:nvSpPr>
            <p:cNvPr id="161" name="Textfeld 160"/>
            <p:cNvSpPr txBox="1"/>
            <p:nvPr/>
          </p:nvSpPr>
          <p:spPr>
            <a:xfrm>
              <a:off x="152400" y="2052935"/>
              <a:ext cx="5029200" cy="461665"/>
            </a:xfrm>
            <a:prstGeom prst="rect">
              <a:avLst/>
            </a:prstGeom>
            <a:noFill/>
          </p:spPr>
          <p:txBody>
            <a:bodyPr wrap="square" rtlCol="0">
              <a:spAutoFit/>
            </a:bodyPr>
            <a:lstStyle/>
            <a:p>
              <a:r>
                <a:rPr lang="de-DE" sz="2400" dirty="0" smtClean="0"/>
                <a:t>Definition: </a:t>
              </a:r>
              <a:r>
                <a:rPr lang="de-DE" sz="2400" dirty="0" smtClean="0">
                  <a:solidFill>
                    <a:srgbClr val="FF0000"/>
                  </a:solidFill>
                </a:rPr>
                <a:t>Polarisation</a:t>
              </a:r>
              <a:r>
                <a:rPr lang="de-DE" sz="2400" dirty="0" smtClean="0"/>
                <a:t> </a:t>
              </a:r>
              <a:endParaRPr lang="de-DE" sz="2400" dirty="0"/>
            </a:p>
          </p:txBody>
        </p:sp>
        <p:pic>
          <p:nvPicPr>
            <p:cNvPr id="25" name="Bild 24"/>
            <p:cNvPicPr>
              <a:picLocks noChangeAspect="1"/>
            </p:cNvPicPr>
            <p:nvPr/>
          </p:nvPicPr>
          <p:blipFill>
            <a:blip r:embed="rId4"/>
            <a:stretch>
              <a:fillRect/>
            </a:stretch>
          </p:blipFill>
          <p:spPr>
            <a:xfrm>
              <a:off x="3276600" y="1828800"/>
              <a:ext cx="2439882" cy="1100339"/>
            </a:xfrm>
            <a:prstGeom prst="rect">
              <a:avLst/>
            </a:prstGeom>
          </p:spPr>
        </p:pic>
      </p:grpSp>
      <p:grpSp>
        <p:nvGrpSpPr>
          <p:cNvPr id="30" name="Gruppierung 29"/>
          <p:cNvGrpSpPr/>
          <p:nvPr/>
        </p:nvGrpSpPr>
        <p:grpSpPr>
          <a:xfrm>
            <a:off x="152400" y="2895600"/>
            <a:ext cx="5676900" cy="882162"/>
            <a:chOff x="152400" y="2895600"/>
            <a:chExt cx="5676900" cy="882162"/>
          </a:xfrm>
        </p:grpSpPr>
        <p:sp>
          <p:nvSpPr>
            <p:cNvPr id="165" name="Textfeld 164"/>
            <p:cNvSpPr txBox="1"/>
            <p:nvPr/>
          </p:nvSpPr>
          <p:spPr>
            <a:xfrm>
              <a:off x="152400" y="3119735"/>
              <a:ext cx="5676900" cy="461665"/>
            </a:xfrm>
            <a:prstGeom prst="rect">
              <a:avLst/>
            </a:prstGeom>
            <a:noFill/>
          </p:spPr>
          <p:txBody>
            <a:bodyPr wrap="square" rtlCol="0">
              <a:spAutoFit/>
            </a:bodyPr>
            <a:lstStyle/>
            <a:p>
              <a:r>
                <a:rPr lang="de-DE" sz="2400" i="1" dirty="0" smtClean="0"/>
                <a:t>N</a:t>
              </a:r>
              <a:r>
                <a:rPr lang="de-DE" sz="2400" dirty="0" smtClean="0"/>
                <a:t> Dipole in </a:t>
              </a:r>
              <a:r>
                <a:rPr lang="de-DE" sz="2400" i="1" dirty="0" smtClean="0"/>
                <a:t>V</a:t>
              </a:r>
              <a:r>
                <a:rPr lang="de-DE" sz="2400" dirty="0" smtClean="0"/>
                <a:t>  ⇒ </a:t>
              </a:r>
              <a:endParaRPr lang="de-DE" sz="2400" dirty="0"/>
            </a:p>
          </p:txBody>
        </p:sp>
        <p:pic>
          <p:nvPicPr>
            <p:cNvPr id="26" name="Bild 25"/>
            <p:cNvPicPr>
              <a:picLocks noChangeAspect="1"/>
            </p:cNvPicPr>
            <p:nvPr/>
          </p:nvPicPr>
          <p:blipFill>
            <a:blip r:embed="rId5"/>
            <a:stretch>
              <a:fillRect/>
            </a:stretch>
          </p:blipFill>
          <p:spPr>
            <a:xfrm>
              <a:off x="2660904" y="2895600"/>
              <a:ext cx="1834896" cy="882162"/>
            </a:xfrm>
            <a:prstGeom prst="rect">
              <a:avLst/>
            </a:prstGeom>
          </p:spPr>
        </p:pic>
      </p:grpSp>
      <p:grpSp>
        <p:nvGrpSpPr>
          <p:cNvPr id="31" name="Gruppierung 30"/>
          <p:cNvGrpSpPr/>
          <p:nvPr/>
        </p:nvGrpSpPr>
        <p:grpSpPr>
          <a:xfrm>
            <a:off x="152400" y="4114800"/>
            <a:ext cx="6082774" cy="2438399"/>
            <a:chOff x="152400" y="4114800"/>
            <a:chExt cx="6082774" cy="2438399"/>
          </a:xfrm>
        </p:grpSpPr>
        <p:sp>
          <p:nvSpPr>
            <p:cNvPr id="164" name="Textfeld 163"/>
            <p:cNvSpPr txBox="1"/>
            <p:nvPr/>
          </p:nvSpPr>
          <p:spPr>
            <a:xfrm>
              <a:off x="152400" y="4114800"/>
              <a:ext cx="6082774" cy="461665"/>
            </a:xfrm>
            <a:prstGeom prst="rect">
              <a:avLst/>
            </a:prstGeom>
            <a:noFill/>
          </p:spPr>
          <p:txBody>
            <a:bodyPr wrap="square" rtlCol="0">
              <a:spAutoFit/>
            </a:bodyPr>
            <a:lstStyle/>
            <a:p>
              <a:r>
                <a:rPr lang="de-DE" sz="2400" dirty="0" smtClean="0"/>
                <a:t>Polarisation ⇒ Flächenladung </a:t>
              </a:r>
              <a:r>
                <a:rPr lang="de-DE" sz="2400" dirty="0" smtClean="0">
                  <a:solidFill>
                    <a:srgbClr val="FF0000"/>
                  </a:solidFill>
                </a:rPr>
                <a:t>𝜎</a:t>
              </a:r>
              <a:r>
                <a:rPr lang="de-DE" sz="2400" baseline="-25000" dirty="0" smtClean="0">
                  <a:solidFill>
                    <a:srgbClr val="FF0000"/>
                  </a:solidFill>
                </a:rPr>
                <a:t>pol </a:t>
              </a:r>
              <a:r>
                <a:rPr lang="de-DE" sz="2400" dirty="0" smtClean="0"/>
                <a:t>an Rändern</a:t>
              </a:r>
              <a:endParaRPr lang="de-DE" sz="2400" dirty="0"/>
            </a:p>
          </p:txBody>
        </p:sp>
        <p:pic>
          <p:nvPicPr>
            <p:cNvPr id="27" name="Bild 26"/>
            <p:cNvPicPr>
              <a:picLocks noChangeAspect="1"/>
            </p:cNvPicPr>
            <p:nvPr/>
          </p:nvPicPr>
          <p:blipFill>
            <a:blip r:embed="rId6"/>
            <a:stretch>
              <a:fillRect/>
            </a:stretch>
          </p:blipFill>
          <p:spPr>
            <a:xfrm>
              <a:off x="685800" y="4737162"/>
              <a:ext cx="4495800" cy="1816037"/>
            </a:xfrm>
            <a:prstGeom prst="rect">
              <a:avLst/>
            </a:prstGeom>
          </p:spPr>
        </p:pic>
      </p:grpSp>
      <p:grpSp>
        <p:nvGrpSpPr>
          <p:cNvPr id="5" name="Gruppierung 4"/>
          <p:cNvGrpSpPr/>
          <p:nvPr/>
        </p:nvGrpSpPr>
        <p:grpSpPr>
          <a:xfrm>
            <a:off x="7549511" y="990600"/>
            <a:ext cx="1327789" cy="4239491"/>
            <a:chOff x="7549511" y="990600"/>
            <a:chExt cx="1327789" cy="4239491"/>
          </a:xfrm>
        </p:grpSpPr>
        <p:grpSp>
          <p:nvGrpSpPr>
            <p:cNvPr id="21" name="Gruppierung 20"/>
            <p:cNvGrpSpPr/>
            <p:nvPr/>
          </p:nvGrpSpPr>
          <p:grpSpPr>
            <a:xfrm>
              <a:off x="7549511" y="990600"/>
              <a:ext cx="1327789" cy="4239491"/>
              <a:chOff x="7549511" y="990600"/>
              <a:chExt cx="1327789" cy="4239491"/>
            </a:xfrm>
          </p:grpSpPr>
          <p:sp>
            <p:nvSpPr>
              <p:cNvPr id="155" name="Line 34"/>
              <p:cNvSpPr>
                <a:spLocks noChangeShapeType="1"/>
              </p:cNvSpPr>
              <p:nvPr/>
            </p:nvSpPr>
            <p:spPr bwMode="auto">
              <a:xfrm flipH="1" flipV="1">
                <a:off x="7848600" y="4114800"/>
                <a:ext cx="393700" cy="77516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ctr" eaLnBrk="1" hangingPunct="1">
                  <a:spcBef>
                    <a:spcPct val="50000"/>
                  </a:spcBef>
                  <a:defRPr/>
                </a:pPr>
                <a:endParaRPr lang="de-DE"/>
              </a:p>
            </p:txBody>
          </p:sp>
          <p:sp>
            <p:nvSpPr>
              <p:cNvPr id="15" name="Rechteck 14"/>
              <p:cNvSpPr/>
              <p:nvPr/>
            </p:nvSpPr>
            <p:spPr bwMode="auto">
              <a:xfrm>
                <a:off x="7549511" y="990600"/>
                <a:ext cx="375289" cy="4173538"/>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de-DE" sz="2800" b="0" i="0" u="none" strike="noStrike" cap="none" normalizeH="0" baseline="0">
                  <a:ln>
                    <a:noFill/>
                  </a:ln>
                  <a:solidFill>
                    <a:srgbClr val="0000CC"/>
                  </a:solidFill>
                  <a:effectLst/>
                  <a:latin typeface="Times New Roman" charset="0"/>
                </a:endParaRPr>
              </a:p>
            </p:txBody>
          </p:sp>
          <p:pic>
            <p:nvPicPr>
              <p:cNvPr id="18" name="Bild 17"/>
              <p:cNvPicPr>
                <a:picLocks noChangeAspect="1"/>
              </p:cNvPicPr>
              <p:nvPr/>
            </p:nvPicPr>
            <p:blipFill>
              <a:blip r:embed="rId7"/>
              <a:stretch>
                <a:fillRect/>
              </a:stretch>
            </p:blipFill>
            <p:spPr>
              <a:xfrm>
                <a:off x="8229600" y="4876800"/>
                <a:ext cx="647700" cy="353291"/>
              </a:xfrm>
              <a:prstGeom prst="rect">
                <a:avLst/>
              </a:prstGeom>
            </p:spPr>
          </p:pic>
        </p:grpSp>
        <p:pic>
          <p:nvPicPr>
            <p:cNvPr id="3" name="Bild 2"/>
            <p:cNvPicPr>
              <a:picLocks noChangeAspect="1"/>
            </p:cNvPicPr>
            <p:nvPr/>
          </p:nvPicPr>
          <p:blipFill>
            <a:blip r:embed="rId8"/>
            <a:stretch>
              <a:fillRect/>
            </a:stretch>
          </p:blipFill>
          <p:spPr>
            <a:xfrm>
              <a:off x="7620000" y="1143000"/>
              <a:ext cx="284897" cy="28489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Box 2"/>
          <p:cNvSpPr txBox="1">
            <a:spLocks noChangeArrowheads="1"/>
          </p:cNvSpPr>
          <p:nvPr/>
        </p:nvSpPr>
        <p:spPr bwMode="auto">
          <a:xfrm>
            <a:off x="152400" y="152400"/>
            <a:ext cx="7239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u="sng">
                <a:solidFill>
                  <a:srgbClr val="FF0000"/>
                </a:solidFill>
              </a:rPr>
              <a:t>Beispiel:</a:t>
            </a:r>
            <a:r>
              <a:rPr lang="de-DE" altLang="de-DE">
                <a:solidFill>
                  <a:schemeClr val="tx1"/>
                </a:solidFill>
              </a:rPr>
              <a:t> Kondensator mit </a:t>
            </a:r>
            <a:r>
              <a:rPr lang="de-DE" altLang="de-DE" u="sng">
                <a:solidFill>
                  <a:srgbClr val="FF0000"/>
                </a:solidFill>
              </a:rPr>
              <a:t>Dielektrikum</a:t>
            </a:r>
            <a:endParaRPr lang="de-DE" altLang="de-DE" u="sng">
              <a:solidFill>
                <a:schemeClr val="tx1"/>
              </a:solidFill>
            </a:endParaRPr>
          </a:p>
        </p:txBody>
      </p:sp>
      <p:pic>
        <p:nvPicPr>
          <p:cNvPr id="2" name="Bild 1"/>
          <p:cNvPicPr>
            <a:picLocks noChangeAspect="1"/>
          </p:cNvPicPr>
          <p:nvPr/>
        </p:nvPicPr>
        <p:blipFill>
          <a:blip r:embed="rId2"/>
          <a:stretch>
            <a:fillRect/>
          </a:stretch>
        </p:blipFill>
        <p:spPr>
          <a:xfrm>
            <a:off x="228600" y="838200"/>
            <a:ext cx="5791200" cy="1253858"/>
          </a:xfrm>
          <a:prstGeom prst="rect">
            <a:avLst/>
          </a:prstGeom>
        </p:spPr>
      </p:pic>
      <p:grpSp>
        <p:nvGrpSpPr>
          <p:cNvPr id="10" name="Gruppierung 9"/>
          <p:cNvGrpSpPr/>
          <p:nvPr/>
        </p:nvGrpSpPr>
        <p:grpSpPr>
          <a:xfrm>
            <a:off x="152400" y="2209800"/>
            <a:ext cx="5562600" cy="1456730"/>
            <a:chOff x="152400" y="2281535"/>
            <a:chExt cx="5562600" cy="1456730"/>
          </a:xfrm>
        </p:grpSpPr>
        <p:sp>
          <p:nvSpPr>
            <p:cNvPr id="147" name="Textfeld 146"/>
            <p:cNvSpPr txBox="1"/>
            <p:nvPr/>
          </p:nvSpPr>
          <p:spPr>
            <a:xfrm>
              <a:off x="152400" y="2281535"/>
              <a:ext cx="5029200" cy="461665"/>
            </a:xfrm>
            <a:prstGeom prst="rect">
              <a:avLst/>
            </a:prstGeom>
            <a:noFill/>
          </p:spPr>
          <p:txBody>
            <a:bodyPr wrap="square" rtlCol="0">
              <a:spAutoFit/>
            </a:bodyPr>
            <a:lstStyle/>
            <a:p>
              <a:r>
                <a:rPr lang="de-DE" sz="2400" dirty="0" smtClean="0"/>
                <a:t>Definition: </a:t>
              </a:r>
              <a:r>
                <a:rPr lang="de-DE" sz="2400" dirty="0" smtClean="0">
                  <a:solidFill>
                    <a:srgbClr val="FF0000"/>
                  </a:solidFill>
                </a:rPr>
                <a:t>Polarisierbarkeit 𝛼</a:t>
              </a:r>
              <a:r>
                <a:rPr lang="de-DE" sz="2400" dirty="0" smtClean="0"/>
                <a:t> </a:t>
              </a:r>
              <a:endParaRPr lang="de-DE" sz="2400" dirty="0"/>
            </a:p>
          </p:txBody>
        </p:sp>
        <p:pic>
          <p:nvPicPr>
            <p:cNvPr id="3" name="Bild 2"/>
            <p:cNvPicPr>
              <a:picLocks noChangeAspect="1"/>
            </p:cNvPicPr>
            <p:nvPr/>
          </p:nvPicPr>
          <p:blipFill>
            <a:blip r:embed="rId3"/>
            <a:stretch>
              <a:fillRect/>
            </a:stretch>
          </p:blipFill>
          <p:spPr>
            <a:xfrm>
              <a:off x="1295400" y="2743200"/>
              <a:ext cx="2667000" cy="468085"/>
            </a:xfrm>
            <a:prstGeom prst="rect">
              <a:avLst/>
            </a:prstGeom>
          </p:spPr>
        </p:pic>
        <p:sp>
          <p:nvSpPr>
            <p:cNvPr id="149" name="Textfeld 148"/>
            <p:cNvSpPr txBox="1"/>
            <p:nvPr/>
          </p:nvSpPr>
          <p:spPr>
            <a:xfrm>
              <a:off x="381000" y="3276600"/>
              <a:ext cx="5334000" cy="461665"/>
            </a:xfrm>
            <a:prstGeom prst="rect">
              <a:avLst/>
            </a:prstGeom>
            <a:noFill/>
          </p:spPr>
          <p:txBody>
            <a:bodyPr wrap="square" rtlCol="0">
              <a:spAutoFit/>
            </a:bodyPr>
            <a:lstStyle/>
            <a:p>
              <a:r>
                <a:rPr lang="de-DE" sz="2400" dirty="0" smtClean="0">
                  <a:solidFill>
                    <a:schemeClr val="tx1">
                      <a:lumMod val="95000"/>
                      <a:lumOff val="5000"/>
                    </a:schemeClr>
                  </a:solidFill>
                </a:rPr>
                <a:t>𝛼 ist </a:t>
              </a:r>
              <a:r>
                <a:rPr lang="de-DE" sz="2400" b="1" dirty="0" err="1" smtClean="0">
                  <a:solidFill>
                    <a:schemeClr val="tx1">
                      <a:lumMod val="95000"/>
                      <a:lumOff val="5000"/>
                    </a:schemeClr>
                  </a:solidFill>
                </a:rPr>
                <a:t>mikrospopischer</a:t>
              </a:r>
              <a:r>
                <a:rPr lang="de-DE" sz="2400" dirty="0" smtClean="0">
                  <a:solidFill>
                    <a:schemeClr val="tx1">
                      <a:lumMod val="95000"/>
                      <a:lumOff val="5000"/>
                    </a:schemeClr>
                  </a:solidFill>
                </a:rPr>
                <a:t> Materialparameter </a:t>
              </a:r>
              <a:endParaRPr lang="de-DE" sz="2400" dirty="0">
                <a:solidFill>
                  <a:schemeClr val="tx1">
                    <a:lumMod val="95000"/>
                    <a:lumOff val="5000"/>
                  </a:schemeClr>
                </a:solidFill>
              </a:endParaRPr>
            </a:p>
          </p:txBody>
        </p:sp>
      </p:grpSp>
      <p:grpSp>
        <p:nvGrpSpPr>
          <p:cNvPr id="12" name="Gruppierung 11"/>
          <p:cNvGrpSpPr/>
          <p:nvPr/>
        </p:nvGrpSpPr>
        <p:grpSpPr>
          <a:xfrm>
            <a:off x="184150" y="3886200"/>
            <a:ext cx="6292850" cy="1537395"/>
            <a:chOff x="184150" y="3886200"/>
            <a:chExt cx="6292850" cy="1537395"/>
          </a:xfrm>
        </p:grpSpPr>
        <p:pic>
          <p:nvPicPr>
            <p:cNvPr id="6" name="Bild 5"/>
            <p:cNvPicPr>
              <a:picLocks noChangeAspect="1"/>
            </p:cNvPicPr>
            <p:nvPr/>
          </p:nvPicPr>
          <p:blipFill>
            <a:blip r:embed="rId4"/>
            <a:stretch>
              <a:fillRect/>
            </a:stretch>
          </p:blipFill>
          <p:spPr>
            <a:xfrm>
              <a:off x="184150" y="3886200"/>
              <a:ext cx="6292850" cy="677136"/>
            </a:xfrm>
            <a:prstGeom prst="rect">
              <a:avLst/>
            </a:prstGeom>
          </p:spPr>
        </p:pic>
        <p:sp>
          <p:nvSpPr>
            <p:cNvPr id="152" name="Textfeld 151"/>
            <p:cNvSpPr txBox="1"/>
            <p:nvPr/>
          </p:nvSpPr>
          <p:spPr>
            <a:xfrm>
              <a:off x="381000" y="4572000"/>
              <a:ext cx="5334000" cy="461665"/>
            </a:xfrm>
            <a:prstGeom prst="rect">
              <a:avLst/>
            </a:prstGeom>
            <a:noFill/>
          </p:spPr>
          <p:txBody>
            <a:bodyPr wrap="square" rtlCol="0">
              <a:spAutoFit/>
            </a:bodyPr>
            <a:lstStyle/>
            <a:p>
              <a:r>
                <a:rPr lang="de-DE" sz="2400" dirty="0" smtClean="0">
                  <a:solidFill>
                    <a:schemeClr val="tx1">
                      <a:lumMod val="95000"/>
                      <a:lumOff val="5000"/>
                    </a:schemeClr>
                  </a:solidFill>
                </a:rPr>
                <a:t>𝜒</a:t>
              </a:r>
              <a:r>
                <a:rPr lang="de-DE" sz="2400" baseline="-25000" dirty="0" err="1" smtClean="0">
                  <a:solidFill>
                    <a:schemeClr val="tx1">
                      <a:lumMod val="95000"/>
                      <a:lumOff val="5000"/>
                    </a:schemeClr>
                  </a:solidFill>
                </a:rPr>
                <a:t>e</a:t>
              </a:r>
              <a:r>
                <a:rPr lang="de-DE" sz="2400" dirty="0" smtClean="0">
                  <a:solidFill>
                    <a:schemeClr val="tx1">
                      <a:lumMod val="95000"/>
                      <a:lumOff val="5000"/>
                    </a:schemeClr>
                  </a:solidFill>
                </a:rPr>
                <a:t> heißt </a:t>
              </a:r>
              <a:r>
                <a:rPr lang="de-DE" sz="2400" dirty="0" smtClean="0">
                  <a:solidFill>
                    <a:srgbClr val="FF0000"/>
                  </a:solidFill>
                </a:rPr>
                <a:t>dielektrische </a:t>
              </a:r>
              <a:r>
                <a:rPr lang="de-DE" sz="2400" dirty="0" err="1" smtClean="0">
                  <a:solidFill>
                    <a:srgbClr val="FF0000"/>
                  </a:solidFill>
                </a:rPr>
                <a:t>Suszeptibilität</a:t>
              </a:r>
              <a:endParaRPr lang="de-DE" sz="2400" dirty="0">
                <a:solidFill>
                  <a:srgbClr val="FF0000"/>
                </a:solidFill>
              </a:endParaRPr>
            </a:p>
          </p:txBody>
        </p:sp>
        <p:sp>
          <p:nvSpPr>
            <p:cNvPr id="153" name="Textfeld 152"/>
            <p:cNvSpPr txBox="1"/>
            <p:nvPr/>
          </p:nvSpPr>
          <p:spPr>
            <a:xfrm>
              <a:off x="381000" y="4961930"/>
              <a:ext cx="5638800" cy="461665"/>
            </a:xfrm>
            <a:prstGeom prst="rect">
              <a:avLst/>
            </a:prstGeom>
            <a:noFill/>
          </p:spPr>
          <p:txBody>
            <a:bodyPr wrap="square" rtlCol="0">
              <a:spAutoFit/>
            </a:bodyPr>
            <a:lstStyle/>
            <a:p>
              <a:r>
                <a:rPr lang="de-DE" sz="2400" dirty="0" smtClean="0">
                  <a:solidFill>
                    <a:schemeClr val="tx1">
                      <a:lumMod val="95000"/>
                      <a:lumOff val="5000"/>
                    </a:schemeClr>
                  </a:solidFill>
                </a:rPr>
                <a:t>𝜒</a:t>
              </a:r>
              <a:r>
                <a:rPr lang="de-DE" sz="2400" baseline="-25000" dirty="0" err="1" smtClean="0">
                  <a:solidFill>
                    <a:schemeClr val="tx1">
                      <a:lumMod val="95000"/>
                      <a:lumOff val="5000"/>
                    </a:schemeClr>
                  </a:solidFill>
                </a:rPr>
                <a:t>e</a:t>
              </a:r>
              <a:r>
                <a:rPr lang="de-DE" sz="2400" dirty="0" smtClean="0">
                  <a:solidFill>
                    <a:schemeClr val="tx1">
                      <a:lumMod val="95000"/>
                      <a:lumOff val="5000"/>
                    </a:schemeClr>
                  </a:solidFill>
                </a:rPr>
                <a:t> ist </a:t>
              </a:r>
              <a:r>
                <a:rPr lang="de-DE" sz="2400" b="1" dirty="0" smtClean="0">
                  <a:solidFill>
                    <a:schemeClr val="tx1">
                      <a:lumMod val="95000"/>
                      <a:lumOff val="5000"/>
                    </a:schemeClr>
                  </a:solidFill>
                </a:rPr>
                <a:t>makroskopischer</a:t>
              </a:r>
              <a:r>
                <a:rPr lang="de-DE" sz="2400" dirty="0" smtClean="0">
                  <a:solidFill>
                    <a:schemeClr val="tx1">
                      <a:lumMod val="95000"/>
                      <a:lumOff val="5000"/>
                    </a:schemeClr>
                  </a:solidFill>
                </a:rPr>
                <a:t> Materialparameter</a:t>
              </a:r>
              <a:endParaRPr lang="de-DE" sz="2400" dirty="0">
                <a:solidFill>
                  <a:srgbClr val="FF0000"/>
                </a:solidFill>
              </a:endParaRPr>
            </a:p>
          </p:txBody>
        </p:sp>
      </p:grpSp>
      <p:grpSp>
        <p:nvGrpSpPr>
          <p:cNvPr id="13" name="Gruppierung 12"/>
          <p:cNvGrpSpPr/>
          <p:nvPr/>
        </p:nvGrpSpPr>
        <p:grpSpPr>
          <a:xfrm>
            <a:off x="228600" y="5562600"/>
            <a:ext cx="6019800" cy="1228613"/>
            <a:chOff x="228600" y="5562600"/>
            <a:chExt cx="6019800" cy="1228613"/>
          </a:xfrm>
        </p:grpSpPr>
        <p:sp>
          <p:nvSpPr>
            <p:cNvPr id="159" name="Rectangle 47"/>
            <p:cNvSpPr>
              <a:spLocks noChangeArrowheads="1"/>
            </p:cNvSpPr>
            <p:nvPr/>
          </p:nvSpPr>
          <p:spPr bwMode="auto">
            <a:xfrm>
              <a:off x="4572000" y="6248400"/>
              <a:ext cx="1676400" cy="533400"/>
            </a:xfrm>
            <a:prstGeom prst="rect">
              <a:avLst/>
            </a:prstGeom>
            <a:solidFill>
              <a:srgbClr val="FFFF99"/>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38100">
                  <a:solidFill>
                    <a:srgbClr val="00CC00"/>
                  </a:solidFill>
                  <a:miter lim="800000"/>
                  <a:headEnd/>
                  <a:tailEnd/>
                </a14:hiddenLine>
              </a:ext>
            </a:extLst>
          </p:spPr>
          <p:txBody>
            <a:bodyPr wrap="square" anchor="ctr">
              <a:spAutoFit/>
            </a:bodyPr>
            <a:lstStyle/>
            <a:p>
              <a:pPr algn="ctr" eaLnBrk="1" hangingPunct="1">
                <a:spcBef>
                  <a:spcPct val="50000"/>
                </a:spcBef>
                <a:defRPr/>
              </a:pPr>
              <a:endParaRPr lang="de-DE"/>
            </a:p>
          </p:txBody>
        </p:sp>
        <p:pic>
          <p:nvPicPr>
            <p:cNvPr id="9" name="Bild 8"/>
            <p:cNvPicPr>
              <a:picLocks noChangeAspect="1"/>
            </p:cNvPicPr>
            <p:nvPr/>
          </p:nvPicPr>
          <p:blipFill>
            <a:blip r:embed="rId5"/>
            <a:stretch>
              <a:fillRect/>
            </a:stretch>
          </p:blipFill>
          <p:spPr>
            <a:xfrm>
              <a:off x="228600" y="5562600"/>
              <a:ext cx="5899150" cy="1228613"/>
            </a:xfrm>
            <a:prstGeom prst="rect">
              <a:avLst/>
            </a:prstGeom>
          </p:spPr>
        </p:pic>
      </p:grpSp>
      <p:grpSp>
        <p:nvGrpSpPr>
          <p:cNvPr id="4" name="Gruppierung 3"/>
          <p:cNvGrpSpPr/>
          <p:nvPr/>
        </p:nvGrpSpPr>
        <p:grpSpPr>
          <a:xfrm>
            <a:off x="5486400" y="336550"/>
            <a:ext cx="3787775" cy="5535315"/>
            <a:chOff x="5486400" y="336550"/>
            <a:chExt cx="3787775" cy="5535315"/>
          </a:xfrm>
        </p:grpSpPr>
        <p:grpSp>
          <p:nvGrpSpPr>
            <p:cNvPr id="7" name="Gruppierung 6"/>
            <p:cNvGrpSpPr/>
            <p:nvPr/>
          </p:nvGrpSpPr>
          <p:grpSpPr>
            <a:xfrm>
              <a:off x="5486400" y="336550"/>
              <a:ext cx="3787775" cy="5535315"/>
              <a:chOff x="5486400" y="336550"/>
              <a:chExt cx="3787775" cy="5535315"/>
            </a:xfrm>
          </p:grpSpPr>
          <p:sp>
            <p:nvSpPr>
              <p:cNvPr id="275" name="Text Box 25"/>
              <p:cNvSpPr txBox="1">
                <a:spLocks noChangeArrowheads="1"/>
              </p:cNvSpPr>
              <p:nvPr/>
            </p:nvSpPr>
            <p:spPr bwMode="auto">
              <a:xfrm>
                <a:off x="8283575" y="2879725"/>
                <a:ext cx="990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4000" b="1" dirty="0">
                    <a:sym typeface="Symbol" charset="2"/>
                  </a:rPr>
                  <a:t>−</a:t>
                </a:r>
                <a:endParaRPr lang="de-DE" altLang="de-DE" sz="4000" b="1" dirty="0"/>
              </a:p>
            </p:txBody>
          </p:sp>
          <p:grpSp>
            <p:nvGrpSpPr>
              <p:cNvPr id="276" name="Gruppierung 275"/>
              <p:cNvGrpSpPr/>
              <p:nvPr/>
            </p:nvGrpSpPr>
            <p:grpSpPr>
              <a:xfrm>
                <a:off x="8102600" y="1066800"/>
                <a:ext cx="1019175" cy="4038600"/>
                <a:chOff x="7785100" y="1066800"/>
                <a:chExt cx="1019175" cy="4038600"/>
              </a:xfrm>
            </p:grpSpPr>
            <p:sp>
              <p:nvSpPr>
                <p:cNvPr id="277" name="Oval 24"/>
                <p:cNvSpPr>
                  <a:spLocks noChangeArrowheads="1"/>
                </p:cNvSpPr>
                <p:nvPr/>
              </p:nvSpPr>
              <p:spPr bwMode="auto">
                <a:xfrm>
                  <a:off x="8318500" y="2752725"/>
                  <a:ext cx="304800" cy="304800"/>
                </a:xfrm>
                <a:prstGeom prst="ellipse">
                  <a:avLst/>
                </a:prstGeom>
                <a:solidFill>
                  <a:srgbClr val="66FFFF"/>
                </a:solidFill>
                <a:ln w="285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278" name="Line 27"/>
                <p:cNvSpPr>
                  <a:spLocks noChangeShapeType="1"/>
                </p:cNvSpPr>
                <p:nvPr/>
              </p:nvSpPr>
              <p:spPr bwMode="auto">
                <a:xfrm>
                  <a:off x="7785100" y="1447800"/>
                  <a:ext cx="0" cy="3124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279" name="Line 29"/>
                <p:cNvSpPr>
                  <a:spLocks noChangeShapeType="1"/>
                </p:cNvSpPr>
                <p:nvPr/>
              </p:nvSpPr>
              <p:spPr bwMode="auto">
                <a:xfrm>
                  <a:off x="7785100" y="1066800"/>
                  <a:ext cx="0" cy="403860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280" name="Line 31"/>
                <p:cNvSpPr>
                  <a:spLocks noChangeShapeType="1"/>
                </p:cNvSpPr>
                <p:nvPr/>
              </p:nvSpPr>
              <p:spPr bwMode="auto">
                <a:xfrm>
                  <a:off x="7810500" y="2921000"/>
                  <a:ext cx="5207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281" name="Text Box 38"/>
                <p:cNvSpPr txBox="1">
                  <a:spLocks noChangeArrowheads="1"/>
                </p:cNvSpPr>
                <p:nvPr/>
              </p:nvSpPr>
              <p:spPr bwMode="auto">
                <a:xfrm>
                  <a:off x="8194675" y="1192213"/>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i="1" dirty="0">
                      <a:solidFill>
                        <a:schemeClr val="tx1"/>
                      </a:solidFill>
                    </a:rPr>
                    <a:t>A</a:t>
                  </a:r>
                </a:p>
              </p:txBody>
            </p:sp>
            <p:sp>
              <p:nvSpPr>
                <p:cNvPr id="282" name="Line 39"/>
                <p:cNvSpPr>
                  <a:spLocks noChangeShapeType="1"/>
                </p:cNvSpPr>
                <p:nvPr/>
              </p:nvSpPr>
              <p:spPr bwMode="auto">
                <a:xfrm flipH="1">
                  <a:off x="7827963" y="1524000"/>
                  <a:ext cx="477838" cy="136525"/>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grpSp>
          <p:grpSp>
            <p:nvGrpSpPr>
              <p:cNvPr id="283" name="Gruppierung 282"/>
              <p:cNvGrpSpPr/>
              <p:nvPr/>
            </p:nvGrpSpPr>
            <p:grpSpPr>
              <a:xfrm>
                <a:off x="5486400" y="336550"/>
                <a:ext cx="3416857" cy="5535315"/>
                <a:chOff x="5486400" y="336550"/>
                <a:chExt cx="3416857" cy="5535315"/>
              </a:xfrm>
            </p:grpSpPr>
            <p:sp>
              <p:nvSpPr>
                <p:cNvPr id="284" name="Line 5"/>
                <p:cNvSpPr>
                  <a:spLocks noChangeShapeType="1"/>
                </p:cNvSpPr>
                <p:nvPr/>
              </p:nvSpPr>
              <p:spPr bwMode="auto">
                <a:xfrm>
                  <a:off x="6667500" y="4495800"/>
                  <a:ext cx="1447800" cy="0"/>
                </a:xfrm>
                <a:prstGeom prst="line">
                  <a:avLst/>
                </a:prstGeom>
                <a:noFill/>
                <a:ln w="28575">
                  <a:solidFill>
                    <a:srgbClr val="CC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285" name="Line 6"/>
                <p:cNvSpPr>
                  <a:spLocks noChangeShapeType="1"/>
                </p:cNvSpPr>
                <p:nvPr/>
              </p:nvSpPr>
              <p:spPr bwMode="auto">
                <a:xfrm>
                  <a:off x="6667500" y="4038600"/>
                  <a:ext cx="1447800" cy="0"/>
                </a:xfrm>
                <a:prstGeom prst="line">
                  <a:avLst/>
                </a:prstGeom>
                <a:noFill/>
                <a:ln w="28575">
                  <a:solidFill>
                    <a:srgbClr val="CC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286" name="Line 7"/>
                <p:cNvSpPr>
                  <a:spLocks noChangeShapeType="1"/>
                </p:cNvSpPr>
                <p:nvPr/>
              </p:nvSpPr>
              <p:spPr bwMode="auto">
                <a:xfrm>
                  <a:off x="6667500" y="3581400"/>
                  <a:ext cx="1447800" cy="0"/>
                </a:xfrm>
                <a:prstGeom prst="line">
                  <a:avLst/>
                </a:prstGeom>
                <a:noFill/>
                <a:ln w="28575">
                  <a:solidFill>
                    <a:srgbClr val="CC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287" name="Line 8"/>
                <p:cNvSpPr>
                  <a:spLocks noChangeShapeType="1"/>
                </p:cNvSpPr>
                <p:nvPr/>
              </p:nvSpPr>
              <p:spPr bwMode="auto">
                <a:xfrm>
                  <a:off x="6667500" y="3124200"/>
                  <a:ext cx="1447800" cy="0"/>
                </a:xfrm>
                <a:prstGeom prst="line">
                  <a:avLst/>
                </a:prstGeom>
                <a:noFill/>
                <a:ln w="28575">
                  <a:solidFill>
                    <a:srgbClr val="CC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288" name="Line 9"/>
                <p:cNvSpPr>
                  <a:spLocks noChangeShapeType="1"/>
                </p:cNvSpPr>
                <p:nvPr/>
              </p:nvSpPr>
              <p:spPr bwMode="auto">
                <a:xfrm>
                  <a:off x="6667500" y="2667000"/>
                  <a:ext cx="1447800" cy="0"/>
                </a:xfrm>
                <a:prstGeom prst="line">
                  <a:avLst/>
                </a:prstGeom>
                <a:noFill/>
                <a:ln w="28575">
                  <a:solidFill>
                    <a:srgbClr val="CC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289" name="Line 10"/>
                <p:cNvSpPr>
                  <a:spLocks noChangeShapeType="1"/>
                </p:cNvSpPr>
                <p:nvPr/>
              </p:nvSpPr>
              <p:spPr bwMode="auto">
                <a:xfrm>
                  <a:off x="6667500" y="2209800"/>
                  <a:ext cx="1447800" cy="0"/>
                </a:xfrm>
                <a:prstGeom prst="line">
                  <a:avLst/>
                </a:prstGeom>
                <a:noFill/>
                <a:ln w="28575">
                  <a:solidFill>
                    <a:srgbClr val="CC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290" name="Line 11"/>
                <p:cNvSpPr>
                  <a:spLocks noChangeShapeType="1"/>
                </p:cNvSpPr>
                <p:nvPr/>
              </p:nvSpPr>
              <p:spPr bwMode="auto">
                <a:xfrm>
                  <a:off x="6667500" y="1752600"/>
                  <a:ext cx="1447800" cy="0"/>
                </a:xfrm>
                <a:prstGeom prst="line">
                  <a:avLst/>
                </a:prstGeom>
                <a:noFill/>
                <a:ln w="28575">
                  <a:solidFill>
                    <a:srgbClr val="CC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291" name="Text Box 35"/>
                <p:cNvSpPr txBox="1">
                  <a:spLocks noChangeArrowheads="1"/>
                </p:cNvSpPr>
                <p:nvPr/>
              </p:nvSpPr>
              <p:spPr bwMode="auto">
                <a:xfrm>
                  <a:off x="6654800" y="5410200"/>
                  <a:ext cx="22484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1" hangingPunct="1">
                    <a:spcBef>
                      <a:spcPct val="50000"/>
                    </a:spcBef>
                    <a:defRPr/>
                  </a:pPr>
                  <a:r>
                    <a:rPr lang="de-DE" altLang="de-DE" sz="2400" dirty="0" smtClean="0">
                      <a:solidFill>
                        <a:schemeClr val="tx1"/>
                      </a:solidFill>
                    </a:rPr>
                    <a:t>Dielektrikum</a:t>
                  </a:r>
                  <a:endParaRPr lang="de-DE" altLang="de-DE" sz="2400" dirty="0">
                    <a:solidFill>
                      <a:schemeClr val="tx1"/>
                    </a:solidFill>
                  </a:endParaRPr>
                </a:p>
              </p:txBody>
            </p:sp>
            <p:sp>
              <p:nvSpPr>
                <p:cNvPr id="292" name="Rectangle 12"/>
                <p:cNvSpPr>
                  <a:spLocks noChangeArrowheads="1"/>
                </p:cNvSpPr>
                <p:nvPr/>
              </p:nvSpPr>
              <p:spPr bwMode="auto">
                <a:xfrm>
                  <a:off x="6807200" y="1066800"/>
                  <a:ext cx="1117600" cy="4002088"/>
                </a:xfrm>
                <a:prstGeom prst="rect">
                  <a:avLst/>
                </a:prstGeom>
                <a:solidFill>
                  <a:srgbClr val="FFFF00"/>
                </a:solidFill>
                <a:ln>
                  <a:noFill/>
                </a:ln>
                <a:effectLst/>
                <a:extLs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ctr" eaLnBrk="1" hangingPunct="1">
                    <a:spcBef>
                      <a:spcPct val="50000"/>
                    </a:spcBef>
                    <a:defRPr/>
                  </a:pPr>
                  <a:endParaRPr lang="de-DE"/>
                </a:p>
              </p:txBody>
            </p:sp>
            <p:sp>
              <p:nvSpPr>
                <p:cNvPr id="293" name="Line 13"/>
                <p:cNvSpPr>
                  <a:spLocks noChangeShapeType="1"/>
                </p:cNvSpPr>
                <p:nvPr/>
              </p:nvSpPr>
              <p:spPr bwMode="auto">
                <a:xfrm>
                  <a:off x="6667500" y="1524000"/>
                  <a:ext cx="1447800" cy="0"/>
                </a:xfrm>
                <a:prstGeom prst="line">
                  <a:avLst/>
                </a:prstGeom>
                <a:noFill/>
                <a:ln w="28575">
                  <a:solidFill>
                    <a:srgbClr val="CC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294" name="Line 14"/>
                <p:cNvSpPr>
                  <a:spLocks noChangeShapeType="1"/>
                </p:cNvSpPr>
                <p:nvPr/>
              </p:nvSpPr>
              <p:spPr bwMode="auto">
                <a:xfrm>
                  <a:off x="6667500" y="1981200"/>
                  <a:ext cx="1447800" cy="0"/>
                </a:xfrm>
                <a:prstGeom prst="line">
                  <a:avLst/>
                </a:prstGeom>
                <a:noFill/>
                <a:ln w="28575">
                  <a:solidFill>
                    <a:srgbClr val="CC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295" name="Line 15"/>
                <p:cNvSpPr>
                  <a:spLocks noChangeShapeType="1"/>
                </p:cNvSpPr>
                <p:nvPr/>
              </p:nvSpPr>
              <p:spPr bwMode="auto">
                <a:xfrm>
                  <a:off x="6667500" y="2438400"/>
                  <a:ext cx="1447800" cy="0"/>
                </a:xfrm>
                <a:prstGeom prst="line">
                  <a:avLst/>
                </a:prstGeom>
                <a:noFill/>
                <a:ln w="28575">
                  <a:solidFill>
                    <a:srgbClr val="CC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296" name="Line 16"/>
                <p:cNvSpPr>
                  <a:spLocks noChangeShapeType="1"/>
                </p:cNvSpPr>
                <p:nvPr/>
              </p:nvSpPr>
              <p:spPr bwMode="auto">
                <a:xfrm>
                  <a:off x="6667500" y="2895600"/>
                  <a:ext cx="1447800" cy="0"/>
                </a:xfrm>
                <a:prstGeom prst="line">
                  <a:avLst/>
                </a:prstGeom>
                <a:noFill/>
                <a:ln w="28575">
                  <a:solidFill>
                    <a:srgbClr val="CC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297" name="Line 17"/>
                <p:cNvSpPr>
                  <a:spLocks noChangeShapeType="1"/>
                </p:cNvSpPr>
                <p:nvPr/>
              </p:nvSpPr>
              <p:spPr bwMode="auto">
                <a:xfrm>
                  <a:off x="6667500" y="3352800"/>
                  <a:ext cx="1447800" cy="0"/>
                </a:xfrm>
                <a:prstGeom prst="line">
                  <a:avLst/>
                </a:prstGeom>
                <a:noFill/>
                <a:ln w="28575">
                  <a:solidFill>
                    <a:srgbClr val="CC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298" name="Line 18"/>
                <p:cNvSpPr>
                  <a:spLocks noChangeShapeType="1"/>
                </p:cNvSpPr>
                <p:nvPr/>
              </p:nvSpPr>
              <p:spPr bwMode="auto">
                <a:xfrm>
                  <a:off x="6667500" y="3810000"/>
                  <a:ext cx="1447800" cy="0"/>
                </a:xfrm>
                <a:prstGeom prst="line">
                  <a:avLst/>
                </a:prstGeom>
                <a:noFill/>
                <a:ln w="28575">
                  <a:solidFill>
                    <a:srgbClr val="CC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299" name="Line 19"/>
                <p:cNvSpPr>
                  <a:spLocks noChangeShapeType="1"/>
                </p:cNvSpPr>
                <p:nvPr/>
              </p:nvSpPr>
              <p:spPr bwMode="auto">
                <a:xfrm>
                  <a:off x="6667500" y="4267200"/>
                  <a:ext cx="1447800" cy="0"/>
                </a:xfrm>
                <a:prstGeom prst="line">
                  <a:avLst/>
                </a:prstGeom>
                <a:noFill/>
                <a:ln w="28575">
                  <a:solidFill>
                    <a:srgbClr val="CC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300" name="Oval 22"/>
                <p:cNvSpPr>
                  <a:spLocks noChangeArrowheads="1"/>
                </p:cNvSpPr>
                <p:nvPr/>
              </p:nvSpPr>
              <p:spPr bwMode="auto">
                <a:xfrm>
                  <a:off x="5829300" y="2743200"/>
                  <a:ext cx="304800" cy="304800"/>
                </a:xfrm>
                <a:prstGeom prst="ellipse">
                  <a:avLst/>
                </a:prstGeom>
                <a:solidFill>
                  <a:srgbClr val="FF5050"/>
                </a:solidFill>
                <a:ln w="285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301" name="Text Box 23"/>
                <p:cNvSpPr txBox="1">
                  <a:spLocks noChangeArrowheads="1"/>
                </p:cNvSpPr>
                <p:nvPr/>
              </p:nvSpPr>
              <p:spPr bwMode="auto">
                <a:xfrm>
                  <a:off x="5486400" y="2879725"/>
                  <a:ext cx="990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4000" b="1" dirty="0">
                      <a:solidFill>
                        <a:srgbClr val="FF0000"/>
                      </a:solidFill>
                      <a:sym typeface="Symbol" charset="2"/>
                    </a:rPr>
                    <a:t>+</a:t>
                  </a:r>
                  <a:endParaRPr lang="de-DE" altLang="de-DE" sz="4000" b="1" dirty="0">
                    <a:solidFill>
                      <a:srgbClr val="FF0000"/>
                    </a:solidFill>
                  </a:endParaRPr>
                </a:p>
              </p:txBody>
            </p:sp>
            <p:sp>
              <p:nvSpPr>
                <p:cNvPr id="302" name="Line 26"/>
                <p:cNvSpPr>
                  <a:spLocks noChangeShapeType="1"/>
                </p:cNvSpPr>
                <p:nvPr/>
              </p:nvSpPr>
              <p:spPr bwMode="auto">
                <a:xfrm>
                  <a:off x="6667500" y="1447800"/>
                  <a:ext cx="0" cy="3124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303" name="Line 28"/>
                <p:cNvSpPr>
                  <a:spLocks noChangeShapeType="1"/>
                </p:cNvSpPr>
                <p:nvPr/>
              </p:nvSpPr>
              <p:spPr bwMode="auto">
                <a:xfrm>
                  <a:off x="6667500" y="1066800"/>
                  <a:ext cx="0" cy="403860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304" name="Line 30"/>
                <p:cNvSpPr>
                  <a:spLocks noChangeShapeType="1"/>
                </p:cNvSpPr>
                <p:nvPr/>
              </p:nvSpPr>
              <p:spPr bwMode="auto">
                <a:xfrm>
                  <a:off x="6134100" y="2908300"/>
                  <a:ext cx="5207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305" name="Line 32"/>
                <p:cNvSpPr>
                  <a:spLocks noChangeShapeType="1"/>
                </p:cNvSpPr>
                <p:nvPr/>
              </p:nvSpPr>
              <p:spPr bwMode="auto">
                <a:xfrm>
                  <a:off x="6667500" y="5105400"/>
                  <a:ext cx="609600" cy="0"/>
                </a:xfrm>
                <a:prstGeom prst="line">
                  <a:avLst/>
                </a:prstGeom>
                <a:noFill/>
                <a:ln w="38100">
                  <a:solidFill>
                    <a:srgbClr val="00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306" name="Text Box 33"/>
                <p:cNvSpPr txBox="1">
                  <a:spLocks noChangeArrowheads="1"/>
                </p:cNvSpPr>
                <p:nvPr/>
              </p:nvSpPr>
              <p:spPr bwMode="auto">
                <a:xfrm>
                  <a:off x="6756400" y="4584700"/>
                  <a:ext cx="45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i="1" dirty="0" err="1"/>
                    <a:t>z</a:t>
                  </a:r>
                  <a:endParaRPr lang="de-DE" altLang="de-DE" sz="3200" i="1" dirty="0"/>
                </a:p>
              </p:txBody>
            </p:sp>
            <p:sp>
              <p:nvSpPr>
                <p:cNvPr id="307" name="Line 34"/>
                <p:cNvSpPr>
                  <a:spLocks noChangeShapeType="1"/>
                </p:cNvSpPr>
                <p:nvPr/>
              </p:nvSpPr>
              <p:spPr bwMode="auto">
                <a:xfrm flipH="1" flipV="1">
                  <a:off x="7162800" y="4710780"/>
                  <a:ext cx="393700" cy="77516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ctr" eaLnBrk="1" hangingPunct="1">
                    <a:spcBef>
                      <a:spcPct val="50000"/>
                    </a:spcBef>
                    <a:defRPr/>
                  </a:pPr>
                  <a:endParaRPr lang="de-DE"/>
                </a:p>
              </p:txBody>
            </p:sp>
            <p:sp>
              <p:nvSpPr>
                <p:cNvPr id="308" name="Line 36"/>
                <p:cNvSpPr>
                  <a:spLocks noChangeShapeType="1"/>
                </p:cNvSpPr>
                <p:nvPr/>
              </p:nvSpPr>
              <p:spPr bwMode="auto">
                <a:xfrm>
                  <a:off x="6629400" y="838200"/>
                  <a:ext cx="1475999" cy="0"/>
                </a:xfrm>
                <a:prstGeom prst="line">
                  <a:avLst/>
                </a:prstGeom>
                <a:noFill/>
                <a:ln w="38100">
                  <a:solidFill>
                    <a:srgbClr val="0000CC"/>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309" name="Text Box 37"/>
                <p:cNvSpPr txBox="1">
                  <a:spLocks noChangeArrowheads="1"/>
                </p:cNvSpPr>
                <p:nvPr/>
              </p:nvSpPr>
              <p:spPr bwMode="auto">
                <a:xfrm>
                  <a:off x="7162800" y="336550"/>
                  <a:ext cx="45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i="1" dirty="0"/>
                    <a:t>d</a:t>
                  </a:r>
                </a:p>
              </p:txBody>
            </p:sp>
            <p:grpSp>
              <p:nvGrpSpPr>
                <p:cNvPr id="310" name="Gruppierung 309"/>
                <p:cNvGrpSpPr/>
                <p:nvPr/>
              </p:nvGrpSpPr>
              <p:grpSpPr>
                <a:xfrm>
                  <a:off x="6807199" y="1365051"/>
                  <a:ext cx="1151102" cy="745200"/>
                  <a:chOff x="6801921" y="1365410"/>
                  <a:chExt cx="1151102" cy="745200"/>
                </a:xfrm>
              </p:grpSpPr>
              <p:grpSp>
                <p:nvGrpSpPr>
                  <p:cNvPr id="389" name="Group 62"/>
                  <p:cNvGrpSpPr>
                    <a:grpSpLocks/>
                  </p:cNvGrpSpPr>
                  <p:nvPr/>
                </p:nvGrpSpPr>
                <p:grpSpPr bwMode="auto">
                  <a:xfrm rot="2700000">
                    <a:off x="6723009" y="1444322"/>
                    <a:ext cx="745200" cy="587375"/>
                    <a:chOff x="1105" y="2597"/>
                    <a:chExt cx="470" cy="370"/>
                  </a:xfrm>
                </p:grpSpPr>
                <p:sp>
                  <p:nvSpPr>
                    <p:cNvPr id="396" name="Rectangle 63"/>
                    <p:cNvSpPr>
                      <a:spLocks noChangeArrowheads="1"/>
                    </p:cNvSpPr>
                    <p:nvPr/>
                  </p:nvSpPr>
                  <p:spPr bwMode="auto">
                    <a:xfrm rot="-2681990">
                      <a:off x="1222" y="2760"/>
                      <a:ext cx="249" cy="70"/>
                    </a:xfrm>
                    <a:prstGeom prst="rect">
                      <a:avLst/>
                    </a:prstGeom>
                    <a:gradFill rotWithShape="0">
                      <a:gsLst>
                        <a:gs pos="0">
                          <a:srgbClr val="3399FF"/>
                        </a:gs>
                        <a:gs pos="100000">
                          <a:srgbClr val="FF9966"/>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97" name="Oval 64"/>
                    <p:cNvSpPr>
                      <a:spLocks noChangeArrowheads="1"/>
                    </p:cNvSpPr>
                    <p:nvPr/>
                  </p:nvSpPr>
                  <p:spPr bwMode="auto">
                    <a:xfrm rot="18918010" flipH="1">
                      <a:off x="1405" y="2668"/>
                      <a:ext cx="69" cy="70"/>
                    </a:xfrm>
                    <a:prstGeom prst="ellipse">
                      <a:avLst/>
                    </a:prstGeom>
                    <a:gradFill rotWithShape="0">
                      <a:gsLst>
                        <a:gs pos="0">
                          <a:srgbClr val="FF0000"/>
                        </a:gs>
                        <a:gs pos="100000">
                          <a:srgbClr val="FF0000">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98" name="Text Box 65"/>
                    <p:cNvSpPr txBox="1">
                      <a:spLocks noChangeArrowheads="1"/>
                    </p:cNvSpPr>
                    <p:nvPr/>
                  </p:nvSpPr>
                  <p:spPr bwMode="auto">
                    <a:xfrm rot="18918010" flipH="1">
                      <a:off x="1286" y="2597"/>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sp>
                  <p:nvSpPr>
                    <p:cNvPr id="399" name="Oval 66"/>
                    <p:cNvSpPr>
                      <a:spLocks noChangeArrowheads="1"/>
                    </p:cNvSpPr>
                    <p:nvPr/>
                  </p:nvSpPr>
                  <p:spPr bwMode="auto">
                    <a:xfrm rot="18918010" flipH="1">
                      <a:off x="1222" y="2847"/>
                      <a:ext cx="70" cy="69"/>
                    </a:xfrm>
                    <a:prstGeom prst="ellipse">
                      <a:avLst/>
                    </a:prstGeom>
                    <a:gradFill rotWithShape="0">
                      <a:gsLst>
                        <a:gs pos="0">
                          <a:srgbClr val="0000CC"/>
                        </a:gs>
                        <a:gs pos="100000">
                          <a:srgbClr val="0000CC">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400" name="Text Box 67"/>
                    <p:cNvSpPr txBox="1">
                      <a:spLocks noChangeArrowheads="1"/>
                    </p:cNvSpPr>
                    <p:nvPr/>
                  </p:nvSpPr>
                  <p:spPr bwMode="auto">
                    <a:xfrm rot="18918010" flipH="1">
                      <a:off x="1104" y="2775"/>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grpSp>
              <p:grpSp>
                <p:nvGrpSpPr>
                  <p:cNvPr id="390" name="Group 62"/>
                  <p:cNvGrpSpPr>
                    <a:grpSpLocks/>
                  </p:cNvGrpSpPr>
                  <p:nvPr/>
                </p:nvGrpSpPr>
                <p:grpSpPr bwMode="auto">
                  <a:xfrm rot="2700000">
                    <a:off x="7286736" y="1444322"/>
                    <a:ext cx="745200" cy="587375"/>
                    <a:chOff x="1105" y="2597"/>
                    <a:chExt cx="470" cy="370"/>
                  </a:xfrm>
                </p:grpSpPr>
                <p:sp>
                  <p:nvSpPr>
                    <p:cNvPr id="391" name="Rectangle 63"/>
                    <p:cNvSpPr>
                      <a:spLocks noChangeArrowheads="1"/>
                    </p:cNvSpPr>
                    <p:nvPr/>
                  </p:nvSpPr>
                  <p:spPr bwMode="auto">
                    <a:xfrm rot="-2681990">
                      <a:off x="1222" y="2760"/>
                      <a:ext cx="249" cy="70"/>
                    </a:xfrm>
                    <a:prstGeom prst="rect">
                      <a:avLst/>
                    </a:prstGeom>
                    <a:gradFill rotWithShape="0">
                      <a:gsLst>
                        <a:gs pos="0">
                          <a:srgbClr val="3399FF"/>
                        </a:gs>
                        <a:gs pos="100000">
                          <a:srgbClr val="FF9966"/>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92" name="Oval 64"/>
                    <p:cNvSpPr>
                      <a:spLocks noChangeArrowheads="1"/>
                    </p:cNvSpPr>
                    <p:nvPr/>
                  </p:nvSpPr>
                  <p:spPr bwMode="auto">
                    <a:xfrm rot="18918010" flipH="1">
                      <a:off x="1405" y="2668"/>
                      <a:ext cx="69" cy="70"/>
                    </a:xfrm>
                    <a:prstGeom prst="ellipse">
                      <a:avLst/>
                    </a:prstGeom>
                    <a:gradFill rotWithShape="0">
                      <a:gsLst>
                        <a:gs pos="0">
                          <a:srgbClr val="FF0000"/>
                        </a:gs>
                        <a:gs pos="100000">
                          <a:srgbClr val="FF0000">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93" name="Text Box 65"/>
                    <p:cNvSpPr txBox="1">
                      <a:spLocks noChangeArrowheads="1"/>
                    </p:cNvSpPr>
                    <p:nvPr/>
                  </p:nvSpPr>
                  <p:spPr bwMode="auto">
                    <a:xfrm rot="18918010" flipH="1">
                      <a:off x="1286" y="2597"/>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sp>
                  <p:nvSpPr>
                    <p:cNvPr id="394" name="Oval 66"/>
                    <p:cNvSpPr>
                      <a:spLocks noChangeArrowheads="1"/>
                    </p:cNvSpPr>
                    <p:nvPr/>
                  </p:nvSpPr>
                  <p:spPr bwMode="auto">
                    <a:xfrm rot="18918010" flipH="1">
                      <a:off x="1222" y="2847"/>
                      <a:ext cx="70" cy="69"/>
                    </a:xfrm>
                    <a:prstGeom prst="ellipse">
                      <a:avLst/>
                    </a:prstGeom>
                    <a:gradFill rotWithShape="0">
                      <a:gsLst>
                        <a:gs pos="0">
                          <a:srgbClr val="0000CC"/>
                        </a:gs>
                        <a:gs pos="100000">
                          <a:srgbClr val="0000CC">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95" name="Text Box 67"/>
                    <p:cNvSpPr txBox="1">
                      <a:spLocks noChangeArrowheads="1"/>
                    </p:cNvSpPr>
                    <p:nvPr/>
                  </p:nvSpPr>
                  <p:spPr bwMode="auto">
                    <a:xfrm rot="18918010" flipH="1">
                      <a:off x="1104" y="2775"/>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grpSp>
            </p:grpSp>
            <p:grpSp>
              <p:nvGrpSpPr>
                <p:cNvPr id="311" name="Gruppierung 310"/>
                <p:cNvGrpSpPr/>
                <p:nvPr/>
              </p:nvGrpSpPr>
              <p:grpSpPr>
                <a:xfrm>
                  <a:off x="6793861" y="1817832"/>
                  <a:ext cx="1151102" cy="745200"/>
                  <a:chOff x="6801921" y="1365410"/>
                  <a:chExt cx="1151102" cy="745200"/>
                </a:xfrm>
              </p:grpSpPr>
              <p:grpSp>
                <p:nvGrpSpPr>
                  <p:cNvPr id="377" name="Group 62"/>
                  <p:cNvGrpSpPr>
                    <a:grpSpLocks/>
                  </p:cNvGrpSpPr>
                  <p:nvPr/>
                </p:nvGrpSpPr>
                <p:grpSpPr bwMode="auto">
                  <a:xfrm rot="2700000">
                    <a:off x="6723009" y="1444322"/>
                    <a:ext cx="745200" cy="587375"/>
                    <a:chOff x="1105" y="2597"/>
                    <a:chExt cx="470" cy="370"/>
                  </a:xfrm>
                </p:grpSpPr>
                <p:sp>
                  <p:nvSpPr>
                    <p:cNvPr id="384" name="Rectangle 63"/>
                    <p:cNvSpPr>
                      <a:spLocks noChangeArrowheads="1"/>
                    </p:cNvSpPr>
                    <p:nvPr/>
                  </p:nvSpPr>
                  <p:spPr bwMode="auto">
                    <a:xfrm rot="-2681990">
                      <a:off x="1222" y="2760"/>
                      <a:ext cx="249" cy="70"/>
                    </a:xfrm>
                    <a:prstGeom prst="rect">
                      <a:avLst/>
                    </a:prstGeom>
                    <a:gradFill rotWithShape="0">
                      <a:gsLst>
                        <a:gs pos="0">
                          <a:srgbClr val="3399FF"/>
                        </a:gs>
                        <a:gs pos="100000">
                          <a:srgbClr val="FF9966"/>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85" name="Oval 64"/>
                    <p:cNvSpPr>
                      <a:spLocks noChangeArrowheads="1"/>
                    </p:cNvSpPr>
                    <p:nvPr/>
                  </p:nvSpPr>
                  <p:spPr bwMode="auto">
                    <a:xfrm rot="18918010" flipH="1">
                      <a:off x="1405" y="2668"/>
                      <a:ext cx="69" cy="70"/>
                    </a:xfrm>
                    <a:prstGeom prst="ellipse">
                      <a:avLst/>
                    </a:prstGeom>
                    <a:gradFill rotWithShape="0">
                      <a:gsLst>
                        <a:gs pos="0">
                          <a:srgbClr val="FF0000"/>
                        </a:gs>
                        <a:gs pos="100000">
                          <a:srgbClr val="FF0000">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86" name="Text Box 65"/>
                    <p:cNvSpPr txBox="1">
                      <a:spLocks noChangeArrowheads="1"/>
                    </p:cNvSpPr>
                    <p:nvPr/>
                  </p:nvSpPr>
                  <p:spPr bwMode="auto">
                    <a:xfrm rot="18918010" flipH="1">
                      <a:off x="1286" y="2597"/>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sp>
                  <p:nvSpPr>
                    <p:cNvPr id="387" name="Oval 66"/>
                    <p:cNvSpPr>
                      <a:spLocks noChangeArrowheads="1"/>
                    </p:cNvSpPr>
                    <p:nvPr/>
                  </p:nvSpPr>
                  <p:spPr bwMode="auto">
                    <a:xfrm rot="18918010" flipH="1">
                      <a:off x="1222" y="2847"/>
                      <a:ext cx="70" cy="69"/>
                    </a:xfrm>
                    <a:prstGeom prst="ellipse">
                      <a:avLst/>
                    </a:prstGeom>
                    <a:gradFill rotWithShape="0">
                      <a:gsLst>
                        <a:gs pos="0">
                          <a:srgbClr val="0000CC"/>
                        </a:gs>
                        <a:gs pos="100000">
                          <a:srgbClr val="0000CC">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88" name="Text Box 67"/>
                    <p:cNvSpPr txBox="1">
                      <a:spLocks noChangeArrowheads="1"/>
                    </p:cNvSpPr>
                    <p:nvPr/>
                  </p:nvSpPr>
                  <p:spPr bwMode="auto">
                    <a:xfrm rot="18918010" flipH="1">
                      <a:off x="1104" y="2775"/>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grpSp>
              <p:grpSp>
                <p:nvGrpSpPr>
                  <p:cNvPr id="378" name="Group 62"/>
                  <p:cNvGrpSpPr>
                    <a:grpSpLocks/>
                  </p:cNvGrpSpPr>
                  <p:nvPr/>
                </p:nvGrpSpPr>
                <p:grpSpPr bwMode="auto">
                  <a:xfrm rot="2700000">
                    <a:off x="7286736" y="1444322"/>
                    <a:ext cx="745200" cy="587375"/>
                    <a:chOff x="1105" y="2597"/>
                    <a:chExt cx="470" cy="370"/>
                  </a:xfrm>
                </p:grpSpPr>
                <p:sp>
                  <p:nvSpPr>
                    <p:cNvPr id="379" name="Rectangle 63"/>
                    <p:cNvSpPr>
                      <a:spLocks noChangeArrowheads="1"/>
                    </p:cNvSpPr>
                    <p:nvPr/>
                  </p:nvSpPr>
                  <p:spPr bwMode="auto">
                    <a:xfrm rot="-2681990">
                      <a:off x="1222" y="2760"/>
                      <a:ext cx="249" cy="70"/>
                    </a:xfrm>
                    <a:prstGeom prst="rect">
                      <a:avLst/>
                    </a:prstGeom>
                    <a:gradFill rotWithShape="0">
                      <a:gsLst>
                        <a:gs pos="0">
                          <a:srgbClr val="3399FF"/>
                        </a:gs>
                        <a:gs pos="100000">
                          <a:srgbClr val="FF9966"/>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80" name="Oval 64"/>
                    <p:cNvSpPr>
                      <a:spLocks noChangeArrowheads="1"/>
                    </p:cNvSpPr>
                    <p:nvPr/>
                  </p:nvSpPr>
                  <p:spPr bwMode="auto">
                    <a:xfrm rot="18918010" flipH="1">
                      <a:off x="1405" y="2668"/>
                      <a:ext cx="69" cy="70"/>
                    </a:xfrm>
                    <a:prstGeom prst="ellipse">
                      <a:avLst/>
                    </a:prstGeom>
                    <a:gradFill rotWithShape="0">
                      <a:gsLst>
                        <a:gs pos="0">
                          <a:srgbClr val="FF0000"/>
                        </a:gs>
                        <a:gs pos="100000">
                          <a:srgbClr val="FF0000">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81" name="Text Box 65"/>
                    <p:cNvSpPr txBox="1">
                      <a:spLocks noChangeArrowheads="1"/>
                    </p:cNvSpPr>
                    <p:nvPr/>
                  </p:nvSpPr>
                  <p:spPr bwMode="auto">
                    <a:xfrm rot="18918010" flipH="1">
                      <a:off x="1286" y="2597"/>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sp>
                  <p:nvSpPr>
                    <p:cNvPr id="382" name="Oval 66"/>
                    <p:cNvSpPr>
                      <a:spLocks noChangeArrowheads="1"/>
                    </p:cNvSpPr>
                    <p:nvPr/>
                  </p:nvSpPr>
                  <p:spPr bwMode="auto">
                    <a:xfrm rot="18918010" flipH="1">
                      <a:off x="1222" y="2847"/>
                      <a:ext cx="70" cy="69"/>
                    </a:xfrm>
                    <a:prstGeom prst="ellipse">
                      <a:avLst/>
                    </a:prstGeom>
                    <a:gradFill rotWithShape="0">
                      <a:gsLst>
                        <a:gs pos="0">
                          <a:srgbClr val="0000CC"/>
                        </a:gs>
                        <a:gs pos="100000">
                          <a:srgbClr val="0000CC">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83" name="Text Box 67"/>
                    <p:cNvSpPr txBox="1">
                      <a:spLocks noChangeArrowheads="1"/>
                    </p:cNvSpPr>
                    <p:nvPr/>
                  </p:nvSpPr>
                  <p:spPr bwMode="auto">
                    <a:xfrm rot="18918010" flipH="1">
                      <a:off x="1104" y="2775"/>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grpSp>
            </p:grpSp>
            <p:grpSp>
              <p:nvGrpSpPr>
                <p:cNvPr id="312" name="Gruppierung 311"/>
                <p:cNvGrpSpPr/>
                <p:nvPr/>
              </p:nvGrpSpPr>
              <p:grpSpPr>
                <a:xfrm>
                  <a:off x="6795138" y="2286000"/>
                  <a:ext cx="1151102" cy="745200"/>
                  <a:chOff x="6801921" y="1365410"/>
                  <a:chExt cx="1151102" cy="745200"/>
                </a:xfrm>
              </p:grpSpPr>
              <p:grpSp>
                <p:nvGrpSpPr>
                  <p:cNvPr id="365" name="Group 62"/>
                  <p:cNvGrpSpPr>
                    <a:grpSpLocks/>
                  </p:cNvGrpSpPr>
                  <p:nvPr/>
                </p:nvGrpSpPr>
                <p:grpSpPr bwMode="auto">
                  <a:xfrm rot="2700000">
                    <a:off x="6723009" y="1444322"/>
                    <a:ext cx="745200" cy="587375"/>
                    <a:chOff x="1105" y="2597"/>
                    <a:chExt cx="470" cy="370"/>
                  </a:xfrm>
                </p:grpSpPr>
                <p:sp>
                  <p:nvSpPr>
                    <p:cNvPr id="372" name="Rectangle 63"/>
                    <p:cNvSpPr>
                      <a:spLocks noChangeArrowheads="1"/>
                    </p:cNvSpPr>
                    <p:nvPr/>
                  </p:nvSpPr>
                  <p:spPr bwMode="auto">
                    <a:xfrm rot="-2681990">
                      <a:off x="1222" y="2760"/>
                      <a:ext cx="249" cy="70"/>
                    </a:xfrm>
                    <a:prstGeom prst="rect">
                      <a:avLst/>
                    </a:prstGeom>
                    <a:gradFill rotWithShape="0">
                      <a:gsLst>
                        <a:gs pos="0">
                          <a:srgbClr val="3399FF"/>
                        </a:gs>
                        <a:gs pos="100000">
                          <a:srgbClr val="FF9966"/>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73" name="Oval 64"/>
                    <p:cNvSpPr>
                      <a:spLocks noChangeArrowheads="1"/>
                    </p:cNvSpPr>
                    <p:nvPr/>
                  </p:nvSpPr>
                  <p:spPr bwMode="auto">
                    <a:xfrm rot="18918010" flipH="1">
                      <a:off x="1405" y="2668"/>
                      <a:ext cx="69" cy="70"/>
                    </a:xfrm>
                    <a:prstGeom prst="ellipse">
                      <a:avLst/>
                    </a:prstGeom>
                    <a:gradFill rotWithShape="0">
                      <a:gsLst>
                        <a:gs pos="0">
                          <a:srgbClr val="FF0000"/>
                        </a:gs>
                        <a:gs pos="100000">
                          <a:srgbClr val="FF0000">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74" name="Text Box 65"/>
                    <p:cNvSpPr txBox="1">
                      <a:spLocks noChangeArrowheads="1"/>
                    </p:cNvSpPr>
                    <p:nvPr/>
                  </p:nvSpPr>
                  <p:spPr bwMode="auto">
                    <a:xfrm rot="18918010" flipH="1">
                      <a:off x="1286" y="2597"/>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sp>
                  <p:nvSpPr>
                    <p:cNvPr id="375" name="Oval 66"/>
                    <p:cNvSpPr>
                      <a:spLocks noChangeArrowheads="1"/>
                    </p:cNvSpPr>
                    <p:nvPr/>
                  </p:nvSpPr>
                  <p:spPr bwMode="auto">
                    <a:xfrm rot="18918010" flipH="1">
                      <a:off x="1222" y="2847"/>
                      <a:ext cx="70" cy="69"/>
                    </a:xfrm>
                    <a:prstGeom prst="ellipse">
                      <a:avLst/>
                    </a:prstGeom>
                    <a:gradFill rotWithShape="0">
                      <a:gsLst>
                        <a:gs pos="0">
                          <a:srgbClr val="0000CC"/>
                        </a:gs>
                        <a:gs pos="100000">
                          <a:srgbClr val="0000CC">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76" name="Text Box 67"/>
                    <p:cNvSpPr txBox="1">
                      <a:spLocks noChangeArrowheads="1"/>
                    </p:cNvSpPr>
                    <p:nvPr/>
                  </p:nvSpPr>
                  <p:spPr bwMode="auto">
                    <a:xfrm rot="18918010" flipH="1">
                      <a:off x="1104" y="2775"/>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grpSp>
              <p:grpSp>
                <p:nvGrpSpPr>
                  <p:cNvPr id="366" name="Group 62"/>
                  <p:cNvGrpSpPr>
                    <a:grpSpLocks/>
                  </p:cNvGrpSpPr>
                  <p:nvPr/>
                </p:nvGrpSpPr>
                <p:grpSpPr bwMode="auto">
                  <a:xfrm rot="2700000">
                    <a:off x="7286736" y="1444322"/>
                    <a:ext cx="745200" cy="587375"/>
                    <a:chOff x="1105" y="2597"/>
                    <a:chExt cx="470" cy="370"/>
                  </a:xfrm>
                </p:grpSpPr>
                <p:sp>
                  <p:nvSpPr>
                    <p:cNvPr id="367" name="Rectangle 63"/>
                    <p:cNvSpPr>
                      <a:spLocks noChangeArrowheads="1"/>
                    </p:cNvSpPr>
                    <p:nvPr/>
                  </p:nvSpPr>
                  <p:spPr bwMode="auto">
                    <a:xfrm rot="-2681990">
                      <a:off x="1222" y="2760"/>
                      <a:ext cx="249" cy="70"/>
                    </a:xfrm>
                    <a:prstGeom prst="rect">
                      <a:avLst/>
                    </a:prstGeom>
                    <a:gradFill rotWithShape="0">
                      <a:gsLst>
                        <a:gs pos="0">
                          <a:srgbClr val="3399FF"/>
                        </a:gs>
                        <a:gs pos="100000">
                          <a:srgbClr val="FF9966"/>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68" name="Oval 64"/>
                    <p:cNvSpPr>
                      <a:spLocks noChangeArrowheads="1"/>
                    </p:cNvSpPr>
                    <p:nvPr/>
                  </p:nvSpPr>
                  <p:spPr bwMode="auto">
                    <a:xfrm rot="18918010" flipH="1">
                      <a:off x="1405" y="2668"/>
                      <a:ext cx="69" cy="70"/>
                    </a:xfrm>
                    <a:prstGeom prst="ellipse">
                      <a:avLst/>
                    </a:prstGeom>
                    <a:gradFill rotWithShape="0">
                      <a:gsLst>
                        <a:gs pos="0">
                          <a:srgbClr val="FF0000"/>
                        </a:gs>
                        <a:gs pos="100000">
                          <a:srgbClr val="FF0000">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69" name="Text Box 65"/>
                    <p:cNvSpPr txBox="1">
                      <a:spLocks noChangeArrowheads="1"/>
                    </p:cNvSpPr>
                    <p:nvPr/>
                  </p:nvSpPr>
                  <p:spPr bwMode="auto">
                    <a:xfrm rot="18918010" flipH="1">
                      <a:off x="1286" y="2597"/>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sp>
                  <p:nvSpPr>
                    <p:cNvPr id="370" name="Oval 66"/>
                    <p:cNvSpPr>
                      <a:spLocks noChangeArrowheads="1"/>
                    </p:cNvSpPr>
                    <p:nvPr/>
                  </p:nvSpPr>
                  <p:spPr bwMode="auto">
                    <a:xfrm rot="18918010" flipH="1">
                      <a:off x="1222" y="2847"/>
                      <a:ext cx="70" cy="69"/>
                    </a:xfrm>
                    <a:prstGeom prst="ellipse">
                      <a:avLst/>
                    </a:prstGeom>
                    <a:gradFill rotWithShape="0">
                      <a:gsLst>
                        <a:gs pos="0">
                          <a:srgbClr val="0000CC"/>
                        </a:gs>
                        <a:gs pos="100000">
                          <a:srgbClr val="0000CC">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71" name="Text Box 67"/>
                    <p:cNvSpPr txBox="1">
                      <a:spLocks noChangeArrowheads="1"/>
                    </p:cNvSpPr>
                    <p:nvPr/>
                  </p:nvSpPr>
                  <p:spPr bwMode="auto">
                    <a:xfrm rot="18918010" flipH="1">
                      <a:off x="1104" y="2775"/>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grpSp>
            </p:grpSp>
            <p:grpSp>
              <p:nvGrpSpPr>
                <p:cNvPr id="313" name="Gruppierung 312"/>
                <p:cNvGrpSpPr/>
                <p:nvPr/>
              </p:nvGrpSpPr>
              <p:grpSpPr>
                <a:xfrm>
                  <a:off x="6781800" y="2738781"/>
                  <a:ext cx="1151102" cy="745200"/>
                  <a:chOff x="6801921" y="1365410"/>
                  <a:chExt cx="1151102" cy="745200"/>
                </a:xfrm>
              </p:grpSpPr>
              <p:grpSp>
                <p:nvGrpSpPr>
                  <p:cNvPr id="353" name="Group 62"/>
                  <p:cNvGrpSpPr>
                    <a:grpSpLocks/>
                  </p:cNvGrpSpPr>
                  <p:nvPr/>
                </p:nvGrpSpPr>
                <p:grpSpPr bwMode="auto">
                  <a:xfrm rot="2700000">
                    <a:off x="6723009" y="1444322"/>
                    <a:ext cx="745200" cy="587375"/>
                    <a:chOff x="1105" y="2597"/>
                    <a:chExt cx="470" cy="370"/>
                  </a:xfrm>
                </p:grpSpPr>
                <p:sp>
                  <p:nvSpPr>
                    <p:cNvPr id="360" name="Rectangle 63"/>
                    <p:cNvSpPr>
                      <a:spLocks noChangeArrowheads="1"/>
                    </p:cNvSpPr>
                    <p:nvPr/>
                  </p:nvSpPr>
                  <p:spPr bwMode="auto">
                    <a:xfrm rot="-2681990">
                      <a:off x="1222" y="2760"/>
                      <a:ext cx="249" cy="70"/>
                    </a:xfrm>
                    <a:prstGeom prst="rect">
                      <a:avLst/>
                    </a:prstGeom>
                    <a:gradFill rotWithShape="0">
                      <a:gsLst>
                        <a:gs pos="0">
                          <a:srgbClr val="3399FF"/>
                        </a:gs>
                        <a:gs pos="100000">
                          <a:srgbClr val="FF9966"/>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61" name="Oval 64"/>
                    <p:cNvSpPr>
                      <a:spLocks noChangeArrowheads="1"/>
                    </p:cNvSpPr>
                    <p:nvPr/>
                  </p:nvSpPr>
                  <p:spPr bwMode="auto">
                    <a:xfrm rot="18918010" flipH="1">
                      <a:off x="1405" y="2668"/>
                      <a:ext cx="69" cy="70"/>
                    </a:xfrm>
                    <a:prstGeom prst="ellipse">
                      <a:avLst/>
                    </a:prstGeom>
                    <a:gradFill rotWithShape="0">
                      <a:gsLst>
                        <a:gs pos="0">
                          <a:srgbClr val="FF0000"/>
                        </a:gs>
                        <a:gs pos="100000">
                          <a:srgbClr val="FF0000">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62" name="Text Box 65"/>
                    <p:cNvSpPr txBox="1">
                      <a:spLocks noChangeArrowheads="1"/>
                    </p:cNvSpPr>
                    <p:nvPr/>
                  </p:nvSpPr>
                  <p:spPr bwMode="auto">
                    <a:xfrm rot="18918010" flipH="1">
                      <a:off x="1286" y="2597"/>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sp>
                  <p:nvSpPr>
                    <p:cNvPr id="363" name="Oval 66"/>
                    <p:cNvSpPr>
                      <a:spLocks noChangeArrowheads="1"/>
                    </p:cNvSpPr>
                    <p:nvPr/>
                  </p:nvSpPr>
                  <p:spPr bwMode="auto">
                    <a:xfrm rot="18918010" flipH="1">
                      <a:off x="1222" y="2847"/>
                      <a:ext cx="70" cy="69"/>
                    </a:xfrm>
                    <a:prstGeom prst="ellipse">
                      <a:avLst/>
                    </a:prstGeom>
                    <a:gradFill rotWithShape="0">
                      <a:gsLst>
                        <a:gs pos="0">
                          <a:srgbClr val="0000CC"/>
                        </a:gs>
                        <a:gs pos="100000">
                          <a:srgbClr val="0000CC">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64" name="Text Box 67"/>
                    <p:cNvSpPr txBox="1">
                      <a:spLocks noChangeArrowheads="1"/>
                    </p:cNvSpPr>
                    <p:nvPr/>
                  </p:nvSpPr>
                  <p:spPr bwMode="auto">
                    <a:xfrm rot="18918010" flipH="1">
                      <a:off x="1104" y="2775"/>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grpSp>
              <p:grpSp>
                <p:nvGrpSpPr>
                  <p:cNvPr id="354" name="Group 62"/>
                  <p:cNvGrpSpPr>
                    <a:grpSpLocks/>
                  </p:cNvGrpSpPr>
                  <p:nvPr/>
                </p:nvGrpSpPr>
                <p:grpSpPr bwMode="auto">
                  <a:xfrm rot="2700000">
                    <a:off x="7286736" y="1444322"/>
                    <a:ext cx="745200" cy="587375"/>
                    <a:chOff x="1105" y="2597"/>
                    <a:chExt cx="470" cy="370"/>
                  </a:xfrm>
                </p:grpSpPr>
                <p:sp>
                  <p:nvSpPr>
                    <p:cNvPr id="355" name="Rectangle 63"/>
                    <p:cNvSpPr>
                      <a:spLocks noChangeArrowheads="1"/>
                    </p:cNvSpPr>
                    <p:nvPr/>
                  </p:nvSpPr>
                  <p:spPr bwMode="auto">
                    <a:xfrm rot="-2681990">
                      <a:off x="1222" y="2760"/>
                      <a:ext cx="249" cy="70"/>
                    </a:xfrm>
                    <a:prstGeom prst="rect">
                      <a:avLst/>
                    </a:prstGeom>
                    <a:gradFill rotWithShape="0">
                      <a:gsLst>
                        <a:gs pos="0">
                          <a:srgbClr val="3399FF"/>
                        </a:gs>
                        <a:gs pos="100000">
                          <a:srgbClr val="FF9966"/>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56" name="Oval 64"/>
                    <p:cNvSpPr>
                      <a:spLocks noChangeArrowheads="1"/>
                    </p:cNvSpPr>
                    <p:nvPr/>
                  </p:nvSpPr>
                  <p:spPr bwMode="auto">
                    <a:xfrm rot="18918010" flipH="1">
                      <a:off x="1405" y="2668"/>
                      <a:ext cx="69" cy="70"/>
                    </a:xfrm>
                    <a:prstGeom prst="ellipse">
                      <a:avLst/>
                    </a:prstGeom>
                    <a:gradFill rotWithShape="0">
                      <a:gsLst>
                        <a:gs pos="0">
                          <a:srgbClr val="FF0000"/>
                        </a:gs>
                        <a:gs pos="100000">
                          <a:srgbClr val="FF0000">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57" name="Text Box 65"/>
                    <p:cNvSpPr txBox="1">
                      <a:spLocks noChangeArrowheads="1"/>
                    </p:cNvSpPr>
                    <p:nvPr/>
                  </p:nvSpPr>
                  <p:spPr bwMode="auto">
                    <a:xfrm rot="18918010" flipH="1">
                      <a:off x="1286" y="2597"/>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sp>
                  <p:nvSpPr>
                    <p:cNvPr id="358" name="Oval 66"/>
                    <p:cNvSpPr>
                      <a:spLocks noChangeArrowheads="1"/>
                    </p:cNvSpPr>
                    <p:nvPr/>
                  </p:nvSpPr>
                  <p:spPr bwMode="auto">
                    <a:xfrm rot="18918010" flipH="1">
                      <a:off x="1222" y="2847"/>
                      <a:ext cx="70" cy="69"/>
                    </a:xfrm>
                    <a:prstGeom prst="ellipse">
                      <a:avLst/>
                    </a:prstGeom>
                    <a:gradFill rotWithShape="0">
                      <a:gsLst>
                        <a:gs pos="0">
                          <a:srgbClr val="0000CC"/>
                        </a:gs>
                        <a:gs pos="100000">
                          <a:srgbClr val="0000CC">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59" name="Text Box 67"/>
                    <p:cNvSpPr txBox="1">
                      <a:spLocks noChangeArrowheads="1"/>
                    </p:cNvSpPr>
                    <p:nvPr/>
                  </p:nvSpPr>
                  <p:spPr bwMode="auto">
                    <a:xfrm rot="18918010" flipH="1">
                      <a:off x="1104" y="2775"/>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grpSp>
            </p:grpSp>
            <p:grpSp>
              <p:nvGrpSpPr>
                <p:cNvPr id="314" name="Gruppierung 313"/>
                <p:cNvGrpSpPr/>
                <p:nvPr/>
              </p:nvGrpSpPr>
              <p:grpSpPr>
                <a:xfrm>
                  <a:off x="6796561" y="3187179"/>
                  <a:ext cx="1151102" cy="745200"/>
                  <a:chOff x="6801921" y="1365410"/>
                  <a:chExt cx="1151102" cy="745200"/>
                </a:xfrm>
              </p:grpSpPr>
              <p:grpSp>
                <p:nvGrpSpPr>
                  <p:cNvPr id="341" name="Group 62"/>
                  <p:cNvGrpSpPr>
                    <a:grpSpLocks/>
                  </p:cNvGrpSpPr>
                  <p:nvPr/>
                </p:nvGrpSpPr>
                <p:grpSpPr bwMode="auto">
                  <a:xfrm rot="2700000">
                    <a:off x="6723009" y="1444322"/>
                    <a:ext cx="745200" cy="587375"/>
                    <a:chOff x="1105" y="2597"/>
                    <a:chExt cx="470" cy="370"/>
                  </a:xfrm>
                </p:grpSpPr>
                <p:sp>
                  <p:nvSpPr>
                    <p:cNvPr id="348" name="Rectangle 63"/>
                    <p:cNvSpPr>
                      <a:spLocks noChangeArrowheads="1"/>
                    </p:cNvSpPr>
                    <p:nvPr/>
                  </p:nvSpPr>
                  <p:spPr bwMode="auto">
                    <a:xfrm rot="-2681990">
                      <a:off x="1222" y="2760"/>
                      <a:ext cx="249" cy="70"/>
                    </a:xfrm>
                    <a:prstGeom prst="rect">
                      <a:avLst/>
                    </a:prstGeom>
                    <a:gradFill rotWithShape="0">
                      <a:gsLst>
                        <a:gs pos="0">
                          <a:srgbClr val="3399FF"/>
                        </a:gs>
                        <a:gs pos="100000">
                          <a:srgbClr val="FF9966"/>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49" name="Oval 64"/>
                    <p:cNvSpPr>
                      <a:spLocks noChangeArrowheads="1"/>
                    </p:cNvSpPr>
                    <p:nvPr/>
                  </p:nvSpPr>
                  <p:spPr bwMode="auto">
                    <a:xfrm rot="18918010" flipH="1">
                      <a:off x="1405" y="2668"/>
                      <a:ext cx="69" cy="70"/>
                    </a:xfrm>
                    <a:prstGeom prst="ellipse">
                      <a:avLst/>
                    </a:prstGeom>
                    <a:gradFill rotWithShape="0">
                      <a:gsLst>
                        <a:gs pos="0">
                          <a:srgbClr val="FF0000"/>
                        </a:gs>
                        <a:gs pos="100000">
                          <a:srgbClr val="FF0000">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50" name="Text Box 65"/>
                    <p:cNvSpPr txBox="1">
                      <a:spLocks noChangeArrowheads="1"/>
                    </p:cNvSpPr>
                    <p:nvPr/>
                  </p:nvSpPr>
                  <p:spPr bwMode="auto">
                    <a:xfrm rot="18918010" flipH="1">
                      <a:off x="1286" y="2597"/>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sp>
                  <p:nvSpPr>
                    <p:cNvPr id="351" name="Oval 66"/>
                    <p:cNvSpPr>
                      <a:spLocks noChangeArrowheads="1"/>
                    </p:cNvSpPr>
                    <p:nvPr/>
                  </p:nvSpPr>
                  <p:spPr bwMode="auto">
                    <a:xfrm rot="18918010" flipH="1">
                      <a:off x="1222" y="2847"/>
                      <a:ext cx="70" cy="69"/>
                    </a:xfrm>
                    <a:prstGeom prst="ellipse">
                      <a:avLst/>
                    </a:prstGeom>
                    <a:gradFill rotWithShape="0">
                      <a:gsLst>
                        <a:gs pos="0">
                          <a:srgbClr val="0000CC"/>
                        </a:gs>
                        <a:gs pos="100000">
                          <a:srgbClr val="0000CC">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52" name="Text Box 67"/>
                    <p:cNvSpPr txBox="1">
                      <a:spLocks noChangeArrowheads="1"/>
                    </p:cNvSpPr>
                    <p:nvPr/>
                  </p:nvSpPr>
                  <p:spPr bwMode="auto">
                    <a:xfrm rot="18918010" flipH="1">
                      <a:off x="1104" y="2775"/>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grpSp>
              <p:grpSp>
                <p:nvGrpSpPr>
                  <p:cNvPr id="342" name="Group 62"/>
                  <p:cNvGrpSpPr>
                    <a:grpSpLocks/>
                  </p:cNvGrpSpPr>
                  <p:nvPr/>
                </p:nvGrpSpPr>
                <p:grpSpPr bwMode="auto">
                  <a:xfrm rot="2700000">
                    <a:off x="7286736" y="1444322"/>
                    <a:ext cx="745200" cy="587375"/>
                    <a:chOff x="1105" y="2597"/>
                    <a:chExt cx="470" cy="370"/>
                  </a:xfrm>
                </p:grpSpPr>
                <p:sp>
                  <p:nvSpPr>
                    <p:cNvPr id="343" name="Rectangle 63"/>
                    <p:cNvSpPr>
                      <a:spLocks noChangeArrowheads="1"/>
                    </p:cNvSpPr>
                    <p:nvPr/>
                  </p:nvSpPr>
                  <p:spPr bwMode="auto">
                    <a:xfrm rot="-2681990">
                      <a:off x="1222" y="2760"/>
                      <a:ext cx="249" cy="70"/>
                    </a:xfrm>
                    <a:prstGeom prst="rect">
                      <a:avLst/>
                    </a:prstGeom>
                    <a:gradFill rotWithShape="0">
                      <a:gsLst>
                        <a:gs pos="0">
                          <a:srgbClr val="3399FF"/>
                        </a:gs>
                        <a:gs pos="100000">
                          <a:srgbClr val="FF9966"/>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44" name="Oval 64"/>
                    <p:cNvSpPr>
                      <a:spLocks noChangeArrowheads="1"/>
                    </p:cNvSpPr>
                    <p:nvPr/>
                  </p:nvSpPr>
                  <p:spPr bwMode="auto">
                    <a:xfrm rot="18918010" flipH="1">
                      <a:off x="1405" y="2668"/>
                      <a:ext cx="69" cy="70"/>
                    </a:xfrm>
                    <a:prstGeom prst="ellipse">
                      <a:avLst/>
                    </a:prstGeom>
                    <a:gradFill rotWithShape="0">
                      <a:gsLst>
                        <a:gs pos="0">
                          <a:srgbClr val="FF0000"/>
                        </a:gs>
                        <a:gs pos="100000">
                          <a:srgbClr val="FF0000">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45" name="Text Box 65"/>
                    <p:cNvSpPr txBox="1">
                      <a:spLocks noChangeArrowheads="1"/>
                    </p:cNvSpPr>
                    <p:nvPr/>
                  </p:nvSpPr>
                  <p:spPr bwMode="auto">
                    <a:xfrm rot="18918010" flipH="1">
                      <a:off x="1286" y="2597"/>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sp>
                  <p:nvSpPr>
                    <p:cNvPr id="346" name="Oval 66"/>
                    <p:cNvSpPr>
                      <a:spLocks noChangeArrowheads="1"/>
                    </p:cNvSpPr>
                    <p:nvPr/>
                  </p:nvSpPr>
                  <p:spPr bwMode="auto">
                    <a:xfrm rot="18918010" flipH="1">
                      <a:off x="1222" y="2847"/>
                      <a:ext cx="70" cy="69"/>
                    </a:xfrm>
                    <a:prstGeom prst="ellipse">
                      <a:avLst/>
                    </a:prstGeom>
                    <a:gradFill rotWithShape="0">
                      <a:gsLst>
                        <a:gs pos="0">
                          <a:srgbClr val="0000CC"/>
                        </a:gs>
                        <a:gs pos="100000">
                          <a:srgbClr val="0000CC">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47" name="Text Box 67"/>
                    <p:cNvSpPr txBox="1">
                      <a:spLocks noChangeArrowheads="1"/>
                    </p:cNvSpPr>
                    <p:nvPr/>
                  </p:nvSpPr>
                  <p:spPr bwMode="auto">
                    <a:xfrm rot="18918010" flipH="1">
                      <a:off x="1104" y="2775"/>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grpSp>
            </p:grpSp>
            <p:grpSp>
              <p:nvGrpSpPr>
                <p:cNvPr id="315" name="Gruppierung 314"/>
                <p:cNvGrpSpPr/>
                <p:nvPr/>
              </p:nvGrpSpPr>
              <p:grpSpPr>
                <a:xfrm>
                  <a:off x="6783223" y="3639960"/>
                  <a:ext cx="1151102" cy="745200"/>
                  <a:chOff x="6801921" y="1365410"/>
                  <a:chExt cx="1151102" cy="745200"/>
                </a:xfrm>
              </p:grpSpPr>
              <p:grpSp>
                <p:nvGrpSpPr>
                  <p:cNvPr id="329" name="Group 62"/>
                  <p:cNvGrpSpPr>
                    <a:grpSpLocks/>
                  </p:cNvGrpSpPr>
                  <p:nvPr/>
                </p:nvGrpSpPr>
                <p:grpSpPr bwMode="auto">
                  <a:xfrm rot="2700000">
                    <a:off x="6723009" y="1444322"/>
                    <a:ext cx="745200" cy="587375"/>
                    <a:chOff x="1105" y="2597"/>
                    <a:chExt cx="470" cy="370"/>
                  </a:xfrm>
                </p:grpSpPr>
                <p:sp>
                  <p:nvSpPr>
                    <p:cNvPr id="336" name="Rectangle 63"/>
                    <p:cNvSpPr>
                      <a:spLocks noChangeArrowheads="1"/>
                    </p:cNvSpPr>
                    <p:nvPr/>
                  </p:nvSpPr>
                  <p:spPr bwMode="auto">
                    <a:xfrm rot="-2681990">
                      <a:off x="1222" y="2760"/>
                      <a:ext cx="249" cy="70"/>
                    </a:xfrm>
                    <a:prstGeom prst="rect">
                      <a:avLst/>
                    </a:prstGeom>
                    <a:gradFill rotWithShape="0">
                      <a:gsLst>
                        <a:gs pos="0">
                          <a:srgbClr val="3399FF"/>
                        </a:gs>
                        <a:gs pos="100000">
                          <a:srgbClr val="FF9966"/>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37" name="Oval 64"/>
                    <p:cNvSpPr>
                      <a:spLocks noChangeArrowheads="1"/>
                    </p:cNvSpPr>
                    <p:nvPr/>
                  </p:nvSpPr>
                  <p:spPr bwMode="auto">
                    <a:xfrm rot="18918010" flipH="1">
                      <a:off x="1405" y="2668"/>
                      <a:ext cx="69" cy="70"/>
                    </a:xfrm>
                    <a:prstGeom prst="ellipse">
                      <a:avLst/>
                    </a:prstGeom>
                    <a:gradFill rotWithShape="0">
                      <a:gsLst>
                        <a:gs pos="0">
                          <a:srgbClr val="FF0000"/>
                        </a:gs>
                        <a:gs pos="100000">
                          <a:srgbClr val="FF0000">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38" name="Text Box 65"/>
                    <p:cNvSpPr txBox="1">
                      <a:spLocks noChangeArrowheads="1"/>
                    </p:cNvSpPr>
                    <p:nvPr/>
                  </p:nvSpPr>
                  <p:spPr bwMode="auto">
                    <a:xfrm rot="18918010" flipH="1">
                      <a:off x="1286" y="2597"/>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sp>
                  <p:nvSpPr>
                    <p:cNvPr id="339" name="Oval 66"/>
                    <p:cNvSpPr>
                      <a:spLocks noChangeArrowheads="1"/>
                    </p:cNvSpPr>
                    <p:nvPr/>
                  </p:nvSpPr>
                  <p:spPr bwMode="auto">
                    <a:xfrm rot="18918010" flipH="1">
                      <a:off x="1222" y="2847"/>
                      <a:ext cx="70" cy="69"/>
                    </a:xfrm>
                    <a:prstGeom prst="ellipse">
                      <a:avLst/>
                    </a:prstGeom>
                    <a:gradFill rotWithShape="0">
                      <a:gsLst>
                        <a:gs pos="0">
                          <a:srgbClr val="0000CC"/>
                        </a:gs>
                        <a:gs pos="100000">
                          <a:srgbClr val="0000CC">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40" name="Text Box 67"/>
                    <p:cNvSpPr txBox="1">
                      <a:spLocks noChangeArrowheads="1"/>
                    </p:cNvSpPr>
                    <p:nvPr/>
                  </p:nvSpPr>
                  <p:spPr bwMode="auto">
                    <a:xfrm rot="18918010" flipH="1">
                      <a:off x="1104" y="2775"/>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grpSp>
              <p:grpSp>
                <p:nvGrpSpPr>
                  <p:cNvPr id="330" name="Group 62"/>
                  <p:cNvGrpSpPr>
                    <a:grpSpLocks/>
                  </p:cNvGrpSpPr>
                  <p:nvPr/>
                </p:nvGrpSpPr>
                <p:grpSpPr bwMode="auto">
                  <a:xfrm rot="2700000">
                    <a:off x="7286736" y="1444322"/>
                    <a:ext cx="745200" cy="587375"/>
                    <a:chOff x="1105" y="2597"/>
                    <a:chExt cx="470" cy="370"/>
                  </a:xfrm>
                </p:grpSpPr>
                <p:sp>
                  <p:nvSpPr>
                    <p:cNvPr id="331" name="Rectangle 63"/>
                    <p:cNvSpPr>
                      <a:spLocks noChangeArrowheads="1"/>
                    </p:cNvSpPr>
                    <p:nvPr/>
                  </p:nvSpPr>
                  <p:spPr bwMode="auto">
                    <a:xfrm rot="-2681990">
                      <a:off x="1222" y="2760"/>
                      <a:ext cx="249" cy="70"/>
                    </a:xfrm>
                    <a:prstGeom prst="rect">
                      <a:avLst/>
                    </a:prstGeom>
                    <a:gradFill rotWithShape="0">
                      <a:gsLst>
                        <a:gs pos="0">
                          <a:srgbClr val="3399FF"/>
                        </a:gs>
                        <a:gs pos="100000">
                          <a:srgbClr val="FF9966"/>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32" name="Oval 64"/>
                    <p:cNvSpPr>
                      <a:spLocks noChangeArrowheads="1"/>
                    </p:cNvSpPr>
                    <p:nvPr/>
                  </p:nvSpPr>
                  <p:spPr bwMode="auto">
                    <a:xfrm rot="18918010" flipH="1">
                      <a:off x="1405" y="2668"/>
                      <a:ext cx="69" cy="70"/>
                    </a:xfrm>
                    <a:prstGeom prst="ellipse">
                      <a:avLst/>
                    </a:prstGeom>
                    <a:gradFill rotWithShape="0">
                      <a:gsLst>
                        <a:gs pos="0">
                          <a:srgbClr val="FF0000"/>
                        </a:gs>
                        <a:gs pos="100000">
                          <a:srgbClr val="FF0000">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33" name="Text Box 65"/>
                    <p:cNvSpPr txBox="1">
                      <a:spLocks noChangeArrowheads="1"/>
                    </p:cNvSpPr>
                    <p:nvPr/>
                  </p:nvSpPr>
                  <p:spPr bwMode="auto">
                    <a:xfrm rot="18918010" flipH="1">
                      <a:off x="1286" y="2597"/>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sp>
                  <p:nvSpPr>
                    <p:cNvPr id="334" name="Oval 66"/>
                    <p:cNvSpPr>
                      <a:spLocks noChangeArrowheads="1"/>
                    </p:cNvSpPr>
                    <p:nvPr/>
                  </p:nvSpPr>
                  <p:spPr bwMode="auto">
                    <a:xfrm rot="18918010" flipH="1">
                      <a:off x="1222" y="2847"/>
                      <a:ext cx="70" cy="69"/>
                    </a:xfrm>
                    <a:prstGeom prst="ellipse">
                      <a:avLst/>
                    </a:prstGeom>
                    <a:gradFill rotWithShape="0">
                      <a:gsLst>
                        <a:gs pos="0">
                          <a:srgbClr val="0000CC"/>
                        </a:gs>
                        <a:gs pos="100000">
                          <a:srgbClr val="0000CC">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35" name="Text Box 67"/>
                    <p:cNvSpPr txBox="1">
                      <a:spLocks noChangeArrowheads="1"/>
                    </p:cNvSpPr>
                    <p:nvPr/>
                  </p:nvSpPr>
                  <p:spPr bwMode="auto">
                    <a:xfrm rot="18918010" flipH="1">
                      <a:off x="1104" y="2775"/>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grpSp>
            </p:grpSp>
            <p:grpSp>
              <p:nvGrpSpPr>
                <p:cNvPr id="316" name="Gruppierung 315"/>
                <p:cNvGrpSpPr/>
                <p:nvPr/>
              </p:nvGrpSpPr>
              <p:grpSpPr>
                <a:xfrm>
                  <a:off x="6794122" y="4099850"/>
                  <a:ext cx="1151102" cy="745200"/>
                  <a:chOff x="6801921" y="1365410"/>
                  <a:chExt cx="1151102" cy="745200"/>
                </a:xfrm>
              </p:grpSpPr>
              <p:grpSp>
                <p:nvGrpSpPr>
                  <p:cNvPr id="317" name="Group 62"/>
                  <p:cNvGrpSpPr>
                    <a:grpSpLocks/>
                  </p:cNvGrpSpPr>
                  <p:nvPr/>
                </p:nvGrpSpPr>
                <p:grpSpPr bwMode="auto">
                  <a:xfrm rot="2700000">
                    <a:off x="6723009" y="1444322"/>
                    <a:ext cx="745200" cy="587375"/>
                    <a:chOff x="1105" y="2597"/>
                    <a:chExt cx="470" cy="370"/>
                  </a:xfrm>
                </p:grpSpPr>
                <p:sp>
                  <p:nvSpPr>
                    <p:cNvPr id="324" name="Rectangle 63"/>
                    <p:cNvSpPr>
                      <a:spLocks noChangeArrowheads="1"/>
                    </p:cNvSpPr>
                    <p:nvPr/>
                  </p:nvSpPr>
                  <p:spPr bwMode="auto">
                    <a:xfrm rot="-2681990">
                      <a:off x="1222" y="2760"/>
                      <a:ext cx="249" cy="70"/>
                    </a:xfrm>
                    <a:prstGeom prst="rect">
                      <a:avLst/>
                    </a:prstGeom>
                    <a:gradFill rotWithShape="0">
                      <a:gsLst>
                        <a:gs pos="0">
                          <a:srgbClr val="3399FF"/>
                        </a:gs>
                        <a:gs pos="100000">
                          <a:srgbClr val="FF9966"/>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25" name="Oval 64"/>
                    <p:cNvSpPr>
                      <a:spLocks noChangeArrowheads="1"/>
                    </p:cNvSpPr>
                    <p:nvPr/>
                  </p:nvSpPr>
                  <p:spPr bwMode="auto">
                    <a:xfrm rot="18918010" flipH="1">
                      <a:off x="1405" y="2668"/>
                      <a:ext cx="69" cy="70"/>
                    </a:xfrm>
                    <a:prstGeom prst="ellipse">
                      <a:avLst/>
                    </a:prstGeom>
                    <a:gradFill rotWithShape="0">
                      <a:gsLst>
                        <a:gs pos="0">
                          <a:srgbClr val="FF0000"/>
                        </a:gs>
                        <a:gs pos="100000">
                          <a:srgbClr val="FF0000">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26" name="Text Box 65"/>
                    <p:cNvSpPr txBox="1">
                      <a:spLocks noChangeArrowheads="1"/>
                    </p:cNvSpPr>
                    <p:nvPr/>
                  </p:nvSpPr>
                  <p:spPr bwMode="auto">
                    <a:xfrm rot="18918010" flipH="1">
                      <a:off x="1286" y="2597"/>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sp>
                  <p:nvSpPr>
                    <p:cNvPr id="327" name="Oval 66"/>
                    <p:cNvSpPr>
                      <a:spLocks noChangeArrowheads="1"/>
                    </p:cNvSpPr>
                    <p:nvPr/>
                  </p:nvSpPr>
                  <p:spPr bwMode="auto">
                    <a:xfrm rot="18918010" flipH="1">
                      <a:off x="1222" y="2847"/>
                      <a:ext cx="70" cy="69"/>
                    </a:xfrm>
                    <a:prstGeom prst="ellipse">
                      <a:avLst/>
                    </a:prstGeom>
                    <a:gradFill rotWithShape="0">
                      <a:gsLst>
                        <a:gs pos="0">
                          <a:srgbClr val="0000CC"/>
                        </a:gs>
                        <a:gs pos="100000">
                          <a:srgbClr val="0000CC">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28" name="Text Box 67"/>
                    <p:cNvSpPr txBox="1">
                      <a:spLocks noChangeArrowheads="1"/>
                    </p:cNvSpPr>
                    <p:nvPr/>
                  </p:nvSpPr>
                  <p:spPr bwMode="auto">
                    <a:xfrm rot="18918010" flipH="1">
                      <a:off x="1104" y="2775"/>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grpSp>
              <p:grpSp>
                <p:nvGrpSpPr>
                  <p:cNvPr id="318" name="Group 62"/>
                  <p:cNvGrpSpPr>
                    <a:grpSpLocks/>
                  </p:cNvGrpSpPr>
                  <p:nvPr/>
                </p:nvGrpSpPr>
                <p:grpSpPr bwMode="auto">
                  <a:xfrm rot="2700000">
                    <a:off x="7286736" y="1444322"/>
                    <a:ext cx="745200" cy="587375"/>
                    <a:chOff x="1105" y="2597"/>
                    <a:chExt cx="470" cy="370"/>
                  </a:xfrm>
                </p:grpSpPr>
                <p:sp>
                  <p:nvSpPr>
                    <p:cNvPr id="319" name="Rectangle 63"/>
                    <p:cNvSpPr>
                      <a:spLocks noChangeArrowheads="1"/>
                    </p:cNvSpPr>
                    <p:nvPr/>
                  </p:nvSpPr>
                  <p:spPr bwMode="auto">
                    <a:xfrm rot="-2681990">
                      <a:off x="1222" y="2760"/>
                      <a:ext cx="249" cy="70"/>
                    </a:xfrm>
                    <a:prstGeom prst="rect">
                      <a:avLst/>
                    </a:prstGeom>
                    <a:gradFill rotWithShape="0">
                      <a:gsLst>
                        <a:gs pos="0">
                          <a:srgbClr val="3399FF"/>
                        </a:gs>
                        <a:gs pos="100000">
                          <a:srgbClr val="FF9966"/>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20" name="Oval 64"/>
                    <p:cNvSpPr>
                      <a:spLocks noChangeArrowheads="1"/>
                    </p:cNvSpPr>
                    <p:nvPr/>
                  </p:nvSpPr>
                  <p:spPr bwMode="auto">
                    <a:xfrm rot="18918010" flipH="1">
                      <a:off x="1405" y="2668"/>
                      <a:ext cx="69" cy="70"/>
                    </a:xfrm>
                    <a:prstGeom prst="ellipse">
                      <a:avLst/>
                    </a:prstGeom>
                    <a:gradFill rotWithShape="0">
                      <a:gsLst>
                        <a:gs pos="0">
                          <a:srgbClr val="FF0000"/>
                        </a:gs>
                        <a:gs pos="100000">
                          <a:srgbClr val="FF0000">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21" name="Text Box 65"/>
                    <p:cNvSpPr txBox="1">
                      <a:spLocks noChangeArrowheads="1"/>
                    </p:cNvSpPr>
                    <p:nvPr/>
                  </p:nvSpPr>
                  <p:spPr bwMode="auto">
                    <a:xfrm rot="18918010" flipH="1">
                      <a:off x="1286" y="2597"/>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sp>
                  <p:nvSpPr>
                    <p:cNvPr id="322" name="Oval 66"/>
                    <p:cNvSpPr>
                      <a:spLocks noChangeArrowheads="1"/>
                    </p:cNvSpPr>
                    <p:nvPr/>
                  </p:nvSpPr>
                  <p:spPr bwMode="auto">
                    <a:xfrm rot="18918010" flipH="1">
                      <a:off x="1222" y="2847"/>
                      <a:ext cx="70" cy="69"/>
                    </a:xfrm>
                    <a:prstGeom prst="ellipse">
                      <a:avLst/>
                    </a:prstGeom>
                    <a:gradFill rotWithShape="0">
                      <a:gsLst>
                        <a:gs pos="0">
                          <a:srgbClr val="0000CC"/>
                        </a:gs>
                        <a:gs pos="100000">
                          <a:srgbClr val="0000CC">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23" name="Text Box 67"/>
                    <p:cNvSpPr txBox="1">
                      <a:spLocks noChangeArrowheads="1"/>
                    </p:cNvSpPr>
                    <p:nvPr/>
                  </p:nvSpPr>
                  <p:spPr bwMode="auto">
                    <a:xfrm rot="18918010" flipH="1">
                      <a:off x="1104" y="2775"/>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grpSp>
            </p:grpSp>
          </p:grpSp>
          <p:pic>
            <p:nvPicPr>
              <p:cNvPr id="401" name="Bild 400"/>
              <p:cNvPicPr>
                <a:picLocks noChangeAspect="1"/>
              </p:cNvPicPr>
              <p:nvPr/>
            </p:nvPicPr>
            <p:blipFill>
              <a:blip r:embed="rId6"/>
              <a:stretch>
                <a:fillRect/>
              </a:stretch>
            </p:blipFill>
            <p:spPr>
              <a:xfrm>
                <a:off x="7531100" y="4572000"/>
                <a:ext cx="317500" cy="431800"/>
              </a:xfrm>
              <a:prstGeom prst="rect">
                <a:avLst/>
              </a:prstGeom>
            </p:spPr>
          </p:pic>
          <p:grpSp>
            <p:nvGrpSpPr>
              <p:cNvPr id="402" name="Gruppierung 401"/>
              <p:cNvGrpSpPr/>
              <p:nvPr/>
            </p:nvGrpSpPr>
            <p:grpSpPr>
              <a:xfrm>
                <a:off x="7549511" y="990600"/>
                <a:ext cx="1327789" cy="4239491"/>
                <a:chOff x="7549511" y="990600"/>
                <a:chExt cx="1327789" cy="4239491"/>
              </a:xfrm>
            </p:grpSpPr>
            <p:sp>
              <p:nvSpPr>
                <p:cNvPr id="403" name="Line 34"/>
                <p:cNvSpPr>
                  <a:spLocks noChangeShapeType="1"/>
                </p:cNvSpPr>
                <p:nvPr/>
              </p:nvSpPr>
              <p:spPr bwMode="auto">
                <a:xfrm flipH="1" flipV="1">
                  <a:off x="7848600" y="4114800"/>
                  <a:ext cx="393700" cy="77516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ctr" eaLnBrk="1" hangingPunct="1">
                    <a:spcBef>
                      <a:spcPct val="50000"/>
                    </a:spcBef>
                    <a:defRPr/>
                  </a:pPr>
                  <a:endParaRPr lang="de-DE"/>
                </a:p>
              </p:txBody>
            </p:sp>
            <p:sp>
              <p:nvSpPr>
                <p:cNvPr id="404" name="Rechteck 403"/>
                <p:cNvSpPr/>
                <p:nvPr/>
              </p:nvSpPr>
              <p:spPr bwMode="auto">
                <a:xfrm>
                  <a:off x="7549511" y="990600"/>
                  <a:ext cx="375289" cy="4173538"/>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de-DE" sz="2800" b="0" i="0" u="none" strike="noStrike" cap="none" normalizeH="0" baseline="0">
                    <a:ln>
                      <a:noFill/>
                    </a:ln>
                    <a:solidFill>
                      <a:srgbClr val="0000CC"/>
                    </a:solidFill>
                    <a:effectLst/>
                    <a:latin typeface="Times New Roman" charset="0"/>
                  </a:endParaRPr>
                </a:p>
              </p:txBody>
            </p:sp>
            <p:pic>
              <p:nvPicPr>
                <p:cNvPr id="405" name="Bild 404"/>
                <p:cNvPicPr>
                  <a:picLocks noChangeAspect="1"/>
                </p:cNvPicPr>
                <p:nvPr/>
              </p:nvPicPr>
              <p:blipFill>
                <a:blip r:embed="rId7"/>
                <a:stretch>
                  <a:fillRect/>
                </a:stretch>
              </p:blipFill>
              <p:spPr>
                <a:xfrm>
                  <a:off x="8229600" y="4876800"/>
                  <a:ext cx="647700" cy="353291"/>
                </a:xfrm>
                <a:prstGeom prst="rect">
                  <a:avLst/>
                </a:prstGeom>
              </p:spPr>
            </p:pic>
          </p:grpSp>
        </p:grpSp>
        <p:pic>
          <p:nvPicPr>
            <p:cNvPr id="148" name="Bild 147"/>
            <p:cNvPicPr>
              <a:picLocks noChangeAspect="1"/>
            </p:cNvPicPr>
            <p:nvPr/>
          </p:nvPicPr>
          <p:blipFill>
            <a:blip r:embed="rId8"/>
            <a:stretch>
              <a:fillRect/>
            </a:stretch>
          </p:blipFill>
          <p:spPr>
            <a:xfrm>
              <a:off x="7620000" y="1143000"/>
              <a:ext cx="284897" cy="284897"/>
            </a:xfrm>
            <a:prstGeom prst="rect">
              <a:avLst/>
            </a:prstGeom>
          </p:spPr>
        </p:pic>
      </p:grpSp>
    </p:spTree>
    <p:extLst>
      <p:ext uri="{BB962C8B-B14F-4D97-AF65-F5344CB8AC3E}">
        <p14:creationId xmlns:p14="http://schemas.microsoft.com/office/powerpoint/2010/main" val="103479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Box 2"/>
          <p:cNvSpPr txBox="1">
            <a:spLocks noChangeArrowheads="1"/>
          </p:cNvSpPr>
          <p:nvPr/>
        </p:nvSpPr>
        <p:spPr bwMode="auto">
          <a:xfrm>
            <a:off x="152400" y="152400"/>
            <a:ext cx="7239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u="sng">
                <a:solidFill>
                  <a:srgbClr val="FF0000"/>
                </a:solidFill>
              </a:rPr>
              <a:t>Beispiel:</a:t>
            </a:r>
            <a:r>
              <a:rPr lang="de-DE" altLang="de-DE">
                <a:solidFill>
                  <a:schemeClr val="tx1"/>
                </a:solidFill>
              </a:rPr>
              <a:t> Kondensator mit </a:t>
            </a:r>
            <a:r>
              <a:rPr lang="de-DE" altLang="de-DE" u="sng">
                <a:solidFill>
                  <a:srgbClr val="FF0000"/>
                </a:solidFill>
              </a:rPr>
              <a:t>Dielektrikum</a:t>
            </a:r>
            <a:endParaRPr lang="de-DE" altLang="de-DE" u="sng">
              <a:solidFill>
                <a:schemeClr val="tx1"/>
              </a:solidFill>
            </a:endParaRPr>
          </a:p>
        </p:txBody>
      </p:sp>
      <p:sp>
        <p:nvSpPr>
          <p:cNvPr id="14" name="Textfeld 13"/>
          <p:cNvSpPr txBox="1"/>
          <p:nvPr/>
        </p:nvSpPr>
        <p:spPr>
          <a:xfrm>
            <a:off x="152400" y="855663"/>
            <a:ext cx="4953000" cy="523220"/>
          </a:xfrm>
          <a:prstGeom prst="rect">
            <a:avLst/>
          </a:prstGeom>
          <a:noFill/>
        </p:spPr>
        <p:txBody>
          <a:bodyPr wrap="square" rtlCol="0">
            <a:spAutoFit/>
          </a:bodyPr>
          <a:lstStyle/>
          <a:p>
            <a:r>
              <a:rPr lang="de-DE" dirty="0" smtClean="0"/>
              <a:t>Betrachte </a:t>
            </a:r>
            <a:r>
              <a:rPr lang="de-DE" smtClean="0"/>
              <a:t>feste Plattenladung </a:t>
            </a:r>
            <a:r>
              <a:rPr lang="de-DE" dirty="0" smtClean="0"/>
              <a:t>Q</a:t>
            </a:r>
            <a:endParaRPr lang="de-DE" dirty="0"/>
          </a:p>
        </p:txBody>
      </p:sp>
      <p:sp>
        <p:nvSpPr>
          <p:cNvPr id="150" name="Textfeld 149"/>
          <p:cNvSpPr txBox="1"/>
          <p:nvPr/>
        </p:nvSpPr>
        <p:spPr>
          <a:xfrm>
            <a:off x="152400" y="1534180"/>
            <a:ext cx="4953000" cy="461665"/>
          </a:xfrm>
          <a:prstGeom prst="rect">
            <a:avLst/>
          </a:prstGeom>
          <a:noFill/>
        </p:spPr>
        <p:txBody>
          <a:bodyPr wrap="square" rtlCol="0">
            <a:spAutoFit/>
          </a:bodyPr>
          <a:lstStyle/>
          <a:p>
            <a:r>
              <a:rPr lang="de-DE" sz="2400" dirty="0" smtClean="0">
                <a:solidFill>
                  <a:schemeClr val="tx1">
                    <a:lumMod val="95000"/>
                    <a:lumOff val="5000"/>
                  </a:schemeClr>
                </a:solidFill>
              </a:rPr>
              <a:t>ohne Dielektrikum:</a:t>
            </a:r>
            <a:endParaRPr lang="de-DE" sz="2400" dirty="0">
              <a:solidFill>
                <a:schemeClr val="tx1">
                  <a:lumMod val="95000"/>
                  <a:lumOff val="5000"/>
                </a:schemeClr>
              </a:solidFill>
            </a:endParaRPr>
          </a:p>
        </p:txBody>
      </p:sp>
      <p:pic>
        <p:nvPicPr>
          <p:cNvPr id="17" name="Bild 16"/>
          <p:cNvPicPr>
            <a:picLocks noChangeAspect="1"/>
          </p:cNvPicPr>
          <p:nvPr/>
        </p:nvPicPr>
        <p:blipFill>
          <a:blip r:embed="rId2"/>
          <a:stretch>
            <a:fillRect/>
          </a:stretch>
        </p:blipFill>
        <p:spPr>
          <a:xfrm>
            <a:off x="2866258" y="1524258"/>
            <a:ext cx="2010542" cy="456942"/>
          </a:xfrm>
          <a:prstGeom prst="rect">
            <a:avLst/>
          </a:prstGeom>
        </p:spPr>
      </p:pic>
      <p:grpSp>
        <p:nvGrpSpPr>
          <p:cNvPr id="28" name="Gruppierung 27"/>
          <p:cNvGrpSpPr/>
          <p:nvPr/>
        </p:nvGrpSpPr>
        <p:grpSpPr>
          <a:xfrm>
            <a:off x="152400" y="2133600"/>
            <a:ext cx="5194300" cy="1292556"/>
            <a:chOff x="152400" y="2133600"/>
            <a:chExt cx="5194300" cy="1292556"/>
          </a:xfrm>
        </p:grpSpPr>
        <p:sp>
          <p:nvSpPr>
            <p:cNvPr id="151" name="Textfeld 150"/>
            <p:cNvSpPr txBox="1"/>
            <p:nvPr/>
          </p:nvSpPr>
          <p:spPr>
            <a:xfrm>
              <a:off x="152400" y="2133600"/>
              <a:ext cx="4953000" cy="461665"/>
            </a:xfrm>
            <a:prstGeom prst="rect">
              <a:avLst/>
            </a:prstGeom>
            <a:noFill/>
          </p:spPr>
          <p:txBody>
            <a:bodyPr wrap="square" rtlCol="0">
              <a:spAutoFit/>
            </a:bodyPr>
            <a:lstStyle/>
            <a:p>
              <a:r>
                <a:rPr lang="de-DE" sz="2400" dirty="0" smtClean="0">
                  <a:solidFill>
                    <a:schemeClr val="tx1">
                      <a:lumMod val="95000"/>
                      <a:lumOff val="5000"/>
                    </a:schemeClr>
                  </a:solidFill>
                </a:rPr>
                <a:t>mit Dielektrikum:</a:t>
              </a:r>
              <a:endParaRPr lang="de-DE" sz="2400" dirty="0">
                <a:solidFill>
                  <a:schemeClr val="tx1">
                    <a:lumMod val="95000"/>
                    <a:lumOff val="5000"/>
                  </a:schemeClr>
                </a:solidFill>
              </a:endParaRPr>
            </a:p>
          </p:txBody>
        </p:sp>
        <p:pic>
          <p:nvPicPr>
            <p:cNvPr id="19" name="Bild 18"/>
            <p:cNvPicPr>
              <a:picLocks noChangeAspect="1"/>
            </p:cNvPicPr>
            <p:nvPr/>
          </p:nvPicPr>
          <p:blipFill>
            <a:blip r:embed="rId3"/>
            <a:stretch>
              <a:fillRect/>
            </a:stretch>
          </p:blipFill>
          <p:spPr>
            <a:xfrm>
              <a:off x="914400" y="2590800"/>
              <a:ext cx="4432300" cy="835356"/>
            </a:xfrm>
            <a:prstGeom prst="rect">
              <a:avLst/>
            </a:prstGeom>
          </p:spPr>
        </p:pic>
      </p:grpSp>
      <p:grpSp>
        <p:nvGrpSpPr>
          <p:cNvPr id="27" name="Gruppierung 26"/>
          <p:cNvGrpSpPr/>
          <p:nvPr/>
        </p:nvGrpSpPr>
        <p:grpSpPr>
          <a:xfrm>
            <a:off x="152400" y="3877365"/>
            <a:ext cx="5715000" cy="694635"/>
            <a:chOff x="152400" y="3648765"/>
            <a:chExt cx="5715000" cy="694635"/>
          </a:xfrm>
        </p:grpSpPr>
        <p:sp>
          <p:nvSpPr>
            <p:cNvPr id="154" name="Textfeld 153"/>
            <p:cNvSpPr txBox="1"/>
            <p:nvPr/>
          </p:nvSpPr>
          <p:spPr>
            <a:xfrm>
              <a:off x="152400" y="3729335"/>
              <a:ext cx="4953000" cy="461665"/>
            </a:xfrm>
            <a:prstGeom prst="rect">
              <a:avLst/>
            </a:prstGeom>
            <a:noFill/>
          </p:spPr>
          <p:txBody>
            <a:bodyPr wrap="square" rtlCol="0">
              <a:spAutoFit/>
            </a:bodyPr>
            <a:lstStyle/>
            <a:p>
              <a:r>
                <a:rPr lang="de-DE" sz="2400" dirty="0" smtClean="0">
                  <a:solidFill>
                    <a:schemeClr val="tx1">
                      <a:lumMod val="95000"/>
                      <a:lumOff val="5000"/>
                    </a:schemeClr>
                  </a:solidFill>
                </a:rPr>
                <a:t>Kapazität:</a:t>
              </a:r>
              <a:endParaRPr lang="de-DE" sz="2400" dirty="0">
                <a:solidFill>
                  <a:schemeClr val="tx1">
                    <a:lumMod val="95000"/>
                    <a:lumOff val="5000"/>
                  </a:schemeClr>
                </a:solidFill>
              </a:endParaRPr>
            </a:p>
          </p:txBody>
        </p:sp>
        <p:pic>
          <p:nvPicPr>
            <p:cNvPr id="22" name="Bild 21"/>
            <p:cNvPicPr>
              <a:picLocks noChangeAspect="1"/>
            </p:cNvPicPr>
            <p:nvPr/>
          </p:nvPicPr>
          <p:blipFill>
            <a:blip r:embed="rId4"/>
            <a:stretch>
              <a:fillRect/>
            </a:stretch>
          </p:blipFill>
          <p:spPr>
            <a:xfrm>
              <a:off x="1873250" y="3648765"/>
              <a:ext cx="3994150" cy="694635"/>
            </a:xfrm>
            <a:prstGeom prst="rect">
              <a:avLst/>
            </a:prstGeom>
          </p:spPr>
        </p:pic>
      </p:grpSp>
      <p:grpSp>
        <p:nvGrpSpPr>
          <p:cNvPr id="26" name="Gruppierung 25"/>
          <p:cNvGrpSpPr/>
          <p:nvPr/>
        </p:nvGrpSpPr>
        <p:grpSpPr>
          <a:xfrm>
            <a:off x="152400" y="4828932"/>
            <a:ext cx="5181600" cy="733668"/>
            <a:chOff x="152400" y="4419600"/>
            <a:chExt cx="5181600" cy="733668"/>
          </a:xfrm>
        </p:grpSpPr>
        <p:sp>
          <p:nvSpPr>
            <p:cNvPr id="156" name="Textfeld 155"/>
            <p:cNvSpPr txBox="1"/>
            <p:nvPr/>
          </p:nvSpPr>
          <p:spPr>
            <a:xfrm>
              <a:off x="152400" y="4567535"/>
              <a:ext cx="4953000" cy="461665"/>
            </a:xfrm>
            <a:prstGeom prst="rect">
              <a:avLst/>
            </a:prstGeom>
            <a:noFill/>
          </p:spPr>
          <p:txBody>
            <a:bodyPr wrap="square" rtlCol="0">
              <a:spAutoFit/>
            </a:bodyPr>
            <a:lstStyle/>
            <a:p>
              <a:r>
                <a:rPr lang="de-DE" sz="2400" dirty="0" smtClean="0">
                  <a:solidFill>
                    <a:schemeClr val="tx1">
                      <a:lumMod val="95000"/>
                      <a:lumOff val="5000"/>
                    </a:schemeClr>
                  </a:solidFill>
                </a:rPr>
                <a:t>Plattenkondensator:</a:t>
              </a:r>
              <a:endParaRPr lang="de-DE" sz="2400" dirty="0">
                <a:solidFill>
                  <a:schemeClr val="tx1">
                    <a:lumMod val="95000"/>
                    <a:lumOff val="5000"/>
                  </a:schemeClr>
                </a:solidFill>
              </a:endParaRPr>
            </a:p>
          </p:txBody>
        </p:sp>
        <p:pic>
          <p:nvPicPr>
            <p:cNvPr id="25" name="Bild 24"/>
            <p:cNvPicPr>
              <a:picLocks noChangeAspect="1"/>
            </p:cNvPicPr>
            <p:nvPr/>
          </p:nvPicPr>
          <p:blipFill>
            <a:blip r:embed="rId5"/>
            <a:stretch>
              <a:fillRect/>
            </a:stretch>
          </p:blipFill>
          <p:spPr>
            <a:xfrm>
              <a:off x="2901311" y="4419600"/>
              <a:ext cx="2432689" cy="733668"/>
            </a:xfrm>
            <a:prstGeom prst="rect">
              <a:avLst/>
            </a:prstGeom>
          </p:spPr>
        </p:pic>
      </p:grpSp>
      <p:grpSp>
        <p:nvGrpSpPr>
          <p:cNvPr id="2" name="Gruppierung 1"/>
          <p:cNvGrpSpPr/>
          <p:nvPr/>
        </p:nvGrpSpPr>
        <p:grpSpPr>
          <a:xfrm>
            <a:off x="5486400" y="336550"/>
            <a:ext cx="3787775" cy="5535315"/>
            <a:chOff x="5486400" y="336550"/>
            <a:chExt cx="3787775" cy="5535315"/>
          </a:xfrm>
        </p:grpSpPr>
        <p:grpSp>
          <p:nvGrpSpPr>
            <p:cNvPr id="275" name="Gruppierung 274"/>
            <p:cNvGrpSpPr/>
            <p:nvPr/>
          </p:nvGrpSpPr>
          <p:grpSpPr>
            <a:xfrm>
              <a:off x="5486400" y="336550"/>
              <a:ext cx="3787775" cy="5535315"/>
              <a:chOff x="5486400" y="336550"/>
              <a:chExt cx="3787775" cy="5535315"/>
            </a:xfrm>
          </p:grpSpPr>
          <p:sp>
            <p:nvSpPr>
              <p:cNvPr id="276" name="Text Box 25"/>
              <p:cNvSpPr txBox="1">
                <a:spLocks noChangeArrowheads="1"/>
              </p:cNvSpPr>
              <p:nvPr/>
            </p:nvSpPr>
            <p:spPr bwMode="auto">
              <a:xfrm>
                <a:off x="8283575" y="2879725"/>
                <a:ext cx="990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4000" b="1" dirty="0">
                    <a:sym typeface="Symbol" charset="2"/>
                  </a:rPr>
                  <a:t>−</a:t>
                </a:r>
                <a:endParaRPr lang="de-DE" altLang="de-DE" sz="4000" b="1" dirty="0"/>
              </a:p>
            </p:txBody>
          </p:sp>
          <p:grpSp>
            <p:nvGrpSpPr>
              <p:cNvPr id="277" name="Gruppierung 276"/>
              <p:cNvGrpSpPr/>
              <p:nvPr/>
            </p:nvGrpSpPr>
            <p:grpSpPr>
              <a:xfrm>
                <a:off x="8102600" y="1066800"/>
                <a:ext cx="1019175" cy="4038600"/>
                <a:chOff x="7785100" y="1066800"/>
                <a:chExt cx="1019175" cy="4038600"/>
              </a:xfrm>
            </p:grpSpPr>
            <p:sp>
              <p:nvSpPr>
                <p:cNvPr id="401" name="Oval 24"/>
                <p:cNvSpPr>
                  <a:spLocks noChangeArrowheads="1"/>
                </p:cNvSpPr>
                <p:nvPr/>
              </p:nvSpPr>
              <p:spPr bwMode="auto">
                <a:xfrm>
                  <a:off x="8318500" y="2752725"/>
                  <a:ext cx="304800" cy="304800"/>
                </a:xfrm>
                <a:prstGeom prst="ellipse">
                  <a:avLst/>
                </a:prstGeom>
                <a:solidFill>
                  <a:srgbClr val="66FFFF"/>
                </a:solidFill>
                <a:ln w="285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402" name="Line 27"/>
                <p:cNvSpPr>
                  <a:spLocks noChangeShapeType="1"/>
                </p:cNvSpPr>
                <p:nvPr/>
              </p:nvSpPr>
              <p:spPr bwMode="auto">
                <a:xfrm>
                  <a:off x="7785100" y="1447800"/>
                  <a:ext cx="0" cy="3124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403" name="Line 29"/>
                <p:cNvSpPr>
                  <a:spLocks noChangeShapeType="1"/>
                </p:cNvSpPr>
                <p:nvPr/>
              </p:nvSpPr>
              <p:spPr bwMode="auto">
                <a:xfrm>
                  <a:off x="7785100" y="1066800"/>
                  <a:ext cx="0" cy="403860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404" name="Line 31"/>
                <p:cNvSpPr>
                  <a:spLocks noChangeShapeType="1"/>
                </p:cNvSpPr>
                <p:nvPr/>
              </p:nvSpPr>
              <p:spPr bwMode="auto">
                <a:xfrm>
                  <a:off x="7810500" y="2921000"/>
                  <a:ext cx="5207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405" name="Text Box 38"/>
                <p:cNvSpPr txBox="1">
                  <a:spLocks noChangeArrowheads="1"/>
                </p:cNvSpPr>
                <p:nvPr/>
              </p:nvSpPr>
              <p:spPr bwMode="auto">
                <a:xfrm>
                  <a:off x="8194675" y="1192213"/>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i="1" dirty="0">
                      <a:solidFill>
                        <a:schemeClr val="tx1"/>
                      </a:solidFill>
                    </a:rPr>
                    <a:t>A</a:t>
                  </a:r>
                </a:p>
              </p:txBody>
            </p:sp>
            <p:sp>
              <p:nvSpPr>
                <p:cNvPr id="406" name="Line 39"/>
                <p:cNvSpPr>
                  <a:spLocks noChangeShapeType="1"/>
                </p:cNvSpPr>
                <p:nvPr/>
              </p:nvSpPr>
              <p:spPr bwMode="auto">
                <a:xfrm flipH="1">
                  <a:off x="7827963" y="1524000"/>
                  <a:ext cx="477838" cy="136525"/>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grpSp>
          <p:grpSp>
            <p:nvGrpSpPr>
              <p:cNvPr id="278" name="Gruppierung 277"/>
              <p:cNvGrpSpPr/>
              <p:nvPr/>
            </p:nvGrpSpPr>
            <p:grpSpPr>
              <a:xfrm>
                <a:off x="5486400" y="336550"/>
                <a:ext cx="3416857" cy="5535315"/>
                <a:chOff x="5486400" y="336550"/>
                <a:chExt cx="3416857" cy="5535315"/>
              </a:xfrm>
            </p:grpSpPr>
            <p:sp>
              <p:nvSpPr>
                <p:cNvPr id="284" name="Line 5"/>
                <p:cNvSpPr>
                  <a:spLocks noChangeShapeType="1"/>
                </p:cNvSpPr>
                <p:nvPr/>
              </p:nvSpPr>
              <p:spPr bwMode="auto">
                <a:xfrm>
                  <a:off x="6667500" y="4495800"/>
                  <a:ext cx="1447800" cy="0"/>
                </a:xfrm>
                <a:prstGeom prst="line">
                  <a:avLst/>
                </a:prstGeom>
                <a:noFill/>
                <a:ln w="28575">
                  <a:solidFill>
                    <a:srgbClr val="CC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285" name="Line 6"/>
                <p:cNvSpPr>
                  <a:spLocks noChangeShapeType="1"/>
                </p:cNvSpPr>
                <p:nvPr/>
              </p:nvSpPr>
              <p:spPr bwMode="auto">
                <a:xfrm>
                  <a:off x="6667500" y="4038600"/>
                  <a:ext cx="1447800" cy="0"/>
                </a:xfrm>
                <a:prstGeom prst="line">
                  <a:avLst/>
                </a:prstGeom>
                <a:noFill/>
                <a:ln w="28575">
                  <a:solidFill>
                    <a:srgbClr val="CC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286" name="Line 7"/>
                <p:cNvSpPr>
                  <a:spLocks noChangeShapeType="1"/>
                </p:cNvSpPr>
                <p:nvPr/>
              </p:nvSpPr>
              <p:spPr bwMode="auto">
                <a:xfrm>
                  <a:off x="6667500" y="3581400"/>
                  <a:ext cx="1447800" cy="0"/>
                </a:xfrm>
                <a:prstGeom prst="line">
                  <a:avLst/>
                </a:prstGeom>
                <a:noFill/>
                <a:ln w="28575">
                  <a:solidFill>
                    <a:srgbClr val="CC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287" name="Line 8"/>
                <p:cNvSpPr>
                  <a:spLocks noChangeShapeType="1"/>
                </p:cNvSpPr>
                <p:nvPr/>
              </p:nvSpPr>
              <p:spPr bwMode="auto">
                <a:xfrm>
                  <a:off x="6667500" y="3124200"/>
                  <a:ext cx="1447800" cy="0"/>
                </a:xfrm>
                <a:prstGeom prst="line">
                  <a:avLst/>
                </a:prstGeom>
                <a:noFill/>
                <a:ln w="28575">
                  <a:solidFill>
                    <a:srgbClr val="CC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288" name="Line 9"/>
                <p:cNvSpPr>
                  <a:spLocks noChangeShapeType="1"/>
                </p:cNvSpPr>
                <p:nvPr/>
              </p:nvSpPr>
              <p:spPr bwMode="auto">
                <a:xfrm>
                  <a:off x="6667500" y="2667000"/>
                  <a:ext cx="1447800" cy="0"/>
                </a:xfrm>
                <a:prstGeom prst="line">
                  <a:avLst/>
                </a:prstGeom>
                <a:noFill/>
                <a:ln w="28575">
                  <a:solidFill>
                    <a:srgbClr val="CC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289" name="Line 10"/>
                <p:cNvSpPr>
                  <a:spLocks noChangeShapeType="1"/>
                </p:cNvSpPr>
                <p:nvPr/>
              </p:nvSpPr>
              <p:spPr bwMode="auto">
                <a:xfrm>
                  <a:off x="6667500" y="2209800"/>
                  <a:ext cx="1447800" cy="0"/>
                </a:xfrm>
                <a:prstGeom prst="line">
                  <a:avLst/>
                </a:prstGeom>
                <a:noFill/>
                <a:ln w="28575">
                  <a:solidFill>
                    <a:srgbClr val="CC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290" name="Line 11"/>
                <p:cNvSpPr>
                  <a:spLocks noChangeShapeType="1"/>
                </p:cNvSpPr>
                <p:nvPr/>
              </p:nvSpPr>
              <p:spPr bwMode="auto">
                <a:xfrm>
                  <a:off x="6667500" y="1752600"/>
                  <a:ext cx="1447800" cy="0"/>
                </a:xfrm>
                <a:prstGeom prst="line">
                  <a:avLst/>
                </a:prstGeom>
                <a:noFill/>
                <a:ln w="28575">
                  <a:solidFill>
                    <a:srgbClr val="CC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291" name="Text Box 35"/>
                <p:cNvSpPr txBox="1">
                  <a:spLocks noChangeArrowheads="1"/>
                </p:cNvSpPr>
                <p:nvPr/>
              </p:nvSpPr>
              <p:spPr bwMode="auto">
                <a:xfrm>
                  <a:off x="6654800" y="5410200"/>
                  <a:ext cx="22484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1" hangingPunct="1">
                    <a:spcBef>
                      <a:spcPct val="50000"/>
                    </a:spcBef>
                    <a:defRPr/>
                  </a:pPr>
                  <a:r>
                    <a:rPr lang="de-DE" altLang="de-DE" sz="2400" dirty="0" smtClean="0">
                      <a:solidFill>
                        <a:schemeClr val="tx1"/>
                      </a:solidFill>
                    </a:rPr>
                    <a:t>Dielektrikum</a:t>
                  </a:r>
                  <a:endParaRPr lang="de-DE" altLang="de-DE" sz="2400" dirty="0">
                    <a:solidFill>
                      <a:schemeClr val="tx1"/>
                    </a:solidFill>
                  </a:endParaRPr>
                </a:p>
              </p:txBody>
            </p:sp>
            <p:sp>
              <p:nvSpPr>
                <p:cNvPr id="292" name="Rectangle 12"/>
                <p:cNvSpPr>
                  <a:spLocks noChangeArrowheads="1"/>
                </p:cNvSpPr>
                <p:nvPr/>
              </p:nvSpPr>
              <p:spPr bwMode="auto">
                <a:xfrm>
                  <a:off x="6807200" y="1066800"/>
                  <a:ext cx="1117600" cy="4002088"/>
                </a:xfrm>
                <a:prstGeom prst="rect">
                  <a:avLst/>
                </a:prstGeom>
                <a:solidFill>
                  <a:srgbClr val="FFFF00"/>
                </a:solidFill>
                <a:ln>
                  <a:noFill/>
                </a:ln>
                <a:effectLst/>
                <a:extLs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ctr" eaLnBrk="1" hangingPunct="1">
                    <a:spcBef>
                      <a:spcPct val="50000"/>
                    </a:spcBef>
                    <a:defRPr/>
                  </a:pPr>
                  <a:endParaRPr lang="de-DE"/>
                </a:p>
              </p:txBody>
            </p:sp>
            <p:sp>
              <p:nvSpPr>
                <p:cNvPr id="293" name="Line 13"/>
                <p:cNvSpPr>
                  <a:spLocks noChangeShapeType="1"/>
                </p:cNvSpPr>
                <p:nvPr/>
              </p:nvSpPr>
              <p:spPr bwMode="auto">
                <a:xfrm>
                  <a:off x="6667500" y="1524000"/>
                  <a:ext cx="1447800" cy="0"/>
                </a:xfrm>
                <a:prstGeom prst="line">
                  <a:avLst/>
                </a:prstGeom>
                <a:noFill/>
                <a:ln w="28575">
                  <a:solidFill>
                    <a:srgbClr val="CC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294" name="Line 14"/>
                <p:cNvSpPr>
                  <a:spLocks noChangeShapeType="1"/>
                </p:cNvSpPr>
                <p:nvPr/>
              </p:nvSpPr>
              <p:spPr bwMode="auto">
                <a:xfrm>
                  <a:off x="6667500" y="1981200"/>
                  <a:ext cx="1447800" cy="0"/>
                </a:xfrm>
                <a:prstGeom prst="line">
                  <a:avLst/>
                </a:prstGeom>
                <a:noFill/>
                <a:ln w="28575">
                  <a:solidFill>
                    <a:srgbClr val="CC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295" name="Line 15"/>
                <p:cNvSpPr>
                  <a:spLocks noChangeShapeType="1"/>
                </p:cNvSpPr>
                <p:nvPr/>
              </p:nvSpPr>
              <p:spPr bwMode="auto">
                <a:xfrm>
                  <a:off x="6667500" y="2438400"/>
                  <a:ext cx="1447800" cy="0"/>
                </a:xfrm>
                <a:prstGeom prst="line">
                  <a:avLst/>
                </a:prstGeom>
                <a:noFill/>
                <a:ln w="28575">
                  <a:solidFill>
                    <a:srgbClr val="CC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296" name="Line 16"/>
                <p:cNvSpPr>
                  <a:spLocks noChangeShapeType="1"/>
                </p:cNvSpPr>
                <p:nvPr/>
              </p:nvSpPr>
              <p:spPr bwMode="auto">
                <a:xfrm>
                  <a:off x="6667500" y="2895600"/>
                  <a:ext cx="1447800" cy="0"/>
                </a:xfrm>
                <a:prstGeom prst="line">
                  <a:avLst/>
                </a:prstGeom>
                <a:noFill/>
                <a:ln w="28575">
                  <a:solidFill>
                    <a:srgbClr val="CC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297" name="Line 17"/>
                <p:cNvSpPr>
                  <a:spLocks noChangeShapeType="1"/>
                </p:cNvSpPr>
                <p:nvPr/>
              </p:nvSpPr>
              <p:spPr bwMode="auto">
                <a:xfrm>
                  <a:off x="6667500" y="3352800"/>
                  <a:ext cx="1447800" cy="0"/>
                </a:xfrm>
                <a:prstGeom prst="line">
                  <a:avLst/>
                </a:prstGeom>
                <a:noFill/>
                <a:ln w="28575">
                  <a:solidFill>
                    <a:srgbClr val="CC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298" name="Line 18"/>
                <p:cNvSpPr>
                  <a:spLocks noChangeShapeType="1"/>
                </p:cNvSpPr>
                <p:nvPr/>
              </p:nvSpPr>
              <p:spPr bwMode="auto">
                <a:xfrm>
                  <a:off x="6667500" y="3810000"/>
                  <a:ext cx="1447800" cy="0"/>
                </a:xfrm>
                <a:prstGeom prst="line">
                  <a:avLst/>
                </a:prstGeom>
                <a:noFill/>
                <a:ln w="28575">
                  <a:solidFill>
                    <a:srgbClr val="CC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299" name="Line 19"/>
                <p:cNvSpPr>
                  <a:spLocks noChangeShapeType="1"/>
                </p:cNvSpPr>
                <p:nvPr/>
              </p:nvSpPr>
              <p:spPr bwMode="auto">
                <a:xfrm>
                  <a:off x="6667500" y="4267200"/>
                  <a:ext cx="1447800" cy="0"/>
                </a:xfrm>
                <a:prstGeom prst="line">
                  <a:avLst/>
                </a:prstGeom>
                <a:noFill/>
                <a:ln w="28575">
                  <a:solidFill>
                    <a:srgbClr val="CC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300" name="Oval 22"/>
                <p:cNvSpPr>
                  <a:spLocks noChangeArrowheads="1"/>
                </p:cNvSpPr>
                <p:nvPr/>
              </p:nvSpPr>
              <p:spPr bwMode="auto">
                <a:xfrm>
                  <a:off x="5829300" y="2743200"/>
                  <a:ext cx="304800" cy="304800"/>
                </a:xfrm>
                <a:prstGeom prst="ellipse">
                  <a:avLst/>
                </a:prstGeom>
                <a:solidFill>
                  <a:srgbClr val="FF5050"/>
                </a:solidFill>
                <a:ln w="285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301" name="Text Box 23"/>
                <p:cNvSpPr txBox="1">
                  <a:spLocks noChangeArrowheads="1"/>
                </p:cNvSpPr>
                <p:nvPr/>
              </p:nvSpPr>
              <p:spPr bwMode="auto">
                <a:xfrm>
                  <a:off x="5486400" y="2879725"/>
                  <a:ext cx="990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4000" b="1" dirty="0">
                      <a:solidFill>
                        <a:srgbClr val="FF0000"/>
                      </a:solidFill>
                      <a:sym typeface="Symbol" charset="2"/>
                    </a:rPr>
                    <a:t>+</a:t>
                  </a:r>
                  <a:endParaRPr lang="de-DE" altLang="de-DE" sz="4000" b="1" dirty="0">
                    <a:solidFill>
                      <a:srgbClr val="FF0000"/>
                    </a:solidFill>
                  </a:endParaRPr>
                </a:p>
              </p:txBody>
            </p:sp>
            <p:sp>
              <p:nvSpPr>
                <p:cNvPr id="302" name="Line 26"/>
                <p:cNvSpPr>
                  <a:spLocks noChangeShapeType="1"/>
                </p:cNvSpPr>
                <p:nvPr/>
              </p:nvSpPr>
              <p:spPr bwMode="auto">
                <a:xfrm>
                  <a:off x="6667500" y="1447800"/>
                  <a:ext cx="0" cy="3124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303" name="Line 28"/>
                <p:cNvSpPr>
                  <a:spLocks noChangeShapeType="1"/>
                </p:cNvSpPr>
                <p:nvPr/>
              </p:nvSpPr>
              <p:spPr bwMode="auto">
                <a:xfrm>
                  <a:off x="6667500" y="1066800"/>
                  <a:ext cx="0" cy="403860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304" name="Line 30"/>
                <p:cNvSpPr>
                  <a:spLocks noChangeShapeType="1"/>
                </p:cNvSpPr>
                <p:nvPr/>
              </p:nvSpPr>
              <p:spPr bwMode="auto">
                <a:xfrm>
                  <a:off x="6134100" y="2908300"/>
                  <a:ext cx="5207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305" name="Line 32"/>
                <p:cNvSpPr>
                  <a:spLocks noChangeShapeType="1"/>
                </p:cNvSpPr>
                <p:nvPr/>
              </p:nvSpPr>
              <p:spPr bwMode="auto">
                <a:xfrm>
                  <a:off x="6667500" y="5105400"/>
                  <a:ext cx="609600" cy="0"/>
                </a:xfrm>
                <a:prstGeom prst="line">
                  <a:avLst/>
                </a:prstGeom>
                <a:noFill/>
                <a:ln w="38100">
                  <a:solidFill>
                    <a:srgbClr val="0000CC"/>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306" name="Text Box 33"/>
                <p:cNvSpPr txBox="1">
                  <a:spLocks noChangeArrowheads="1"/>
                </p:cNvSpPr>
                <p:nvPr/>
              </p:nvSpPr>
              <p:spPr bwMode="auto">
                <a:xfrm>
                  <a:off x="6756400" y="4584700"/>
                  <a:ext cx="45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3200" i="1" dirty="0" err="1"/>
                    <a:t>z</a:t>
                  </a:r>
                  <a:endParaRPr lang="de-DE" altLang="de-DE" sz="3200" i="1" dirty="0"/>
                </a:p>
              </p:txBody>
            </p:sp>
            <p:sp>
              <p:nvSpPr>
                <p:cNvPr id="307" name="Line 34"/>
                <p:cNvSpPr>
                  <a:spLocks noChangeShapeType="1"/>
                </p:cNvSpPr>
                <p:nvPr/>
              </p:nvSpPr>
              <p:spPr bwMode="auto">
                <a:xfrm flipH="1" flipV="1">
                  <a:off x="7162800" y="4710780"/>
                  <a:ext cx="393700" cy="77516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ctr" eaLnBrk="1" hangingPunct="1">
                    <a:spcBef>
                      <a:spcPct val="50000"/>
                    </a:spcBef>
                    <a:defRPr/>
                  </a:pPr>
                  <a:endParaRPr lang="de-DE"/>
                </a:p>
              </p:txBody>
            </p:sp>
            <p:sp>
              <p:nvSpPr>
                <p:cNvPr id="308" name="Line 36"/>
                <p:cNvSpPr>
                  <a:spLocks noChangeShapeType="1"/>
                </p:cNvSpPr>
                <p:nvPr/>
              </p:nvSpPr>
              <p:spPr bwMode="auto">
                <a:xfrm>
                  <a:off x="6629400" y="838200"/>
                  <a:ext cx="1475999" cy="0"/>
                </a:xfrm>
                <a:prstGeom prst="line">
                  <a:avLst/>
                </a:prstGeom>
                <a:noFill/>
                <a:ln w="38100">
                  <a:solidFill>
                    <a:srgbClr val="0000CC"/>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309" name="Text Box 37"/>
                <p:cNvSpPr txBox="1">
                  <a:spLocks noChangeArrowheads="1"/>
                </p:cNvSpPr>
                <p:nvPr/>
              </p:nvSpPr>
              <p:spPr bwMode="auto">
                <a:xfrm>
                  <a:off x="7162800" y="336550"/>
                  <a:ext cx="45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i="1" dirty="0"/>
                    <a:t>d</a:t>
                  </a:r>
                </a:p>
              </p:txBody>
            </p:sp>
            <p:grpSp>
              <p:nvGrpSpPr>
                <p:cNvPr id="310" name="Gruppierung 309"/>
                <p:cNvGrpSpPr/>
                <p:nvPr/>
              </p:nvGrpSpPr>
              <p:grpSpPr>
                <a:xfrm>
                  <a:off x="6807199" y="1365051"/>
                  <a:ext cx="1151102" cy="745200"/>
                  <a:chOff x="6801921" y="1365410"/>
                  <a:chExt cx="1151102" cy="745200"/>
                </a:xfrm>
              </p:grpSpPr>
              <p:grpSp>
                <p:nvGrpSpPr>
                  <p:cNvPr id="389" name="Group 62"/>
                  <p:cNvGrpSpPr>
                    <a:grpSpLocks/>
                  </p:cNvGrpSpPr>
                  <p:nvPr/>
                </p:nvGrpSpPr>
                <p:grpSpPr bwMode="auto">
                  <a:xfrm rot="2700000">
                    <a:off x="6723009" y="1444322"/>
                    <a:ext cx="745200" cy="587375"/>
                    <a:chOff x="1105" y="2597"/>
                    <a:chExt cx="470" cy="370"/>
                  </a:xfrm>
                </p:grpSpPr>
                <p:sp>
                  <p:nvSpPr>
                    <p:cNvPr id="396" name="Rectangle 63"/>
                    <p:cNvSpPr>
                      <a:spLocks noChangeArrowheads="1"/>
                    </p:cNvSpPr>
                    <p:nvPr/>
                  </p:nvSpPr>
                  <p:spPr bwMode="auto">
                    <a:xfrm rot="-2681990">
                      <a:off x="1222" y="2760"/>
                      <a:ext cx="249" cy="70"/>
                    </a:xfrm>
                    <a:prstGeom prst="rect">
                      <a:avLst/>
                    </a:prstGeom>
                    <a:gradFill rotWithShape="0">
                      <a:gsLst>
                        <a:gs pos="0">
                          <a:srgbClr val="3399FF"/>
                        </a:gs>
                        <a:gs pos="100000">
                          <a:srgbClr val="FF9966"/>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97" name="Oval 64"/>
                    <p:cNvSpPr>
                      <a:spLocks noChangeArrowheads="1"/>
                    </p:cNvSpPr>
                    <p:nvPr/>
                  </p:nvSpPr>
                  <p:spPr bwMode="auto">
                    <a:xfrm rot="18918010" flipH="1">
                      <a:off x="1405" y="2668"/>
                      <a:ext cx="69" cy="70"/>
                    </a:xfrm>
                    <a:prstGeom prst="ellipse">
                      <a:avLst/>
                    </a:prstGeom>
                    <a:gradFill rotWithShape="0">
                      <a:gsLst>
                        <a:gs pos="0">
                          <a:srgbClr val="FF0000"/>
                        </a:gs>
                        <a:gs pos="100000">
                          <a:srgbClr val="FF0000">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98" name="Text Box 65"/>
                    <p:cNvSpPr txBox="1">
                      <a:spLocks noChangeArrowheads="1"/>
                    </p:cNvSpPr>
                    <p:nvPr/>
                  </p:nvSpPr>
                  <p:spPr bwMode="auto">
                    <a:xfrm rot="18918010" flipH="1">
                      <a:off x="1286" y="2597"/>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sp>
                  <p:nvSpPr>
                    <p:cNvPr id="399" name="Oval 66"/>
                    <p:cNvSpPr>
                      <a:spLocks noChangeArrowheads="1"/>
                    </p:cNvSpPr>
                    <p:nvPr/>
                  </p:nvSpPr>
                  <p:spPr bwMode="auto">
                    <a:xfrm rot="18918010" flipH="1">
                      <a:off x="1222" y="2847"/>
                      <a:ext cx="70" cy="69"/>
                    </a:xfrm>
                    <a:prstGeom prst="ellipse">
                      <a:avLst/>
                    </a:prstGeom>
                    <a:gradFill rotWithShape="0">
                      <a:gsLst>
                        <a:gs pos="0">
                          <a:srgbClr val="0000CC"/>
                        </a:gs>
                        <a:gs pos="100000">
                          <a:srgbClr val="0000CC">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400" name="Text Box 67"/>
                    <p:cNvSpPr txBox="1">
                      <a:spLocks noChangeArrowheads="1"/>
                    </p:cNvSpPr>
                    <p:nvPr/>
                  </p:nvSpPr>
                  <p:spPr bwMode="auto">
                    <a:xfrm rot="18918010" flipH="1">
                      <a:off x="1104" y="2775"/>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grpSp>
              <p:grpSp>
                <p:nvGrpSpPr>
                  <p:cNvPr id="390" name="Group 62"/>
                  <p:cNvGrpSpPr>
                    <a:grpSpLocks/>
                  </p:cNvGrpSpPr>
                  <p:nvPr/>
                </p:nvGrpSpPr>
                <p:grpSpPr bwMode="auto">
                  <a:xfrm rot="2700000">
                    <a:off x="7286736" y="1444322"/>
                    <a:ext cx="745200" cy="587375"/>
                    <a:chOff x="1105" y="2597"/>
                    <a:chExt cx="470" cy="370"/>
                  </a:xfrm>
                </p:grpSpPr>
                <p:sp>
                  <p:nvSpPr>
                    <p:cNvPr id="391" name="Rectangle 63"/>
                    <p:cNvSpPr>
                      <a:spLocks noChangeArrowheads="1"/>
                    </p:cNvSpPr>
                    <p:nvPr/>
                  </p:nvSpPr>
                  <p:spPr bwMode="auto">
                    <a:xfrm rot="-2681990">
                      <a:off x="1222" y="2760"/>
                      <a:ext cx="249" cy="70"/>
                    </a:xfrm>
                    <a:prstGeom prst="rect">
                      <a:avLst/>
                    </a:prstGeom>
                    <a:gradFill rotWithShape="0">
                      <a:gsLst>
                        <a:gs pos="0">
                          <a:srgbClr val="3399FF"/>
                        </a:gs>
                        <a:gs pos="100000">
                          <a:srgbClr val="FF9966"/>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92" name="Oval 64"/>
                    <p:cNvSpPr>
                      <a:spLocks noChangeArrowheads="1"/>
                    </p:cNvSpPr>
                    <p:nvPr/>
                  </p:nvSpPr>
                  <p:spPr bwMode="auto">
                    <a:xfrm rot="18918010" flipH="1">
                      <a:off x="1405" y="2668"/>
                      <a:ext cx="69" cy="70"/>
                    </a:xfrm>
                    <a:prstGeom prst="ellipse">
                      <a:avLst/>
                    </a:prstGeom>
                    <a:gradFill rotWithShape="0">
                      <a:gsLst>
                        <a:gs pos="0">
                          <a:srgbClr val="FF0000"/>
                        </a:gs>
                        <a:gs pos="100000">
                          <a:srgbClr val="FF0000">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93" name="Text Box 65"/>
                    <p:cNvSpPr txBox="1">
                      <a:spLocks noChangeArrowheads="1"/>
                    </p:cNvSpPr>
                    <p:nvPr/>
                  </p:nvSpPr>
                  <p:spPr bwMode="auto">
                    <a:xfrm rot="18918010" flipH="1">
                      <a:off x="1286" y="2597"/>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sp>
                  <p:nvSpPr>
                    <p:cNvPr id="394" name="Oval 66"/>
                    <p:cNvSpPr>
                      <a:spLocks noChangeArrowheads="1"/>
                    </p:cNvSpPr>
                    <p:nvPr/>
                  </p:nvSpPr>
                  <p:spPr bwMode="auto">
                    <a:xfrm rot="18918010" flipH="1">
                      <a:off x="1222" y="2847"/>
                      <a:ext cx="70" cy="69"/>
                    </a:xfrm>
                    <a:prstGeom prst="ellipse">
                      <a:avLst/>
                    </a:prstGeom>
                    <a:gradFill rotWithShape="0">
                      <a:gsLst>
                        <a:gs pos="0">
                          <a:srgbClr val="0000CC"/>
                        </a:gs>
                        <a:gs pos="100000">
                          <a:srgbClr val="0000CC">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95" name="Text Box 67"/>
                    <p:cNvSpPr txBox="1">
                      <a:spLocks noChangeArrowheads="1"/>
                    </p:cNvSpPr>
                    <p:nvPr/>
                  </p:nvSpPr>
                  <p:spPr bwMode="auto">
                    <a:xfrm rot="18918010" flipH="1">
                      <a:off x="1104" y="2775"/>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grpSp>
            </p:grpSp>
            <p:grpSp>
              <p:nvGrpSpPr>
                <p:cNvPr id="311" name="Gruppierung 310"/>
                <p:cNvGrpSpPr/>
                <p:nvPr/>
              </p:nvGrpSpPr>
              <p:grpSpPr>
                <a:xfrm>
                  <a:off x="6793861" y="1817832"/>
                  <a:ext cx="1151102" cy="745200"/>
                  <a:chOff x="6801921" y="1365410"/>
                  <a:chExt cx="1151102" cy="745200"/>
                </a:xfrm>
              </p:grpSpPr>
              <p:grpSp>
                <p:nvGrpSpPr>
                  <p:cNvPr id="377" name="Group 62"/>
                  <p:cNvGrpSpPr>
                    <a:grpSpLocks/>
                  </p:cNvGrpSpPr>
                  <p:nvPr/>
                </p:nvGrpSpPr>
                <p:grpSpPr bwMode="auto">
                  <a:xfrm rot="2700000">
                    <a:off x="6723009" y="1444322"/>
                    <a:ext cx="745200" cy="587375"/>
                    <a:chOff x="1105" y="2597"/>
                    <a:chExt cx="470" cy="370"/>
                  </a:xfrm>
                </p:grpSpPr>
                <p:sp>
                  <p:nvSpPr>
                    <p:cNvPr id="384" name="Rectangle 63"/>
                    <p:cNvSpPr>
                      <a:spLocks noChangeArrowheads="1"/>
                    </p:cNvSpPr>
                    <p:nvPr/>
                  </p:nvSpPr>
                  <p:spPr bwMode="auto">
                    <a:xfrm rot="-2681990">
                      <a:off x="1222" y="2760"/>
                      <a:ext cx="249" cy="70"/>
                    </a:xfrm>
                    <a:prstGeom prst="rect">
                      <a:avLst/>
                    </a:prstGeom>
                    <a:gradFill rotWithShape="0">
                      <a:gsLst>
                        <a:gs pos="0">
                          <a:srgbClr val="3399FF"/>
                        </a:gs>
                        <a:gs pos="100000">
                          <a:srgbClr val="FF9966"/>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85" name="Oval 64"/>
                    <p:cNvSpPr>
                      <a:spLocks noChangeArrowheads="1"/>
                    </p:cNvSpPr>
                    <p:nvPr/>
                  </p:nvSpPr>
                  <p:spPr bwMode="auto">
                    <a:xfrm rot="18918010" flipH="1">
                      <a:off x="1405" y="2668"/>
                      <a:ext cx="69" cy="70"/>
                    </a:xfrm>
                    <a:prstGeom prst="ellipse">
                      <a:avLst/>
                    </a:prstGeom>
                    <a:gradFill rotWithShape="0">
                      <a:gsLst>
                        <a:gs pos="0">
                          <a:srgbClr val="FF0000"/>
                        </a:gs>
                        <a:gs pos="100000">
                          <a:srgbClr val="FF0000">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86" name="Text Box 65"/>
                    <p:cNvSpPr txBox="1">
                      <a:spLocks noChangeArrowheads="1"/>
                    </p:cNvSpPr>
                    <p:nvPr/>
                  </p:nvSpPr>
                  <p:spPr bwMode="auto">
                    <a:xfrm rot="18918010" flipH="1">
                      <a:off x="1286" y="2597"/>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sp>
                  <p:nvSpPr>
                    <p:cNvPr id="387" name="Oval 66"/>
                    <p:cNvSpPr>
                      <a:spLocks noChangeArrowheads="1"/>
                    </p:cNvSpPr>
                    <p:nvPr/>
                  </p:nvSpPr>
                  <p:spPr bwMode="auto">
                    <a:xfrm rot="18918010" flipH="1">
                      <a:off x="1222" y="2847"/>
                      <a:ext cx="70" cy="69"/>
                    </a:xfrm>
                    <a:prstGeom prst="ellipse">
                      <a:avLst/>
                    </a:prstGeom>
                    <a:gradFill rotWithShape="0">
                      <a:gsLst>
                        <a:gs pos="0">
                          <a:srgbClr val="0000CC"/>
                        </a:gs>
                        <a:gs pos="100000">
                          <a:srgbClr val="0000CC">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88" name="Text Box 67"/>
                    <p:cNvSpPr txBox="1">
                      <a:spLocks noChangeArrowheads="1"/>
                    </p:cNvSpPr>
                    <p:nvPr/>
                  </p:nvSpPr>
                  <p:spPr bwMode="auto">
                    <a:xfrm rot="18918010" flipH="1">
                      <a:off x="1104" y="2775"/>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grpSp>
              <p:grpSp>
                <p:nvGrpSpPr>
                  <p:cNvPr id="378" name="Group 62"/>
                  <p:cNvGrpSpPr>
                    <a:grpSpLocks/>
                  </p:cNvGrpSpPr>
                  <p:nvPr/>
                </p:nvGrpSpPr>
                <p:grpSpPr bwMode="auto">
                  <a:xfrm rot="2700000">
                    <a:off x="7286736" y="1444322"/>
                    <a:ext cx="745200" cy="587375"/>
                    <a:chOff x="1105" y="2597"/>
                    <a:chExt cx="470" cy="370"/>
                  </a:xfrm>
                </p:grpSpPr>
                <p:sp>
                  <p:nvSpPr>
                    <p:cNvPr id="379" name="Rectangle 63"/>
                    <p:cNvSpPr>
                      <a:spLocks noChangeArrowheads="1"/>
                    </p:cNvSpPr>
                    <p:nvPr/>
                  </p:nvSpPr>
                  <p:spPr bwMode="auto">
                    <a:xfrm rot="-2681990">
                      <a:off x="1222" y="2760"/>
                      <a:ext cx="249" cy="70"/>
                    </a:xfrm>
                    <a:prstGeom prst="rect">
                      <a:avLst/>
                    </a:prstGeom>
                    <a:gradFill rotWithShape="0">
                      <a:gsLst>
                        <a:gs pos="0">
                          <a:srgbClr val="3399FF"/>
                        </a:gs>
                        <a:gs pos="100000">
                          <a:srgbClr val="FF9966"/>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80" name="Oval 64"/>
                    <p:cNvSpPr>
                      <a:spLocks noChangeArrowheads="1"/>
                    </p:cNvSpPr>
                    <p:nvPr/>
                  </p:nvSpPr>
                  <p:spPr bwMode="auto">
                    <a:xfrm rot="18918010" flipH="1">
                      <a:off x="1405" y="2668"/>
                      <a:ext cx="69" cy="70"/>
                    </a:xfrm>
                    <a:prstGeom prst="ellipse">
                      <a:avLst/>
                    </a:prstGeom>
                    <a:gradFill rotWithShape="0">
                      <a:gsLst>
                        <a:gs pos="0">
                          <a:srgbClr val="FF0000"/>
                        </a:gs>
                        <a:gs pos="100000">
                          <a:srgbClr val="FF0000">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81" name="Text Box 65"/>
                    <p:cNvSpPr txBox="1">
                      <a:spLocks noChangeArrowheads="1"/>
                    </p:cNvSpPr>
                    <p:nvPr/>
                  </p:nvSpPr>
                  <p:spPr bwMode="auto">
                    <a:xfrm rot="18918010" flipH="1">
                      <a:off x="1286" y="2597"/>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sp>
                  <p:nvSpPr>
                    <p:cNvPr id="382" name="Oval 66"/>
                    <p:cNvSpPr>
                      <a:spLocks noChangeArrowheads="1"/>
                    </p:cNvSpPr>
                    <p:nvPr/>
                  </p:nvSpPr>
                  <p:spPr bwMode="auto">
                    <a:xfrm rot="18918010" flipH="1">
                      <a:off x="1222" y="2847"/>
                      <a:ext cx="70" cy="69"/>
                    </a:xfrm>
                    <a:prstGeom prst="ellipse">
                      <a:avLst/>
                    </a:prstGeom>
                    <a:gradFill rotWithShape="0">
                      <a:gsLst>
                        <a:gs pos="0">
                          <a:srgbClr val="0000CC"/>
                        </a:gs>
                        <a:gs pos="100000">
                          <a:srgbClr val="0000CC">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83" name="Text Box 67"/>
                    <p:cNvSpPr txBox="1">
                      <a:spLocks noChangeArrowheads="1"/>
                    </p:cNvSpPr>
                    <p:nvPr/>
                  </p:nvSpPr>
                  <p:spPr bwMode="auto">
                    <a:xfrm rot="18918010" flipH="1">
                      <a:off x="1104" y="2775"/>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grpSp>
            </p:grpSp>
            <p:grpSp>
              <p:nvGrpSpPr>
                <p:cNvPr id="312" name="Gruppierung 311"/>
                <p:cNvGrpSpPr/>
                <p:nvPr/>
              </p:nvGrpSpPr>
              <p:grpSpPr>
                <a:xfrm>
                  <a:off x="6795138" y="2286000"/>
                  <a:ext cx="1151102" cy="745200"/>
                  <a:chOff x="6801921" y="1365410"/>
                  <a:chExt cx="1151102" cy="745200"/>
                </a:xfrm>
              </p:grpSpPr>
              <p:grpSp>
                <p:nvGrpSpPr>
                  <p:cNvPr id="365" name="Group 62"/>
                  <p:cNvGrpSpPr>
                    <a:grpSpLocks/>
                  </p:cNvGrpSpPr>
                  <p:nvPr/>
                </p:nvGrpSpPr>
                <p:grpSpPr bwMode="auto">
                  <a:xfrm rot="2700000">
                    <a:off x="6723009" y="1444322"/>
                    <a:ext cx="745200" cy="587375"/>
                    <a:chOff x="1105" y="2597"/>
                    <a:chExt cx="470" cy="370"/>
                  </a:xfrm>
                </p:grpSpPr>
                <p:sp>
                  <p:nvSpPr>
                    <p:cNvPr id="372" name="Rectangle 63"/>
                    <p:cNvSpPr>
                      <a:spLocks noChangeArrowheads="1"/>
                    </p:cNvSpPr>
                    <p:nvPr/>
                  </p:nvSpPr>
                  <p:spPr bwMode="auto">
                    <a:xfrm rot="-2681990">
                      <a:off x="1222" y="2760"/>
                      <a:ext cx="249" cy="70"/>
                    </a:xfrm>
                    <a:prstGeom prst="rect">
                      <a:avLst/>
                    </a:prstGeom>
                    <a:gradFill rotWithShape="0">
                      <a:gsLst>
                        <a:gs pos="0">
                          <a:srgbClr val="3399FF"/>
                        </a:gs>
                        <a:gs pos="100000">
                          <a:srgbClr val="FF9966"/>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73" name="Oval 64"/>
                    <p:cNvSpPr>
                      <a:spLocks noChangeArrowheads="1"/>
                    </p:cNvSpPr>
                    <p:nvPr/>
                  </p:nvSpPr>
                  <p:spPr bwMode="auto">
                    <a:xfrm rot="18918010" flipH="1">
                      <a:off x="1405" y="2668"/>
                      <a:ext cx="69" cy="70"/>
                    </a:xfrm>
                    <a:prstGeom prst="ellipse">
                      <a:avLst/>
                    </a:prstGeom>
                    <a:gradFill rotWithShape="0">
                      <a:gsLst>
                        <a:gs pos="0">
                          <a:srgbClr val="FF0000"/>
                        </a:gs>
                        <a:gs pos="100000">
                          <a:srgbClr val="FF0000">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74" name="Text Box 65"/>
                    <p:cNvSpPr txBox="1">
                      <a:spLocks noChangeArrowheads="1"/>
                    </p:cNvSpPr>
                    <p:nvPr/>
                  </p:nvSpPr>
                  <p:spPr bwMode="auto">
                    <a:xfrm rot="18918010" flipH="1">
                      <a:off x="1286" y="2597"/>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sp>
                  <p:nvSpPr>
                    <p:cNvPr id="375" name="Oval 66"/>
                    <p:cNvSpPr>
                      <a:spLocks noChangeArrowheads="1"/>
                    </p:cNvSpPr>
                    <p:nvPr/>
                  </p:nvSpPr>
                  <p:spPr bwMode="auto">
                    <a:xfrm rot="18918010" flipH="1">
                      <a:off x="1222" y="2847"/>
                      <a:ext cx="70" cy="69"/>
                    </a:xfrm>
                    <a:prstGeom prst="ellipse">
                      <a:avLst/>
                    </a:prstGeom>
                    <a:gradFill rotWithShape="0">
                      <a:gsLst>
                        <a:gs pos="0">
                          <a:srgbClr val="0000CC"/>
                        </a:gs>
                        <a:gs pos="100000">
                          <a:srgbClr val="0000CC">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76" name="Text Box 67"/>
                    <p:cNvSpPr txBox="1">
                      <a:spLocks noChangeArrowheads="1"/>
                    </p:cNvSpPr>
                    <p:nvPr/>
                  </p:nvSpPr>
                  <p:spPr bwMode="auto">
                    <a:xfrm rot="18918010" flipH="1">
                      <a:off x="1104" y="2775"/>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grpSp>
              <p:grpSp>
                <p:nvGrpSpPr>
                  <p:cNvPr id="366" name="Group 62"/>
                  <p:cNvGrpSpPr>
                    <a:grpSpLocks/>
                  </p:cNvGrpSpPr>
                  <p:nvPr/>
                </p:nvGrpSpPr>
                <p:grpSpPr bwMode="auto">
                  <a:xfrm rot="2700000">
                    <a:off x="7286736" y="1444322"/>
                    <a:ext cx="745200" cy="587375"/>
                    <a:chOff x="1105" y="2597"/>
                    <a:chExt cx="470" cy="370"/>
                  </a:xfrm>
                </p:grpSpPr>
                <p:sp>
                  <p:nvSpPr>
                    <p:cNvPr id="367" name="Rectangle 63"/>
                    <p:cNvSpPr>
                      <a:spLocks noChangeArrowheads="1"/>
                    </p:cNvSpPr>
                    <p:nvPr/>
                  </p:nvSpPr>
                  <p:spPr bwMode="auto">
                    <a:xfrm rot="-2681990">
                      <a:off x="1222" y="2760"/>
                      <a:ext cx="249" cy="70"/>
                    </a:xfrm>
                    <a:prstGeom prst="rect">
                      <a:avLst/>
                    </a:prstGeom>
                    <a:gradFill rotWithShape="0">
                      <a:gsLst>
                        <a:gs pos="0">
                          <a:srgbClr val="3399FF"/>
                        </a:gs>
                        <a:gs pos="100000">
                          <a:srgbClr val="FF9966"/>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68" name="Oval 64"/>
                    <p:cNvSpPr>
                      <a:spLocks noChangeArrowheads="1"/>
                    </p:cNvSpPr>
                    <p:nvPr/>
                  </p:nvSpPr>
                  <p:spPr bwMode="auto">
                    <a:xfrm rot="18918010" flipH="1">
                      <a:off x="1405" y="2668"/>
                      <a:ext cx="69" cy="70"/>
                    </a:xfrm>
                    <a:prstGeom prst="ellipse">
                      <a:avLst/>
                    </a:prstGeom>
                    <a:gradFill rotWithShape="0">
                      <a:gsLst>
                        <a:gs pos="0">
                          <a:srgbClr val="FF0000"/>
                        </a:gs>
                        <a:gs pos="100000">
                          <a:srgbClr val="FF0000">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69" name="Text Box 65"/>
                    <p:cNvSpPr txBox="1">
                      <a:spLocks noChangeArrowheads="1"/>
                    </p:cNvSpPr>
                    <p:nvPr/>
                  </p:nvSpPr>
                  <p:spPr bwMode="auto">
                    <a:xfrm rot="18918010" flipH="1">
                      <a:off x="1286" y="2597"/>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sp>
                  <p:nvSpPr>
                    <p:cNvPr id="370" name="Oval 66"/>
                    <p:cNvSpPr>
                      <a:spLocks noChangeArrowheads="1"/>
                    </p:cNvSpPr>
                    <p:nvPr/>
                  </p:nvSpPr>
                  <p:spPr bwMode="auto">
                    <a:xfrm rot="18918010" flipH="1">
                      <a:off x="1222" y="2847"/>
                      <a:ext cx="70" cy="69"/>
                    </a:xfrm>
                    <a:prstGeom prst="ellipse">
                      <a:avLst/>
                    </a:prstGeom>
                    <a:gradFill rotWithShape="0">
                      <a:gsLst>
                        <a:gs pos="0">
                          <a:srgbClr val="0000CC"/>
                        </a:gs>
                        <a:gs pos="100000">
                          <a:srgbClr val="0000CC">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71" name="Text Box 67"/>
                    <p:cNvSpPr txBox="1">
                      <a:spLocks noChangeArrowheads="1"/>
                    </p:cNvSpPr>
                    <p:nvPr/>
                  </p:nvSpPr>
                  <p:spPr bwMode="auto">
                    <a:xfrm rot="18918010" flipH="1">
                      <a:off x="1104" y="2775"/>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grpSp>
            </p:grpSp>
            <p:grpSp>
              <p:nvGrpSpPr>
                <p:cNvPr id="313" name="Gruppierung 312"/>
                <p:cNvGrpSpPr/>
                <p:nvPr/>
              </p:nvGrpSpPr>
              <p:grpSpPr>
                <a:xfrm>
                  <a:off x="6781800" y="2738781"/>
                  <a:ext cx="1151102" cy="745200"/>
                  <a:chOff x="6801921" y="1365410"/>
                  <a:chExt cx="1151102" cy="745200"/>
                </a:xfrm>
              </p:grpSpPr>
              <p:grpSp>
                <p:nvGrpSpPr>
                  <p:cNvPr id="353" name="Group 62"/>
                  <p:cNvGrpSpPr>
                    <a:grpSpLocks/>
                  </p:cNvGrpSpPr>
                  <p:nvPr/>
                </p:nvGrpSpPr>
                <p:grpSpPr bwMode="auto">
                  <a:xfrm rot="2700000">
                    <a:off x="6723009" y="1444322"/>
                    <a:ext cx="745200" cy="587375"/>
                    <a:chOff x="1105" y="2597"/>
                    <a:chExt cx="470" cy="370"/>
                  </a:xfrm>
                </p:grpSpPr>
                <p:sp>
                  <p:nvSpPr>
                    <p:cNvPr id="360" name="Rectangle 63"/>
                    <p:cNvSpPr>
                      <a:spLocks noChangeArrowheads="1"/>
                    </p:cNvSpPr>
                    <p:nvPr/>
                  </p:nvSpPr>
                  <p:spPr bwMode="auto">
                    <a:xfrm rot="-2681990">
                      <a:off x="1222" y="2760"/>
                      <a:ext cx="249" cy="70"/>
                    </a:xfrm>
                    <a:prstGeom prst="rect">
                      <a:avLst/>
                    </a:prstGeom>
                    <a:gradFill rotWithShape="0">
                      <a:gsLst>
                        <a:gs pos="0">
                          <a:srgbClr val="3399FF"/>
                        </a:gs>
                        <a:gs pos="100000">
                          <a:srgbClr val="FF9966"/>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61" name="Oval 64"/>
                    <p:cNvSpPr>
                      <a:spLocks noChangeArrowheads="1"/>
                    </p:cNvSpPr>
                    <p:nvPr/>
                  </p:nvSpPr>
                  <p:spPr bwMode="auto">
                    <a:xfrm rot="18918010" flipH="1">
                      <a:off x="1405" y="2668"/>
                      <a:ext cx="69" cy="70"/>
                    </a:xfrm>
                    <a:prstGeom prst="ellipse">
                      <a:avLst/>
                    </a:prstGeom>
                    <a:gradFill rotWithShape="0">
                      <a:gsLst>
                        <a:gs pos="0">
                          <a:srgbClr val="FF0000"/>
                        </a:gs>
                        <a:gs pos="100000">
                          <a:srgbClr val="FF0000">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62" name="Text Box 65"/>
                    <p:cNvSpPr txBox="1">
                      <a:spLocks noChangeArrowheads="1"/>
                    </p:cNvSpPr>
                    <p:nvPr/>
                  </p:nvSpPr>
                  <p:spPr bwMode="auto">
                    <a:xfrm rot="18918010" flipH="1">
                      <a:off x="1286" y="2597"/>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sp>
                  <p:nvSpPr>
                    <p:cNvPr id="363" name="Oval 66"/>
                    <p:cNvSpPr>
                      <a:spLocks noChangeArrowheads="1"/>
                    </p:cNvSpPr>
                    <p:nvPr/>
                  </p:nvSpPr>
                  <p:spPr bwMode="auto">
                    <a:xfrm rot="18918010" flipH="1">
                      <a:off x="1222" y="2847"/>
                      <a:ext cx="70" cy="69"/>
                    </a:xfrm>
                    <a:prstGeom prst="ellipse">
                      <a:avLst/>
                    </a:prstGeom>
                    <a:gradFill rotWithShape="0">
                      <a:gsLst>
                        <a:gs pos="0">
                          <a:srgbClr val="0000CC"/>
                        </a:gs>
                        <a:gs pos="100000">
                          <a:srgbClr val="0000CC">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64" name="Text Box 67"/>
                    <p:cNvSpPr txBox="1">
                      <a:spLocks noChangeArrowheads="1"/>
                    </p:cNvSpPr>
                    <p:nvPr/>
                  </p:nvSpPr>
                  <p:spPr bwMode="auto">
                    <a:xfrm rot="18918010" flipH="1">
                      <a:off x="1104" y="2775"/>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grpSp>
              <p:grpSp>
                <p:nvGrpSpPr>
                  <p:cNvPr id="354" name="Group 62"/>
                  <p:cNvGrpSpPr>
                    <a:grpSpLocks/>
                  </p:cNvGrpSpPr>
                  <p:nvPr/>
                </p:nvGrpSpPr>
                <p:grpSpPr bwMode="auto">
                  <a:xfrm rot="2700000">
                    <a:off x="7286736" y="1444322"/>
                    <a:ext cx="745200" cy="587375"/>
                    <a:chOff x="1105" y="2597"/>
                    <a:chExt cx="470" cy="370"/>
                  </a:xfrm>
                </p:grpSpPr>
                <p:sp>
                  <p:nvSpPr>
                    <p:cNvPr id="355" name="Rectangle 63"/>
                    <p:cNvSpPr>
                      <a:spLocks noChangeArrowheads="1"/>
                    </p:cNvSpPr>
                    <p:nvPr/>
                  </p:nvSpPr>
                  <p:spPr bwMode="auto">
                    <a:xfrm rot="-2681990">
                      <a:off x="1222" y="2760"/>
                      <a:ext cx="249" cy="70"/>
                    </a:xfrm>
                    <a:prstGeom prst="rect">
                      <a:avLst/>
                    </a:prstGeom>
                    <a:gradFill rotWithShape="0">
                      <a:gsLst>
                        <a:gs pos="0">
                          <a:srgbClr val="3399FF"/>
                        </a:gs>
                        <a:gs pos="100000">
                          <a:srgbClr val="FF9966"/>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56" name="Oval 64"/>
                    <p:cNvSpPr>
                      <a:spLocks noChangeArrowheads="1"/>
                    </p:cNvSpPr>
                    <p:nvPr/>
                  </p:nvSpPr>
                  <p:spPr bwMode="auto">
                    <a:xfrm rot="18918010" flipH="1">
                      <a:off x="1405" y="2668"/>
                      <a:ext cx="69" cy="70"/>
                    </a:xfrm>
                    <a:prstGeom prst="ellipse">
                      <a:avLst/>
                    </a:prstGeom>
                    <a:gradFill rotWithShape="0">
                      <a:gsLst>
                        <a:gs pos="0">
                          <a:srgbClr val="FF0000"/>
                        </a:gs>
                        <a:gs pos="100000">
                          <a:srgbClr val="FF0000">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57" name="Text Box 65"/>
                    <p:cNvSpPr txBox="1">
                      <a:spLocks noChangeArrowheads="1"/>
                    </p:cNvSpPr>
                    <p:nvPr/>
                  </p:nvSpPr>
                  <p:spPr bwMode="auto">
                    <a:xfrm rot="18918010" flipH="1">
                      <a:off x="1286" y="2597"/>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sp>
                  <p:nvSpPr>
                    <p:cNvPr id="358" name="Oval 66"/>
                    <p:cNvSpPr>
                      <a:spLocks noChangeArrowheads="1"/>
                    </p:cNvSpPr>
                    <p:nvPr/>
                  </p:nvSpPr>
                  <p:spPr bwMode="auto">
                    <a:xfrm rot="18918010" flipH="1">
                      <a:off x="1222" y="2847"/>
                      <a:ext cx="70" cy="69"/>
                    </a:xfrm>
                    <a:prstGeom prst="ellipse">
                      <a:avLst/>
                    </a:prstGeom>
                    <a:gradFill rotWithShape="0">
                      <a:gsLst>
                        <a:gs pos="0">
                          <a:srgbClr val="0000CC"/>
                        </a:gs>
                        <a:gs pos="100000">
                          <a:srgbClr val="0000CC">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59" name="Text Box 67"/>
                    <p:cNvSpPr txBox="1">
                      <a:spLocks noChangeArrowheads="1"/>
                    </p:cNvSpPr>
                    <p:nvPr/>
                  </p:nvSpPr>
                  <p:spPr bwMode="auto">
                    <a:xfrm rot="18918010" flipH="1">
                      <a:off x="1104" y="2775"/>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grpSp>
            </p:grpSp>
            <p:grpSp>
              <p:nvGrpSpPr>
                <p:cNvPr id="314" name="Gruppierung 313"/>
                <p:cNvGrpSpPr/>
                <p:nvPr/>
              </p:nvGrpSpPr>
              <p:grpSpPr>
                <a:xfrm>
                  <a:off x="6796561" y="3187179"/>
                  <a:ext cx="1151102" cy="745200"/>
                  <a:chOff x="6801921" y="1365410"/>
                  <a:chExt cx="1151102" cy="745200"/>
                </a:xfrm>
              </p:grpSpPr>
              <p:grpSp>
                <p:nvGrpSpPr>
                  <p:cNvPr id="341" name="Group 62"/>
                  <p:cNvGrpSpPr>
                    <a:grpSpLocks/>
                  </p:cNvGrpSpPr>
                  <p:nvPr/>
                </p:nvGrpSpPr>
                <p:grpSpPr bwMode="auto">
                  <a:xfrm rot="2700000">
                    <a:off x="6723009" y="1444322"/>
                    <a:ext cx="745200" cy="587375"/>
                    <a:chOff x="1105" y="2597"/>
                    <a:chExt cx="470" cy="370"/>
                  </a:xfrm>
                </p:grpSpPr>
                <p:sp>
                  <p:nvSpPr>
                    <p:cNvPr id="348" name="Rectangle 63"/>
                    <p:cNvSpPr>
                      <a:spLocks noChangeArrowheads="1"/>
                    </p:cNvSpPr>
                    <p:nvPr/>
                  </p:nvSpPr>
                  <p:spPr bwMode="auto">
                    <a:xfrm rot="-2681990">
                      <a:off x="1222" y="2760"/>
                      <a:ext cx="249" cy="70"/>
                    </a:xfrm>
                    <a:prstGeom prst="rect">
                      <a:avLst/>
                    </a:prstGeom>
                    <a:gradFill rotWithShape="0">
                      <a:gsLst>
                        <a:gs pos="0">
                          <a:srgbClr val="3399FF"/>
                        </a:gs>
                        <a:gs pos="100000">
                          <a:srgbClr val="FF9966"/>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49" name="Oval 64"/>
                    <p:cNvSpPr>
                      <a:spLocks noChangeArrowheads="1"/>
                    </p:cNvSpPr>
                    <p:nvPr/>
                  </p:nvSpPr>
                  <p:spPr bwMode="auto">
                    <a:xfrm rot="18918010" flipH="1">
                      <a:off x="1405" y="2668"/>
                      <a:ext cx="69" cy="70"/>
                    </a:xfrm>
                    <a:prstGeom prst="ellipse">
                      <a:avLst/>
                    </a:prstGeom>
                    <a:gradFill rotWithShape="0">
                      <a:gsLst>
                        <a:gs pos="0">
                          <a:srgbClr val="FF0000"/>
                        </a:gs>
                        <a:gs pos="100000">
                          <a:srgbClr val="FF0000">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50" name="Text Box 65"/>
                    <p:cNvSpPr txBox="1">
                      <a:spLocks noChangeArrowheads="1"/>
                    </p:cNvSpPr>
                    <p:nvPr/>
                  </p:nvSpPr>
                  <p:spPr bwMode="auto">
                    <a:xfrm rot="18918010" flipH="1">
                      <a:off x="1286" y="2597"/>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sp>
                  <p:nvSpPr>
                    <p:cNvPr id="351" name="Oval 66"/>
                    <p:cNvSpPr>
                      <a:spLocks noChangeArrowheads="1"/>
                    </p:cNvSpPr>
                    <p:nvPr/>
                  </p:nvSpPr>
                  <p:spPr bwMode="auto">
                    <a:xfrm rot="18918010" flipH="1">
                      <a:off x="1222" y="2847"/>
                      <a:ext cx="70" cy="69"/>
                    </a:xfrm>
                    <a:prstGeom prst="ellipse">
                      <a:avLst/>
                    </a:prstGeom>
                    <a:gradFill rotWithShape="0">
                      <a:gsLst>
                        <a:gs pos="0">
                          <a:srgbClr val="0000CC"/>
                        </a:gs>
                        <a:gs pos="100000">
                          <a:srgbClr val="0000CC">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52" name="Text Box 67"/>
                    <p:cNvSpPr txBox="1">
                      <a:spLocks noChangeArrowheads="1"/>
                    </p:cNvSpPr>
                    <p:nvPr/>
                  </p:nvSpPr>
                  <p:spPr bwMode="auto">
                    <a:xfrm rot="18918010" flipH="1">
                      <a:off x="1104" y="2775"/>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grpSp>
              <p:grpSp>
                <p:nvGrpSpPr>
                  <p:cNvPr id="342" name="Group 62"/>
                  <p:cNvGrpSpPr>
                    <a:grpSpLocks/>
                  </p:cNvGrpSpPr>
                  <p:nvPr/>
                </p:nvGrpSpPr>
                <p:grpSpPr bwMode="auto">
                  <a:xfrm rot="2700000">
                    <a:off x="7286736" y="1444322"/>
                    <a:ext cx="745200" cy="587375"/>
                    <a:chOff x="1105" y="2597"/>
                    <a:chExt cx="470" cy="370"/>
                  </a:xfrm>
                </p:grpSpPr>
                <p:sp>
                  <p:nvSpPr>
                    <p:cNvPr id="343" name="Rectangle 63"/>
                    <p:cNvSpPr>
                      <a:spLocks noChangeArrowheads="1"/>
                    </p:cNvSpPr>
                    <p:nvPr/>
                  </p:nvSpPr>
                  <p:spPr bwMode="auto">
                    <a:xfrm rot="-2681990">
                      <a:off x="1222" y="2760"/>
                      <a:ext cx="249" cy="70"/>
                    </a:xfrm>
                    <a:prstGeom prst="rect">
                      <a:avLst/>
                    </a:prstGeom>
                    <a:gradFill rotWithShape="0">
                      <a:gsLst>
                        <a:gs pos="0">
                          <a:srgbClr val="3399FF"/>
                        </a:gs>
                        <a:gs pos="100000">
                          <a:srgbClr val="FF9966"/>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44" name="Oval 64"/>
                    <p:cNvSpPr>
                      <a:spLocks noChangeArrowheads="1"/>
                    </p:cNvSpPr>
                    <p:nvPr/>
                  </p:nvSpPr>
                  <p:spPr bwMode="auto">
                    <a:xfrm rot="18918010" flipH="1">
                      <a:off x="1405" y="2668"/>
                      <a:ext cx="69" cy="70"/>
                    </a:xfrm>
                    <a:prstGeom prst="ellipse">
                      <a:avLst/>
                    </a:prstGeom>
                    <a:gradFill rotWithShape="0">
                      <a:gsLst>
                        <a:gs pos="0">
                          <a:srgbClr val="FF0000"/>
                        </a:gs>
                        <a:gs pos="100000">
                          <a:srgbClr val="FF0000">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45" name="Text Box 65"/>
                    <p:cNvSpPr txBox="1">
                      <a:spLocks noChangeArrowheads="1"/>
                    </p:cNvSpPr>
                    <p:nvPr/>
                  </p:nvSpPr>
                  <p:spPr bwMode="auto">
                    <a:xfrm rot="18918010" flipH="1">
                      <a:off x="1286" y="2597"/>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sp>
                  <p:nvSpPr>
                    <p:cNvPr id="346" name="Oval 66"/>
                    <p:cNvSpPr>
                      <a:spLocks noChangeArrowheads="1"/>
                    </p:cNvSpPr>
                    <p:nvPr/>
                  </p:nvSpPr>
                  <p:spPr bwMode="auto">
                    <a:xfrm rot="18918010" flipH="1">
                      <a:off x="1222" y="2847"/>
                      <a:ext cx="70" cy="69"/>
                    </a:xfrm>
                    <a:prstGeom prst="ellipse">
                      <a:avLst/>
                    </a:prstGeom>
                    <a:gradFill rotWithShape="0">
                      <a:gsLst>
                        <a:gs pos="0">
                          <a:srgbClr val="0000CC"/>
                        </a:gs>
                        <a:gs pos="100000">
                          <a:srgbClr val="0000CC">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47" name="Text Box 67"/>
                    <p:cNvSpPr txBox="1">
                      <a:spLocks noChangeArrowheads="1"/>
                    </p:cNvSpPr>
                    <p:nvPr/>
                  </p:nvSpPr>
                  <p:spPr bwMode="auto">
                    <a:xfrm rot="18918010" flipH="1">
                      <a:off x="1104" y="2775"/>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grpSp>
            </p:grpSp>
            <p:grpSp>
              <p:nvGrpSpPr>
                <p:cNvPr id="315" name="Gruppierung 314"/>
                <p:cNvGrpSpPr/>
                <p:nvPr/>
              </p:nvGrpSpPr>
              <p:grpSpPr>
                <a:xfrm>
                  <a:off x="6783223" y="3639960"/>
                  <a:ext cx="1151102" cy="745200"/>
                  <a:chOff x="6801921" y="1365410"/>
                  <a:chExt cx="1151102" cy="745200"/>
                </a:xfrm>
              </p:grpSpPr>
              <p:grpSp>
                <p:nvGrpSpPr>
                  <p:cNvPr id="329" name="Group 62"/>
                  <p:cNvGrpSpPr>
                    <a:grpSpLocks/>
                  </p:cNvGrpSpPr>
                  <p:nvPr/>
                </p:nvGrpSpPr>
                <p:grpSpPr bwMode="auto">
                  <a:xfrm rot="2700000">
                    <a:off x="6723009" y="1444322"/>
                    <a:ext cx="745200" cy="587375"/>
                    <a:chOff x="1105" y="2597"/>
                    <a:chExt cx="470" cy="370"/>
                  </a:xfrm>
                </p:grpSpPr>
                <p:sp>
                  <p:nvSpPr>
                    <p:cNvPr id="336" name="Rectangle 63"/>
                    <p:cNvSpPr>
                      <a:spLocks noChangeArrowheads="1"/>
                    </p:cNvSpPr>
                    <p:nvPr/>
                  </p:nvSpPr>
                  <p:spPr bwMode="auto">
                    <a:xfrm rot="-2681990">
                      <a:off x="1222" y="2760"/>
                      <a:ext cx="249" cy="70"/>
                    </a:xfrm>
                    <a:prstGeom prst="rect">
                      <a:avLst/>
                    </a:prstGeom>
                    <a:gradFill rotWithShape="0">
                      <a:gsLst>
                        <a:gs pos="0">
                          <a:srgbClr val="3399FF"/>
                        </a:gs>
                        <a:gs pos="100000">
                          <a:srgbClr val="FF9966"/>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37" name="Oval 64"/>
                    <p:cNvSpPr>
                      <a:spLocks noChangeArrowheads="1"/>
                    </p:cNvSpPr>
                    <p:nvPr/>
                  </p:nvSpPr>
                  <p:spPr bwMode="auto">
                    <a:xfrm rot="18918010" flipH="1">
                      <a:off x="1405" y="2668"/>
                      <a:ext cx="69" cy="70"/>
                    </a:xfrm>
                    <a:prstGeom prst="ellipse">
                      <a:avLst/>
                    </a:prstGeom>
                    <a:gradFill rotWithShape="0">
                      <a:gsLst>
                        <a:gs pos="0">
                          <a:srgbClr val="FF0000"/>
                        </a:gs>
                        <a:gs pos="100000">
                          <a:srgbClr val="FF0000">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38" name="Text Box 65"/>
                    <p:cNvSpPr txBox="1">
                      <a:spLocks noChangeArrowheads="1"/>
                    </p:cNvSpPr>
                    <p:nvPr/>
                  </p:nvSpPr>
                  <p:spPr bwMode="auto">
                    <a:xfrm rot="18918010" flipH="1">
                      <a:off x="1286" y="2597"/>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sp>
                  <p:nvSpPr>
                    <p:cNvPr id="339" name="Oval 66"/>
                    <p:cNvSpPr>
                      <a:spLocks noChangeArrowheads="1"/>
                    </p:cNvSpPr>
                    <p:nvPr/>
                  </p:nvSpPr>
                  <p:spPr bwMode="auto">
                    <a:xfrm rot="18918010" flipH="1">
                      <a:off x="1222" y="2847"/>
                      <a:ext cx="70" cy="69"/>
                    </a:xfrm>
                    <a:prstGeom prst="ellipse">
                      <a:avLst/>
                    </a:prstGeom>
                    <a:gradFill rotWithShape="0">
                      <a:gsLst>
                        <a:gs pos="0">
                          <a:srgbClr val="0000CC"/>
                        </a:gs>
                        <a:gs pos="100000">
                          <a:srgbClr val="0000CC">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40" name="Text Box 67"/>
                    <p:cNvSpPr txBox="1">
                      <a:spLocks noChangeArrowheads="1"/>
                    </p:cNvSpPr>
                    <p:nvPr/>
                  </p:nvSpPr>
                  <p:spPr bwMode="auto">
                    <a:xfrm rot="18918010" flipH="1">
                      <a:off x="1104" y="2775"/>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grpSp>
              <p:grpSp>
                <p:nvGrpSpPr>
                  <p:cNvPr id="330" name="Group 62"/>
                  <p:cNvGrpSpPr>
                    <a:grpSpLocks/>
                  </p:cNvGrpSpPr>
                  <p:nvPr/>
                </p:nvGrpSpPr>
                <p:grpSpPr bwMode="auto">
                  <a:xfrm rot="2700000">
                    <a:off x="7286736" y="1444322"/>
                    <a:ext cx="745200" cy="587375"/>
                    <a:chOff x="1105" y="2597"/>
                    <a:chExt cx="470" cy="370"/>
                  </a:xfrm>
                </p:grpSpPr>
                <p:sp>
                  <p:nvSpPr>
                    <p:cNvPr id="331" name="Rectangle 63"/>
                    <p:cNvSpPr>
                      <a:spLocks noChangeArrowheads="1"/>
                    </p:cNvSpPr>
                    <p:nvPr/>
                  </p:nvSpPr>
                  <p:spPr bwMode="auto">
                    <a:xfrm rot="-2681990">
                      <a:off x="1222" y="2760"/>
                      <a:ext cx="249" cy="70"/>
                    </a:xfrm>
                    <a:prstGeom prst="rect">
                      <a:avLst/>
                    </a:prstGeom>
                    <a:gradFill rotWithShape="0">
                      <a:gsLst>
                        <a:gs pos="0">
                          <a:srgbClr val="3399FF"/>
                        </a:gs>
                        <a:gs pos="100000">
                          <a:srgbClr val="FF9966"/>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32" name="Oval 64"/>
                    <p:cNvSpPr>
                      <a:spLocks noChangeArrowheads="1"/>
                    </p:cNvSpPr>
                    <p:nvPr/>
                  </p:nvSpPr>
                  <p:spPr bwMode="auto">
                    <a:xfrm rot="18918010" flipH="1">
                      <a:off x="1405" y="2668"/>
                      <a:ext cx="69" cy="70"/>
                    </a:xfrm>
                    <a:prstGeom prst="ellipse">
                      <a:avLst/>
                    </a:prstGeom>
                    <a:gradFill rotWithShape="0">
                      <a:gsLst>
                        <a:gs pos="0">
                          <a:srgbClr val="FF0000"/>
                        </a:gs>
                        <a:gs pos="100000">
                          <a:srgbClr val="FF0000">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33" name="Text Box 65"/>
                    <p:cNvSpPr txBox="1">
                      <a:spLocks noChangeArrowheads="1"/>
                    </p:cNvSpPr>
                    <p:nvPr/>
                  </p:nvSpPr>
                  <p:spPr bwMode="auto">
                    <a:xfrm rot="18918010" flipH="1">
                      <a:off x="1286" y="2597"/>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sp>
                  <p:nvSpPr>
                    <p:cNvPr id="334" name="Oval 66"/>
                    <p:cNvSpPr>
                      <a:spLocks noChangeArrowheads="1"/>
                    </p:cNvSpPr>
                    <p:nvPr/>
                  </p:nvSpPr>
                  <p:spPr bwMode="auto">
                    <a:xfrm rot="18918010" flipH="1">
                      <a:off x="1222" y="2847"/>
                      <a:ext cx="70" cy="69"/>
                    </a:xfrm>
                    <a:prstGeom prst="ellipse">
                      <a:avLst/>
                    </a:prstGeom>
                    <a:gradFill rotWithShape="0">
                      <a:gsLst>
                        <a:gs pos="0">
                          <a:srgbClr val="0000CC"/>
                        </a:gs>
                        <a:gs pos="100000">
                          <a:srgbClr val="0000CC">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35" name="Text Box 67"/>
                    <p:cNvSpPr txBox="1">
                      <a:spLocks noChangeArrowheads="1"/>
                    </p:cNvSpPr>
                    <p:nvPr/>
                  </p:nvSpPr>
                  <p:spPr bwMode="auto">
                    <a:xfrm rot="18918010" flipH="1">
                      <a:off x="1104" y="2775"/>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grpSp>
            </p:grpSp>
            <p:grpSp>
              <p:nvGrpSpPr>
                <p:cNvPr id="316" name="Gruppierung 315"/>
                <p:cNvGrpSpPr/>
                <p:nvPr/>
              </p:nvGrpSpPr>
              <p:grpSpPr>
                <a:xfrm>
                  <a:off x="6794122" y="4099850"/>
                  <a:ext cx="1151102" cy="745200"/>
                  <a:chOff x="6801921" y="1365410"/>
                  <a:chExt cx="1151102" cy="745200"/>
                </a:xfrm>
              </p:grpSpPr>
              <p:grpSp>
                <p:nvGrpSpPr>
                  <p:cNvPr id="317" name="Group 62"/>
                  <p:cNvGrpSpPr>
                    <a:grpSpLocks/>
                  </p:cNvGrpSpPr>
                  <p:nvPr/>
                </p:nvGrpSpPr>
                <p:grpSpPr bwMode="auto">
                  <a:xfrm rot="2700000">
                    <a:off x="6723009" y="1444322"/>
                    <a:ext cx="745200" cy="587375"/>
                    <a:chOff x="1105" y="2597"/>
                    <a:chExt cx="470" cy="370"/>
                  </a:xfrm>
                </p:grpSpPr>
                <p:sp>
                  <p:nvSpPr>
                    <p:cNvPr id="324" name="Rectangle 63"/>
                    <p:cNvSpPr>
                      <a:spLocks noChangeArrowheads="1"/>
                    </p:cNvSpPr>
                    <p:nvPr/>
                  </p:nvSpPr>
                  <p:spPr bwMode="auto">
                    <a:xfrm rot="-2681990">
                      <a:off x="1222" y="2760"/>
                      <a:ext cx="249" cy="70"/>
                    </a:xfrm>
                    <a:prstGeom prst="rect">
                      <a:avLst/>
                    </a:prstGeom>
                    <a:gradFill rotWithShape="0">
                      <a:gsLst>
                        <a:gs pos="0">
                          <a:srgbClr val="3399FF"/>
                        </a:gs>
                        <a:gs pos="100000">
                          <a:srgbClr val="FF9966"/>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25" name="Oval 64"/>
                    <p:cNvSpPr>
                      <a:spLocks noChangeArrowheads="1"/>
                    </p:cNvSpPr>
                    <p:nvPr/>
                  </p:nvSpPr>
                  <p:spPr bwMode="auto">
                    <a:xfrm rot="18918010" flipH="1">
                      <a:off x="1405" y="2668"/>
                      <a:ext cx="69" cy="70"/>
                    </a:xfrm>
                    <a:prstGeom prst="ellipse">
                      <a:avLst/>
                    </a:prstGeom>
                    <a:gradFill rotWithShape="0">
                      <a:gsLst>
                        <a:gs pos="0">
                          <a:srgbClr val="FF0000"/>
                        </a:gs>
                        <a:gs pos="100000">
                          <a:srgbClr val="FF0000">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26" name="Text Box 65"/>
                    <p:cNvSpPr txBox="1">
                      <a:spLocks noChangeArrowheads="1"/>
                    </p:cNvSpPr>
                    <p:nvPr/>
                  </p:nvSpPr>
                  <p:spPr bwMode="auto">
                    <a:xfrm rot="18918010" flipH="1">
                      <a:off x="1286" y="2597"/>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sp>
                  <p:nvSpPr>
                    <p:cNvPr id="327" name="Oval 66"/>
                    <p:cNvSpPr>
                      <a:spLocks noChangeArrowheads="1"/>
                    </p:cNvSpPr>
                    <p:nvPr/>
                  </p:nvSpPr>
                  <p:spPr bwMode="auto">
                    <a:xfrm rot="18918010" flipH="1">
                      <a:off x="1222" y="2847"/>
                      <a:ext cx="70" cy="69"/>
                    </a:xfrm>
                    <a:prstGeom prst="ellipse">
                      <a:avLst/>
                    </a:prstGeom>
                    <a:gradFill rotWithShape="0">
                      <a:gsLst>
                        <a:gs pos="0">
                          <a:srgbClr val="0000CC"/>
                        </a:gs>
                        <a:gs pos="100000">
                          <a:srgbClr val="0000CC">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28" name="Text Box 67"/>
                    <p:cNvSpPr txBox="1">
                      <a:spLocks noChangeArrowheads="1"/>
                    </p:cNvSpPr>
                    <p:nvPr/>
                  </p:nvSpPr>
                  <p:spPr bwMode="auto">
                    <a:xfrm rot="18918010" flipH="1">
                      <a:off x="1104" y="2775"/>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grpSp>
              <p:grpSp>
                <p:nvGrpSpPr>
                  <p:cNvPr id="318" name="Group 62"/>
                  <p:cNvGrpSpPr>
                    <a:grpSpLocks/>
                  </p:cNvGrpSpPr>
                  <p:nvPr/>
                </p:nvGrpSpPr>
                <p:grpSpPr bwMode="auto">
                  <a:xfrm rot="2700000">
                    <a:off x="7286736" y="1444322"/>
                    <a:ext cx="745200" cy="587375"/>
                    <a:chOff x="1105" y="2597"/>
                    <a:chExt cx="470" cy="370"/>
                  </a:xfrm>
                </p:grpSpPr>
                <p:sp>
                  <p:nvSpPr>
                    <p:cNvPr id="319" name="Rectangle 63"/>
                    <p:cNvSpPr>
                      <a:spLocks noChangeArrowheads="1"/>
                    </p:cNvSpPr>
                    <p:nvPr/>
                  </p:nvSpPr>
                  <p:spPr bwMode="auto">
                    <a:xfrm rot="-2681990">
                      <a:off x="1222" y="2760"/>
                      <a:ext cx="249" cy="70"/>
                    </a:xfrm>
                    <a:prstGeom prst="rect">
                      <a:avLst/>
                    </a:prstGeom>
                    <a:gradFill rotWithShape="0">
                      <a:gsLst>
                        <a:gs pos="0">
                          <a:srgbClr val="3399FF"/>
                        </a:gs>
                        <a:gs pos="100000">
                          <a:srgbClr val="FF9966"/>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20" name="Oval 64"/>
                    <p:cNvSpPr>
                      <a:spLocks noChangeArrowheads="1"/>
                    </p:cNvSpPr>
                    <p:nvPr/>
                  </p:nvSpPr>
                  <p:spPr bwMode="auto">
                    <a:xfrm rot="18918010" flipH="1">
                      <a:off x="1405" y="2668"/>
                      <a:ext cx="69" cy="70"/>
                    </a:xfrm>
                    <a:prstGeom prst="ellipse">
                      <a:avLst/>
                    </a:prstGeom>
                    <a:gradFill rotWithShape="0">
                      <a:gsLst>
                        <a:gs pos="0">
                          <a:srgbClr val="FF0000"/>
                        </a:gs>
                        <a:gs pos="100000">
                          <a:srgbClr val="FF0000">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21" name="Text Box 65"/>
                    <p:cNvSpPr txBox="1">
                      <a:spLocks noChangeArrowheads="1"/>
                    </p:cNvSpPr>
                    <p:nvPr/>
                  </p:nvSpPr>
                  <p:spPr bwMode="auto">
                    <a:xfrm rot="18918010" flipH="1">
                      <a:off x="1286" y="2597"/>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sp>
                  <p:nvSpPr>
                    <p:cNvPr id="322" name="Oval 66"/>
                    <p:cNvSpPr>
                      <a:spLocks noChangeArrowheads="1"/>
                    </p:cNvSpPr>
                    <p:nvPr/>
                  </p:nvSpPr>
                  <p:spPr bwMode="auto">
                    <a:xfrm rot="18918010" flipH="1">
                      <a:off x="1222" y="2847"/>
                      <a:ext cx="70" cy="69"/>
                    </a:xfrm>
                    <a:prstGeom prst="ellipse">
                      <a:avLst/>
                    </a:prstGeom>
                    <a:gradFill rotWithShape="0">
                      <a:gsLst>
                        <a:gs pos="0">
                          <a:srgbClr val="0000CC"/>
                        </a:gs>
                        <a:gs pos="100000">
                          <a:srgbClr val="0000CC">
                            <a:gamma/>
                            <a:shade val="63529"/>
                            <a:invGamma/>
                          </a:srgbClr>
                        </a:gs>
                      </a:gsLst>
                      <a:path path="shape">
                        <a:fillToRect l="50000" t="50000" r="50000" b="50000"/>
                      </a:path>
                    </a:gra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1" hangingPunct="1">
                        <a:spcBef>
                          <a:spcPct val="50000"/>
                        </a:spcBef>
                        <a:defRPr/>
                      </a:pPr>
                      <a:endParaRPr lang="de-DE"/>
                    </a:p>
                  </p:txBody>
                </p:sp>
                <p:sp>
                  <p:nvSpPr>
                    <p:cNvPr id="323" name="Text Box 67"/>
                    <p:cNvSpPr txBox="1">
                      <a:spLocks noChangeArrowheads="1"/>
                    </p:cNvSpPr>
                    <p:nvPr/>
                  </p:nvSpPr>
                  <p:spPr bwMode="auto">
                    <a:xfrm rot="18918010" flipH="1">
                      <a:off x="1104" y="2775"/>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sz="1400">
                          <a:solidFill>
                            <a:srgbClr val="FFFF99"/>
                          </a:solidFill>
                          <a:sym typeface="Symbol" charset="2"/>
                        </a:rPr>
                        <a:t></a:t>
                      </a:r>
                      <a:endParaRPr lang="de-DE" altLang="de-DE" sz="1400">
                        <a:solidFill>
                          <a:srgbClr val="FFFF99"/>
                        </a:solidFill>
                      </a:endParaRPr>
                    </a:p>
                  </p:txBody>
                </p:sp>
              </p:grpSp>
            </p:grpSp>
          </p:grpSp>
          <p:pic>
            <p:nvPicPr>
              <p:cNvPr id="279" name="Bild 278"/>
              <p:cNvPicPr>
                <a:picLocks noChangeAspect="1"/>
              </p:cNvPicPr>
              <p:nvPr/>
            </p:nvPicPr>
            <p:blipFill>
              <a:blip r:embed="rId6"/>
              <a:stretch>
                <a:fillRect/>
              </a:stretch>
            </p:blipFill>
            <p:spPr>
              <a:xfrm>
                <a:off x="7531100" y="4572000"/>
                <a:ext cx="317500" cy="431800"/>
              </a:xfrm>
              <a:prstGeom prst="rect">
                <a:avLst/>
              </a:prstGeom>
            </p:spPr>
          </p:pic>
          <p:grpSp>
            <p:nvGrpSpPr>
              <p:cNvPr id="280" name="Gruppierung 279"/>
              <p:cNvGrpSpPr/>
              <p:nvPr/>
            </p:nvGrpSpPr>
            <p:grpSpPr>
              <a:xfrm>
                <a:off x="7549511" y="990600"/>
                <a:ext cx="1327789" cy="4239491"/>
                <a:chOff x="7549511" y="990600"/>
                <a:chExt cx="1327789" cy="4239491"/>
              </a:xfrm>
            </p:grpSpPr>
            <p:sp>
              <p:nvSpPr>
                <p:cNvPr id="281" name="Line 34"/>
                <p:cNvSpPr>
                  <a:spLocks noChangeShapeType="1"/>
                </p:cNvSpPr>
                <p:nvPr/>
              </p:nvSpPr>
              <p:spPr bwMode="auto">
                <a:xfrm flipH="1" flipV="1">
                  <a:off x="7848600" y="4114800"/>
                  <a:ext cx="393700" cy="77516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ctr" eaLnBrk="1" hangingPunct="1">
                    <a:spcBef>
                      <a:spcPct val="50000"/>
                    </a:spcBef>
                    <a:defRPr/>
                  </a:pPr>
                  <a:endParaRPr lang="de-DE"/>
                </a:p>
              </p:txBody>
            </p:sp>
            <p:sp>
              <p:nvSpPr>
                <p:cNvPr id="282" name="Rechteck 281"/>
                <p:cNvSpPr/>
                <p:nvPr/>
              </p:nvSpPr>
              <p:spPr bwMode="auto">
                <a:xfrm>
                  <a:off x="7549511" y="990600"/>
                  <a:ext cx="375289" cy="4173538"/>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de-DE" sz="2800" b="0" i="0" u="none" strike="noStrike" cap="none" normalizeH="0" baseline="0">
                    <a:ln>
                      <a:noFill/>
                    </a:ln>
                    <a:solidFill>
                      <a:srgbClr val="0000CC"/>
                    </a:solidFill>
                    <a:effectLst/>
                    <a:latin typeface="Times New Roman" charset="0"/>
                  </a:endParaRPr>
                </a:p>
              </p:txBody>
            </p:sp>
            <p:pic>
              <p:nvPicPr>
                <p:cNvPr id="283" name="Bild 282"/>
                <p:cNvPicPr>
                  <a:picLocks noChangeAspect="1"/>
                </p:cNvPicPr>
                <p:nvPr/>
              </p:nvPicPr>
              <p:blipFill>
                <a:blip r:embed="rId7"/>
                <a:stretch>
                  <a:fillRect/>
                </a:stretch>
              </p:blipFill>
              <p:spPr>
                <a:xfrm>
                  <a:off x="8229600" y="4876800"/>
                  <a:ext cx="647700" cy="353291"/>
                </a:xfrm>
                <a:prstGeom prst="rect">
                  <a:avLst/>
                </a:prstGeom>
              </p:spPr>
            </p:pic>
          </p:grpSp>
        </p:grpSp>
        <p:pic>
          <p:nvPicPr>
            <p:cNvPr id="147" name="Bild 146"/>
            <p:cNvPicPr>
              <a:picLocks noChangeAspect="1"/>
            </p:cNvPicPr>
            <p:nvPr/>
          </p:nvPicPr>
          <p:blipFill>
            <a:blip r:embed="rId8"/>
            <a:stretch>
              <a:fillRect/>
            </a:stretch>
          </p:blipFill>
          <p:spPr>
            <a:xfrm>
              <a:off x="7620000" y="1143000"/>
              <a:ext cx="284897" cy="284897"/>
            </a:xfrm>
            <a:prstGeom prst="rect">
              <a:avLst/>
            </a:prstGeom>
          </p:spPr>
        </p:pic>
      </p:grpSp>
    </p:spTree>
    <p:extLst>
      <p:ext uri="{BB962C8B-B14F-4D97-AF65-F5344CB8AC3E}">
        <p14:creationId xmlns:p14="http://schemas.microsoft.com/office/powerpoint/2010/main" val="2090705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09600" y="0"/>
            <a:ext cx="8001000" cy="990600"/>
          </a:xfrm>
        </p:spPr>
        <p:txBody>
          <a:bodyPr/>
          <a:lstStyle/>
          <a:p>
            <a:pPr eaLnBrk="1" hangingPunct="1">
              <a:defRPr/>
            </a:pPr>
            <a:r>
              <a:rPr lang="de-DE" altLang="de-DE" b="1" u="sng" smtClean="0">
                <a:solidFill>
                  <a:schemeClr val="tx1"/>
                </a:solidFill>
              </a:rPr>
              <a:t>Messung von |Q|: Elektrometer</a:t>
            </a:r>
          </a:p>
        </p:txBody>
      </p:sp>
      <p:grpSp>
        <p:nvGrpSpPr>
          <p:cNvPr id="8194" name="Group 3"/>
          <p:cNvGrpSpPr>
            <a:grpSpLocks/>
          </p:cNvGrpSpPr>
          <p:nvPr/>
        </p:nvGrpSpPr>
        <p:grpSpPr bwMode="auto">
          <a:xfrm>
            <a:off x="533400" y="1219200"/>
            <a:ext cx="2903538" cy="5184775"/>
            <a:chOff x="336" y="768"/>
            <a:chExt cx="1829" cy="3266"/>
          </a:xfrm>
        </p:grpSpPr>
        <p:pic>
          <p:nvPicPr>
            <p:cNvPr id="8246" name="Picture 4" descr="electrodiagram[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768"/>
              <a:ext cx="1824" cy="1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47" name="Picture 5" descr="electroscop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 y="2192"/>
              <a:ext cx="1822" cy="1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6" name="Text Box 6"/>
            <p:cNvSpPr txBox="1">
              <a:spLocks noChangeArrowheads="1"/>
            </p:cNvSpPr>
            <p:nvPr/>
          </p:nvSpPr>
          <p:spPr bwMode="auto">
            <a:xfrm>
              <a:off x="480" y="3744"/>
              <a:ext cx="15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sz="2400" i="1">
                  <a:solidFill>
                    <a:schemeClr val="tx1"/>
                  </a:solidFill>
                </a:rPr>
                <a:t>Laborinstrument</a:t>
              </a:r>
            </a:p>
          </p:txBody>
        </p:sp>
      </p:grpSp>
      <p:grpSp>
        <p:nvGrpSpPr>
          <p:cNvPr id="8195" name="Group 7"/>
          <p:cNvGrpSpPr>
            <a:grpSpLocks/>
          </p:cNvGrpSpPr>
          <p:nvPr/>
        </p:nvGrpSpPr>
        <p:grpSpPr bwMode="auto">
          <a:xfrm>
            <a:off x="4038600" y="1752600"/>
            <a:ext cx="4422775" cy="4495800"/>
            <a:chOff x="2544" y="1104"/>
            <a:chExt cx="2786" cy="2832"/>
          </a:xfrm>
        </p:grpSpPr>
        <p:pic>
          <p:nvPicPr>
            <p:cNvPr id="8244" name="Picture 8" descr="escope-graph"/>
            <p:cNvPicPr>
              <a:picLocks noChangeAspect="1" noChangeArrowheads="1"/>
            </p:cNvPicPr>
            <p:nvPr/>
          </p:nvPicPr>
          <p:blipFill>
            <a:blip r:embed="rId5">
              <a:extLst>
                <a:ext uri="{28A0092B-C50C-407E-A947-70E740481C1C}">
                  <a14:useLocalDpi xmlns:a14="http://schemas.microsoft.com/office/drawing/2010/main" val="0"/>
                </a:ext>
              </a:extLst>
            </a:blip>
            <a:srcRect b="7692"/>
            <a:stretch>
              <a:fillRect/>
            </a:stretch>
          </p:blipFill>
          <p:spPr bwMode="auto">
            <a:xfrm>
              <a:off x="2544" y="1104"/>
              <a:ext cx="2786" cy="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9" name="Text Box 9"/>
            <p:cNvSpPr txBox="1">
              <a:spLocks noChangeArrowheads="1"/>
            </p:cNvSpPr>
            <p:nvPr/>
          </p:nvSpPr>
          <p:spPr bwMode="auto">
            <a:xfrm>
              <a:off x="2880" y="3648"/>
              <a:ext cx="14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sz="2400" i="1">
                  <a:solidFill>
                    <a:schemeClr val="tx1"/>
                  </a:solidFill>
                </a:rPr>
                <a:t>Schulinstrument</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27" name="Text Box 31"/>
          <p:cNvSpPr txBox="1">
            <a:spLocks noChangeArrowheads="1"/>
          </p:cNvSpPr>
          <p:nvPr/>
        </p:nvSpPr>
        <p:spPr bwMode="auto">
          <a:xfrm>
            <a:off x="228600" y="304800"/>
            <a:ext cx="6324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sz="3200" u="sng" dirty="0">
                <a:solidFill>
                  <a:schemeClr val="tx1"/>
                </a:solidFill>
              </a:rPr>
              <a:t>1.1.2. </a:t>
            </a:r>
            <a:r>
              <a:rPr lang="de-DE" altLang="de-DE" sz="3200" u="sng" dirty="0" smtClean="0">
                <a:solidFill>
                  <a:schemeClr val="tx1"/>
                </a:solidFill>
              </a:rPr>
              <a:t>Coulomb-Gesetz</a:t>
            </a:r>
            <a:endParaRPr lang="de-DE" altLang="de-DE" sz="3200" u="sng" dirty="0">
              <a:solidFill>
                <a:schemeClr val="tx1"/>
              </a:solidFill>
            </a:endParaRPr>
          </a:p>
        </p:txBody>
      </p:sp>
      <p:sp>
        <p:nvSpPr>
          <p:cNvPr id="80928" name="Oval 32"/>
          <p:cNvSpPr>
            <a:spLocks noChangeArrowheads="1"/>
          </p:cNvSpPr>
          <p:nvPr/>
        </p:nvSpPr>
        <p:spPr bwMode="auto">
          <a:xfrm>
            <a:off x="5969000" y="1524000"/>
            <a:ext cx="304800" cy="304800"/>
          </a:xfrm>
          <a:prstGeom prst="ellipse">
            <a:avLst/>
          </a:prstGeom>
          <a:gradFill rotWithShape="0">
            <a:gsLst>
              <a:gs pos="0">
                <a:srgbClr val="FF0000"/>
              </a:gs>
              <a:gs pos="100000">
                <a:srgbClr val="FF00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80929" name="Oval 33"/>
          <p:cNvSpPr>
            <a:spLocks noChangeArrowheads="1"/>
          </p:cNvSpPr>
          <p:nvPr/>
        </p:nvSpPr>
        <p:spPr bwMode="auto">
          <a:xfrm>
            <a:off x="7416800" y="1524000"/>
            <a:ext cx="304800" cy="304800"/>
          </a:xfrm>
          <a:prstGeom prst="ellipse">
            <a:avLst/>
          </a:prstGeom>
          <a:gradFill rotWithShape="0">
            <a:gsLst>
              <a:gs pos="0">
                <a:srgbClr val="3366FF"/>
              </a:gs>
              <a:gs pos="100000">
                <a:srgbClr val="3366FF">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spcBef>
                <a:spcPct val="50000"/>
              </a:spcBef>
              <a:defRPr/>
            </a:pPr>
            <a:endParaRPr lang="de-DE"/>
          </a:p>
        </p:txBody>
      </p:sp>
      <p:sp>
        <p:nvSpPr>
          <p:cNvPr id="80930" name="Text Box 34"/>
          <p:cNvSpPr txBox="1">
            <a:spLocks noChangeArrowheads="1"/>
          </p:cNvSpPr>
          <p:nvPr/>
        </p:nvSpPr>
        <p:spPr bwMode="auto">
          <a:xfrm>
            <a:off x="5880100" y="990600"/>
            <a:ext cx="76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i="1" dirty="0">
                <a:solidFill>
                  <a:srgbClr val="FF0000"/>
                </a:solidFill>
              </a:rPr>
              <a:t>Q</a:t>
            </a:r>
            <a:r>
              <a:rPr lang="de-DE" altLang="de-DE" baseline="-25000" dirty="0">
                <a:solidFill>
                  <a:srgbClr val="FF0000"/>
                </a:solidFill>
              </a:rPr>
              <a:t>1</a:t>
            </a:r>
            <a:endParaRPr lang="de-DE" altLang="de-DE" dirty="0">
              <a:solidFill>
                <a:srgbClr val="FF0000"/>
              </a:solidFill>
            </a:endParaRPr>
          </a:p>
        </p:txBody>
      </p:sp>
      <p:sp>
        <p:nvSpPr>
          <p:cNvPr id="80931" name="Text Box 35"/>
          <p:cNvSpPr txBox="1">
            <a:spLocks noChangeArrowheads="1"/>
          </p:cNvSpPr>
          <p:nvPr/>
        </p:nvSpPr>
        <p:spPr bwMode="auto">
          <a:xfrm>
            <a:off x="7340600" y="1028700"/>
            <a:ext cx="76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i="1" dirty="0"/>
              <a:t>Q</a:t>
            </a:r>
            <a:r>
              <a:rPr lang="de-DE" altLang="de-DE" baseline="-25000" dirty="0"/>
              <a:t>2</a:t>
            </a:r>
            <a:endParaRPr lang="de-DE" altLang="de-DE" dirty="0"/>
          </a:p>
        </p:txBody>
      </p:sp>
      <p:sp>
        <p:nvSpPr>
          <p:cNvPr id="80932" name="Text Box 36"/>
          <p:cNvSpPr txBox="1">
            <a:spLocks noChangeArrowheads="1"/>
          </p:cNvSpPr>
          <p:nvPr/>
        </p:nvSpPr>
        <p:spPr bwMode="auto">
          <a:xfrm>
            <a:off x="5892800" y="22860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de-DE" altLang="de-DE" sz="2400">
                <a:solidFill>
                  <a:schemeClr val="tx1"/>
                </a:solidFill>
              </a:rPr>
              <a:t>Punktladungen</a:t>
            </a:r>
          </a:p>
        </p:txBody>
      </p:sp>
      <p:sp>
        <p:nvSpPr>
          <p:cNvPr id="80933" name="Line 37"/>
          <p:cNvSpPr>
            <a:spLocks noChangeShapeType="1"/>
          </p:cNvSpPr>
          <p:nvPr/>
        </p:nvSpPr>
        <p:spPr bwMode="auto">
          <a:xfrm flipH="1" flipV="1">
            <a:off x="6184900" y="1879600"/>
            <a:ext cx="152400" cy="45720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80934" name="Line 38"/>
          <p:cNvSpPr>
            <a:spLocks noChangeShapeType="1"/>
          </p:cNvSpPr>
          <p:nvPr/>
        </p:nvSpPr>
        <p:spPr bwMode="auto">
          <a:xfrm flipV="1">
            <a:off x="7353300" y="1866900"/>
            <a:ext cx="152400" cy="50800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sp>
        <p:nvSpPr>
          <p:cNvPr id="80947" name="Text Box 51"/>
          <p:cNvSpPr txBox="1">
            <a:spLocks noChangeArrowheads="1"/>
          </p:cNvSpPr>
          <p:nvPr/>
        </p:nvSpPr>
        <p:spPr bwMode="auto">
          <a:xfrm>
            <a:off x="76200" y="4243387"/>
            <a:ext cx="8991600" cy="246221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228600" indent="-228600" algn="l">
              <a:spcBef>
                <a:spcPct val="0"/>
              </a:spcBef>
              <a:defRPr sz="2400">
                <a:solidFill>
                  <a:schemeClr val="tx1"/>
                </a:solidFill>
                <a:latin typeface="Times New Roman" charset="0"/>
              </a:defRPr>
            </a:lvl1pPr>
            <a:lvl2pPr algn="l">
              <a:spcBef>
                <a:spcPct val="0"/>
              </a:spcBef>
              <a:defRPr sz="2400">
                <a:solidFill>
                  <a:schemeClr val="tx1"/>
                </a:solidFill>
                <a:latin typeface="Times New Roman" charset="0"/>
              </a:defRPr>
            </a:lvl2pPr>
            <a:lvl3pPr algn="l">
              <a:spcBef>
                <a:spcPct val="0"/>
              </a:spcBef>
              <a:defRPr sz="2400">
                <a:solidFill>
                  <a:schemeClr val="tx1"/>
                </a:solidFill>
                <a:latin typeface="Times New Roman" charset="0"/>
              </a:defRPr>
            </a:lvl3pPr>
            <a:lvl4pPr algn="l">
              <a:spcBef>
                <a:spcPct val="0"/>
              </a:spcBef>
              <a:defRPr sz="2400">
                <a:solidFill>
                  <a:schemeClr val="tx1"/>
                </a:solidFill>
                <a:latin typeface="Times New Roman" charset="0"/>
              </a:defRPr>
            </a:lvl4pPr>
            <a:lvl5pPr algn="l">
              <a:spcBef>
                <a:spcPct val="0"/>
              </a:spcBef>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eaLnBrk="1" hangingPunct="1">
              <a:spcBef>
                <a:spcPct val="50000"/>
              </a:spcBef>
              <a:defRPr/>
            </a:pPr>
            <a:r>
              <a:rPr lang="de-DE" altLang="de-DE" sz="2800" dirty="0" smtClean="0"/>
              <a:t>Wichtige Beobachtung für Systeme von Punktladungen:</a:t>
            </a:r>
          </a:p>
          <a:p>
            <a:pPr eaLnBrk="1" hangingPunct="1">
              <a:spcBef>
                <a:spcPct val="50000"/>
              </a:spcBef>
              <a:buFontTx/>
              <a:buChar char="•"/>
              <a:defRPr/>
            </a:pPr>
            <a:r>
              <a:rPr lang="de-DE" altLang="de-DE" sz="2800" dirty="0" smtClean="0">
                <a:solidFill>
                  <a:srgbClr val="0000CC"/>
                </a:solidFill>
              </a:rPr>
              <a:t>Gesamtkraft durch Vektoraddition der Einzelkräfte</a:t>
            </a:r>
          </a:p>
          <a:p>
            <a:pPr marL="0" indent="0" eaLnBrk="1" hangingPunct="1">
              <a:spcBef>
                <a:spcPct val="50000"/>
              </a:spcBef>
              <a:defRPr/>
            </a:pPr>
            <a:r>
              <a:rPr lang="de-DE" altLang="de-DE" sz="2800" dirty="0" smtClean="0"/>
              <a:t>Interpretation im Kraftfeld-Modell:</a:t>
            </a:r>
          </a:p>
          <a:p>
            <a:pPr eaLnBrk="1" hangingPunct="1">
              <a:spcBef>
                <a:spcPct val="50000"/>
              </a:spcBef>
              <a:buFontTx/>
              <a:buChar char="•"/>
              <a:defRPr/>
            </a:pPr>
            <a:r>
              <a:rPr lang="de-DE" altLang="de-DE" sz="2800" dirty="0" smtClean="0">
                <a:solidFill>
                  <a:srgbClr val="0000CC"/>
                </a:solidFill>
              </a:rPr>
              <a:t>Für elektrische (Kraft-)Felder gilt das </a:t>
            </a:r>
            <a:r>
              <a:rPr lang="de-DE" altLang="de-DE" sz="2800" dirty="0" smtClean="0">
                <a:solidFill>
                  <a:srgbClr val="FF0000"/>
                </a:solidFill>
              </a:rPr>
              <a:t>Superpositionsprinzip</a:t>
            </a:r>
          </a:p>
        </p:txBody>
      </p:sp>
      <p:grpSp>
        <p:nvGrpSpPr>
          <p:cNvPr id="4" name="Gruppierung 3"/>
          <p:cNvGrpSpPr/>
          <p:nvPr/>
        </p:nvGrpSpPr>
        <p:grpSpPr>
          <a:xfrm>
            <a:off x="228600" y="976313"/>
            <a:ext cx="4114800" cy="2833687"/>
            <a:chOff x="228600" y="976313"/>
            <a:chExt cx="4114800" cy="2833687"/>
          </a:xfrm>
        </p:grpSpPr>
        <p:sp>
          <p:nvSpPr>
            <p:cNvPr id="22" name="Rectangle 9"/>
            <p:cNvSpPr>
              <a:spLocks noChangeArrowheads="1"/>
            </p:cNvSpPr>
            <p:nvPr/>
          </p:nvSpPr>
          <p:spPr bwMode="auto">
            <a:xfrm>
              <a:off x="820737" y="1695450"/>
              <a:ext cx="3522663" cy="1365250"/>
            </a:xfrm>
            <a:prstGeom prst="rect">
              <a:avLst/>
            </a:prstGeom>
            <a:solidFill>
              <a:srgbClr val="FFFF99"/>
            </a:solidFill>
            <a:ln>
              <a:noFill/>
            </a:ln>
            <a:effectLst>
              <a:outerShdw blurRad="63500" dist="38099" dir="2700000" algn="ctr" rotWithShape="0">
                <a:schemeClr val="bg2">
                  <a:alpha val="74998"/>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1" hangingPunct="1">
                <a:spcBef>
                  <a:spcPct val="50000"/>
                </a:spcBef>
                <a:defRPr/>
              </a:pPr>
              <a:endParaRPr lang="de-DE"/>
            </a:p>
          </p:txBody>
        </p:sp>
        <p:pic>
          <p:nvPicPr>
            <p:cNvPr id="2" name="Bild 1"/>
            <p:cNvPicPr>
              <a:picLocks noChangeAspect="1"/>
            </p:cNvPicPr>
            <p:nvPr/>
          </p:nvPicPr>
          <p:blipFill>
            <a:blip r:embed="rId2"/>
            <a:stretch>
              <a:fillRect/>
            </a:stretch>
          </p:blipFill>
          <p:spPr>
            <a:xfrm>
              <a:off x="1125537" y="1917700"/>
              <a:ext cx="2959100" cy="1892300"/>
            </a:xfrm>
            <a:prstGeom prst="rect">
              <a:avLst/>
            </a:prstGeom>
          </p:spPr>
        </p:pic>
        <p:sp>
          <p:nvSpPr>
            <p:cNvPr id="3" name="Textfeld 2"/>
            <p:cNvSpPr txBox="1"/>
            <p:nvPr/>
          </p:nvSpPr>
          <p:spPr>
            <a:xfrm>
              <a:off x="228600" y="976313"/>
              <a:ext cx="3581400" cy="523220"/>
            </a:xfrm>
            <a:prstGeom prst="rect">
              <a:avLst/>
            </a:prstGeom>
            <a:noFill/>
          </p:spPr>
          <p:txBody>
            <a:bodyPr wrap="square" rtlCol="0">
              <a:spAutoFit/>
            </a:bodyPr>
            <a:lstStyle/>
            <a:p>
              <a:r>
                <a:rPr lang="de-DE" smtClean="0">
                  <a:solidFill>
                    <a:schemeClr val="tx1"/>
                  </a:solidFill>
                </a:rPr>
                <a:t>Experiment ⇒</a:t>
              </a:r>
              <a:endParaRPr lang="de-DE">
                <a:solidFill>
                  <a:schemeClr val="tx1"/>
                </a:solidFill>
              </a:endParaRPr>
            </a:p>
          </p:txBody>
        </p:sp>
      </p:grpSp>
      <p:grpSp>
        <p:nvGrpSpPr>
          <p:cNvPr id="6" name="Gruppierung 5"/>
          <p:cNvGrpSpPr/>
          <p:nvPr/>
        </p:nvGrpSpPr>
        <p:grpSpPr>
          <a:xfrm>
            <a:off x="6121400" y="1143000"/>
            <a:ext cx="1447800" cy="533400"/>
            <a:chOff x="6121400" y="1143000"/>
            <a:chExt cx="1447800" cy="533400"/>
          </a:xfrm>
        </p:grpSpPr>
        <p:sp>
          <p:nvSpPr>
            <p:cNvPr id="80935" name="Line 39"/>
            <p:cNvSpPr>
              <a:spLocks noChangeShapeType="1"/>
            </p:cNvSpPr>
            <p:nvPr/>
          </p:nvSpPr>
          <p:spPr bwMode="auto">
            <a:xfrm flipV="1">
              <a:off x="6121400" y="1676400"/>
              <a:ext cx="1447800" cy="0"/>
            </a:xfrm>
            <a:prstGeom prst="line">
              <a:avLst/>
            </a:prstGeom>
            <a:noFill/>
            <a:ln w="76200">
              <a:solidFill>
                <a:schemeClr val="tx1">
                  <a:alpha val="50000"/>
                </a:schemeClr>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pic>
          <p:nvPicPr>
            <p:cNvPr id="5" name="Bild 4"/>
            <p:cNvPicPr>
              <a:picLocks noChangeAspect="1"/>
            </p:cNvPicPr>
            <p:nvPr/>
          </p:nvPicPr>
          <p:blipFill>
            <a:blip r:embed="rId3"/>
            <a:stretch>
              <a:fillRect/>
            </a:stretch>
          </p:blipFill>
          <p:spPr>
            <a:xfrm>
              <a:off x="6671291" y="1143000"/>
              <a:ext cx="339109" cy="416179"/>
            </a:xfrm>
            <a:prstGeom prst="rect">
              <a:avLst/>
            </a:prstGeom>
          </p:spPr>
        </p:pic>
      </p:grpSp>
      <p:grpSp>
        <p:nvGrpSpPr>
          <p:cNvPr id="10" name="Gruppierung 9"/>
          <p:cNvGrpSpPr/>
          <p:nvPr/>
        </p:nvGrpSpPr>
        <p:grpSpPr>
          <a:xfrm>
            <a:off x="5016500" y="1042333"/>
            <a:ext cx="965200" cy="634067"/>
            <a:chOff x="5016500" y="1042333"/>
            <a:chExt cx="965200" cy="634067"/>
          </a:xfrm>
        </p:grpSpPr>
        <p:sp>
          <p:nvSpPr>
            <p:cNvPr id="80943" name="Line 47"/>
            <p:cNvSpPr>
              <a:spLocks noChangeShapeType="1"/>
            </p:cNvSpPr>
            <p:nvPr/>
          </p:nvSpPr>
          <p:spPr bwMode="auto">
            <a:xfrm flipV="1">
              <a:off x="5016500" y="1676400"/>
              <a:ext cx="965200" cy="0"/>
            </a:xfrm>
            <a:prstGeom prst="line">
              <a:avLst/>
            </a:prstGeom>
            <a:noFill/>
            <a:ln w="76200">
              <a:solidFill>
                <a:srgbClr val="000099">
                  <a:alpha val="50000"/>
                </a:srgbClr>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pic>
          <p:nvPicPr>
            <p:cNvPr id="7" name="Bild 6"/>
            <p:cNvPicPr>
              <a:picLocks noChangeAspect="1"/>
            </p:cNvPicPr>
            <p:nvPr/>
          </p:nvPicPr>
          <p:blipFill>
            <a:blip r:embed="rId4"/>
            <a:stretch>
              <a:fillRect/>
            </a:stretch>
          </p:blipFill>
          <p:spPr>
            <a:xfrm>
              <a:off x="5130800" y="1042333"/>
              <a:ext cx="685800" cy="457200"/>
            </a:xfrm>
            <a:prstGeom prst="rect">
              <a:avLst/>
            </a:prstGeom>
          </p:spPr>
        </p:pic>
      </p:grpSp>
      <p:grpSp>
        <p:nvGrpSpPr>
          <p:cNvPr id="9" name="Gruppierung 8"/>
          <p:cNvGrpSpPr/>
          <p:nvPr/>
        </p:nvGrpSpPr>
        <p:grpSpPr>
          <a:xfrm>
            <a:off x="7721600" y="1059656"/>
            <a:ext cx="965200" cy="616744"/>
            <a:chOff x="7721600" y="1059656"/>
            <a:chExt cx="965200" cy="616744"/>
          </a:xfrm>
        </p:grpSpPr>
        <p:sp>
          <p:nvSpPr>
            <p:cNvPr id="80937" name="Line 41"/>
            <p:cNvSpPr>
              <a:spLocks noChangeShapeType="1"/>
            </p:cNvSpPr>
            <p:nvPr/>
          </p:nvSpPr>
          <p:spPr bwMode="auto">
            <a:xfrm flipV="1">
              <a:off x="7721600" y="1676400"/>
              <a:ext cx="965200" cy="0"/>
            </a:xfrm>
            <a:prstGeom prst="line">
              <a:avLst/>
            </a:prstGeom>
            <a:noFill/>
            <a:ln w="76200">
              <a:solidFill>
                <a:srgbClr val="000099">
                  <a:alpha val="50000"/>
                </a:srgbClr>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50000"/>
                </a:spcBef>
                <a:defRPr/>
              </a:pPr>
              <a:endParaRPr lang="de-DE"/>
            </a:p>
          </p:txBody>
        </p:sp>
        <p:pic>
          <p:nvPicPr>
            <p:cNvPr id="8" name="Bild 7"/>
            <p:cNvPicPr>
              <a:picLocks noChangeAspect="1"/>
            </p:cNvPicPr>
            <p:nvPr/>
          </p:nvPicPr>
          <p:blipFill>
            <a:blip r:embed="rId5"/>
            <a:stretch>
              <a:fillRect/>
            </a:stretch>
          </p:blipFill>
          <p:spPr>
            <a:xfrm>
              <a:off x="7950200" y="1059656"/>
              <a:ext cx="342900" cy="45720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80947"/>
                                        </p:tgtEl>
                                        <p:attrNameLst>
                                          <p:attrName>style.visibility</p:attrName>
                                        </p:attrNameLst>
                                      </p:cBhvr>
                                      <p:to>
                                        <p:strVal val="visible"/>
                                      </p:to>
                                    </p:set>
                                    <p:animEffect transition="in" filter="box(out)">
                                      <p:cBhvr>
                                        <p:cTn id="27" dur="500"/>
                                        <p:tgtEl>
                                          <p:spTgt spid="80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47"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904" name="Text Box 32"/>
          <p:cNvSpPr txBox="1">
            <a:spLocks noChangeArrowheads="1"/>
          </p:cNvSpPr>
          <p:nvPr/>
        </p:nvSpPr>
        <p:spPr bwMode="auto">
          <a:xfrm>
            <a:off x="152400" y="76200"/>
            <a:ext cx="899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spcBef>
                <a:spcPct val="50000"/>
              </a:spcBef>
              <a:defRPr/>
            </a:pPr>
            <a:r>
              <a:rPr lang="en-US" altLang="de-DE" u="sng" dirty="0" err="1" smtClean="0"/>
              <a:t>Defintion</a:t>
            </a:r>
            <a:r>
              <a:rPr lang="en-US" altLang="de-DE" u="sng" dirty="0" smtClean="0"/>
              <a:t> der </a:t>
            </a:r>
            <a:r>
              <a:rPr lang="en-US" altLang="de-DE" u="sng" dirty="0" err="1" smtClean="0"/>
              <a:t>Ladungseinheit</a:t>
            </a:r>
            <a:r>
              <a:rPr lang="en-US" altLang="de-DE" u="sng" dirty="0" smtClean="0"/>
              <a:t>:</a:t>
            </a:r>
            <a:r>
              <a:rPr lang="en-US" altLang="de-DE" dirty="0" smtClean="0">
                <a:solidFill>
                  <a:schemeClr val="tx1"/>
                </a:solidFill>
              </a:rPr>
              <a:t>  </a:t>
            </a:r>
            <a:r>
              <a:rPr lang="en-US" altLang="de-DE" dirty="0" err="1" smtClean="0">
                <a:solidFill>
                  <a:schemeClr val="tx1"/>
                </a:solidFill>
              </a:rPr>
              <a:t>Umweg</a:t>
            </a:r>
            <a:r>
              <a:rPr lang="en-US" altLang="de-DE" dirty="0" smtClean="0">
                <a:solidFill>
                  <a:schemeClr val="tx1"/>
                </a:solidFill>
              </a:rPr>
              <a:t> </a:t>
            </a:r>
            <a:r>
              <a:rPr lang="en-US" altLang="de-DE" dirty="0" err="1" smtClean="0">
                <a:solidFill>
                  <a:schemeClr val="tx1"/>
                </a:solidFill>
              </a:rPr>
              <a:t>über</a:t>
            </a:r>
            <a:r>
              <a:rPr lang="en-US" altLang="de-DE" dirty="0" smtClean="0">
                <a:solidFill>
                  <a:schemeClr val="tx1"/>
                </a:solidFill>
              </a:rPr>
              <a:t> </a:t>
            </a:r>
            <a:r>
              <a:rPr lang="en-US" altLang="de-DE" dirty="0" err="1" smtClean="0">
                <a:solidFill>
                  <a:srgbClr val="FF0000"/>
                </a:solidFill>
              </a:rPr>
              <a:t>Stromstärke</a:t>
            </a:r>
            <a:endParaRPr lang="de-DE" altLang="de-DE" dirty="0">
              <a:solidFill>
                <a:srgbClr val="FF0000"/>
              </a:solidFill>
            </a:endParaRPr>
          </a:p>
        </p:txBody>
      </p:sp>
      <p:sp>
        <p:nvSpPr>
          <p:cNvPr id="207910" name="Text Box 38"/>
          <p:cNvSpPr txBox="1">
            <a:spLocks noChangeArrowheads="1"/>
          </p:cNvSpPr>
          <p:nvPr/>
        </p:nvSpPr>
        <p:spPr bwMode="auto">
          <a:xfrm>
            <a:off x="2895600" y="12192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i="1" dirty="0">
                <a:solidFill>
                  <a:srgbClr val="FF0000"/>
                </a:solidFill>
              </a:rPr>
              <a:t>I</a:t>
            </a:r>
            <a:r>
              <a:rPr lang="de-DE" altLang="de-DE" baseline="-25000" dirty="0">
                <a:solidFill>
                  <a:srgbClr val="FF0000"/>
                </a:solidFill>
              </a:rPr>
              <a:t>2</a:t>
            </a:r>
            <a:endParaRPr lang="de-DE" altLang="de-DE" dirty="0">
              <a:solidFill>
                <a:srgbClr val="FF0000"/>
              </a:solidFill>
            </a:endParaRPr>
          </a:p>
        </p:txBody>
      </p:sp>
      <p:sp>
        <p:nvSpPr>
          <p:cNvPr id="2" name="Textfeld 1"/>
          <p:cNvSpPr txBox="1"/>
          <p:nvPr/>
        </p:nvSpPr>
        <p:spPr>
          <a:xfrm>
            <a:off x="152400" y="619780"/>
            <a:ext cx="8991600" cy="523220"/>
          </a:xfrm>
          <a:prstGeom prst="rect">
            <a:avLst/>
          </a:prstGeom>
          <a:noFill/>
        </p:spPr>
        <p:txBody>
          <a:bodyPr wrap="square" rtlCol="0">
            <a:spAutoFit/>
          </a:bodyPr>
          <a:lstStyle/>
          <a:p>
            <a:r>
              <a:rPr lang="de-DE" dirty="0" smtClean="0">
                <a:solidFill>
                  <a:schemeClr val="tx1"/>
                </a:solidFill>
              </a:rPr>
              <a:t>Experiment: 2 parallele, von Elektronen durchströmte Drähte </a:t>
            </a:r>
            <a:endParaRPr lang="de-DE" dirty="0">
              <a:solidFill>
                <a:schemeClr val="tx1"/>
              </a:solidFill>
            </a:endParaRPr>
          </a:p>
        </p:txBody>
      </p:sp>
      <p:sp>
        <p:nvSpPr>
          <p:cNvPr id="42" name="Textfeld 41"/>
          <p:cNvSpPr txBox="1"/>
          <p:nvPr/>
        </p:nvSpPr>
        <p:spPr>
          <a:xfrm>
            <a:off x="152400" y="3733800"/>
            <a:ext cx="8991600" cy="1384995"/>
          </a:xfrm>
          <a:prstGeom prst="rect">
            <a:avLst/>
          </a:prstGeom>
          <a:noFill/>
        </p:spPr>
        <p:txBody>
          <a:bodyPr wrap="square" rtlCol="0">
            <a:spAutoFit/>
          </a:bodyPr>
          <a:lstStyle/>
          <a:p>
            <a:pPr>
              <a:tabLst>
                <a:tab pos="1768475" algn="l"/>
              </a:tabLst>
            </a:pPr>
            <a:r>
              <a:rPr lang="de-DE" dirty="0" smtClean="0">
                <a:solidFill>
                  <a:schemeClr val="tx1"/>
                </a:solidFill>
              </a:rPr>
              <a:t>Definition:	</a:t>
            </a:r>
            <a:r>
              <a:rPr lang="de-DE" dirty="0" smtClean="0">
                <a:solidFill>
                  <a:srgbClr val="FF0000"/>
                </a:solidFill>
              </a:rPr>
              <a:t>Stromstärke </a:t>
            </a:r>
            <a:r>
              <a:rPr lang="de-DE" i="1" dirty="0" smtClean="0">
                <a:solidFill>
                  <a:srgbClr val="FF0000"/>
                </a:solidFill>
              </a:rPr>
              <a:t>I</a:t>
            </a:r>
            <a:r>
              <a:rPr lang="de-DE" dirty="0" smtClean="0">
                <a:solidFill>
                  <a:srgbClr val="FF0000"/>
                </a:solidFill>
              </a:rPr>
              <a:t> </a:t>
            </a:r>
            <a:r>
              <a:rPr lang="de-DE" dirty="0" smtClean="0"/>
              <a:t>= Ladungsstrom ∝ Zahl der Elektronen, die pro Sekunde durch Drahtquerschnitt strömen</a:t>
            </a:r>
            <a:endParaRPr lang="de-DE" dirty="0">
              <a:solidFill>
                <a:schemeClr val="tx1"/>
              </a:solidFill>
            </a:endParaRPr>
          </a:p>
          <a:p>
            <a:pPr>
              <a:tabLst>
                <a:tab pos="1768475" algn="l"/>
              </a:tabLst>
            </a:pPr>
            <a:r>
              <a:rPr lang="de-DE" dirty="0" smtClean="0">
                <a:solidFill>
                  <a:schemeClr val="tx1"/>
                </a:solidFill>
              </a:rPr>
              <a:t>Messung: </a:t>
            </a:r>
            <a:r>
              <a:rPr lang="de-DE" dirty="0" smtClean="0"/>
              <a:t>Kraftwirkung ist proportional zu </a:t>
            </a:r>
            <a:r>
              <a:rPr lang="de-DE" i="1" dirty="0" smtClean="0"/>
              <a:t>I</a:t>
            </a:r>
            <a:r>
              <a:rPr lang="de-DE" baseline="-25000" dirty="0" smtClean="0"/>
              <a:t>1</a:t>
            </a:r>
            <a:r>
              <a:rPr lang="de-DE" dirty="0" smtClean="0"/>
              <a:t> und zu </a:t>
            </a:r>
            <a:r>
              <a:rPr lang="de-DE" i="1" dirty="0" smtClean="0"/>
              <a:t>I</a:t>
            </a:r>
            <a:r>
              <a:rPr lang="de-DE" baseline="-25000" dirty="0" smtClean="0"/>
              <a:t>2</a:t>
            </a:r>
            <a:endParaRPr lang="de-DE" dirty="0"/>
          </a:p>
        </p:txBody>
      </p:sp>
      <p:sp>
        <p:nvSpPr>
          <p:cNvPr id="56" name="Text Box 38"/>
          <p:cNvSpPr txBox="1">
            <a:spLocks noChangeArrowheads="1"/>
          </p:cNvSpPr>
          <p:nvPr/>
        </p:nvSpPr>
        <p:spPr bwMode="auto">
          <a:xfrm>
            <a:off x="5562600" y="12192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i="1" dirty="0">
                <a:solidFill>
                  <a:srgbClr val="FF0000"/>
                </a:solidFill>
              </a:rPr>
              <a:t>I</a:t>
            </a:r>
            <a:r>
              <a:rPr lang="de-DE" altLang="de-DE" baseline="-25000" dirty="0">
                <a:solidFill>
                  <a:srgbClr val="FF0000"/>
                </a:solidFill>
              </a:rPr>
              <a:t>2</a:t>
            </a:r>
            <a:endParaRPr lang="de-DE" altLang="de-DE" dirty="0">
              <a:solidFill>
                <a:srgbClr val="FF0000"/>
              </a:solidFill>
            </a:endParaRPr>
          </a:p>
        </p:txBody>
      </p:sp>
      <p:sp>
        <p:nvSpPr>
          <p:cNvPr id="5" name="Rechteck 4"/>
          <p:cNvSpPr/>
          <p:nvPr/>
        </p:nvSpPr>
        <p:spPr>
          <a:xfrm>
            <a:off x="152400" y="5334000"/>
            <a:ext cx="8839200" cy="1384995"/>
          </a:xfrm>
          <a:prstGeom prst="rect">
            <a:avLst/>
          </a:prstGeom>
          <a:solidFill>
            <a:srgbClr val="FFFF99"/>
          </a:solidFill>
          <a:ln w="25400">
            <a:solidFill>
              <a:schemeClr val="tx1"/>
            </a:solidFill>
          </a:ln>
        </p:spPr>
        <p:txBody>
          <a:bodyPr wrap="square">
            <a:spAutoFit/>
          </a:bodyPr>
          <a:lstStyle/>
          <a:p>
            <a:r>
              <a:rPr lang="de-DE" dirty="0">
                <a:solidFill>
                  <a:schemeClr val="tx1"/>
                </a:solidFill>
              </a:rPr>
              <a:t>Definition: </a:t>
            </a:r>
            <a:r>
              <a:rPr lang="de-DE" altLang="de-DE" dirty="0">
                <a:solidFill>
                  <a:srgbClr val="000099"/>
                </a:solidFill>
              </a:rPr>
              <a:t>1 A = 1 </a:t>
            </a:r>
            <a:r>
              <a:rPr lang="de-DE" altLang="de-DE" u="sng" dirty="0">
                <a:solidFill>
                  <a:srgbClr val="000099"/>
                </a:solidFill>
              </a:rPr>
              <a:t>Ampere</a:t>
            </a:r>
            <a:r>
              <a:rPr lang="de-DE" altLang="de-DE" dirty="0">
                <a:solidFill>
                  <a:srgbClr val="000099"/>
                </a:solidFill>
              </a:rPr>
              <a:t> = diejenige </a:t>
            </a:r>
            <a:r>
              <a:rPr lang="de-DE" altLang="de-DE" u="sng" dirty="0">
                <a:solidFill>
                  <a:srgbClr val="000099"/>
                </a:solidFill>
              </a:rPr>
              <a:t>Stromstärke</a:t>
            </a:r>
            <a:r>
              <a:rPr lang="de-DE" altLang="de-DE" dirty="0">
                <a:solidFill>
                  <a:srgbClr val="000099"/>
                </a:solidFill>
              </a:rPr>
              <a:t> in zwei unendlich langen parallelen geraden Leitern in 1 m Abstand, die pro m Leiterlänge eine Kraft von 2</a:t>
            </a:r>
            <a:r>
              <a:rPr lang="de-DE" altLang="de-DE" dirty="0">
                <a:solidFill>
                  <a:srgbClr val="000099"/>
                </a:solidFill>
                <a:ea typeface="Times New Roman" charset="0"/>
                <a:cs typeface="Times New Roman" charset="0"/>
              </a:rPr>
              <a:t>·10</a:t>
            </a:r>
            <a:r>
              <a:rPr lang="de-DE" altLang="de-DE" baseline="30000" dirty="0">
                <a:solidFill>
                  <a:srgbClr val="000099"/>
                </a:solidFill>
                <a:latin typeface="Symbol" charset="2"/>
                <a:ea typeface="Times New Roman" charset="0"/>
                <a:cs typeface="Times New Roman" charset="0"/>
              </a:rPr>
              <a:t>-</a:t>
            </a:r>
            <a:r>
              <a:rPr lang="de-DE" altLang="de-DE" baseline="30000" dirty="0">
                <a:solidFill>
                  <a:srgbClr val="000099"/>
                </a:solidFill>
                <a:ea typeface="Times New Roman" charset="0"/>
                <a:cs typeface="Times New Roman" charset="0"/>
              </a:rPr>
              <a:t>7</a:t>
            </a:r>
            <a:r>
              <a:rPr lang="de-DE" altLang="de-DE" dirty="0">
                <a:solidFill>
                  <a:srgbClr val="000099"/>
                </a:solidFill>
                <a:ea typeface="Times New Roman" charset="0"/>
                <a:cs typeface="Times New Roman" charset="0"/>
              </a:rPr>
              <a:t> N verursacht.</a:t>
            </a:r>
            <a:r>
              <a:rPr lang="de-DE" altLang="de-DE" dirty="0">
                <a:solidFill>
                  <a:srgbClr val="000099"/>
                </a:solidFill>
              </a:rPr>
              <a:t> </a:t>
            </a:r>
            <a:endParaRPr lang="de-DE" dirty="0"/>
          </a:p>
        </p:txBody>
      </p:sp>
      <p:grpSp>
        <p:nvGrpSpPr>
          <p:cNvPr id="7" name="Gruppierung 6"/>
          <p:cNvGrpSpPr/>
          <p:nvPr/>
        </p:nvGrpSpPr>
        <p:grpSpPr>
          <a:xfrm>
            <a:off x="533400" y="1431926"/>
            <a:ext cx="8077200" cy="2077739"/>
            <a:chOff x="533400" y="1431926"/>
            <a:chExt cx="8077200" cy="2077739"/>
          </a:xfrm>
        </p:grpSpPr>
        <p:sp>
          <p:nvSpPr>
            <p:cNvPr id="3" name="Pfeil nach oben 2"/>
            <p:cNvSpPr/>
            <p:nvPr/>
          </p:nvSpPr>
          <p:spPr bwMode="auto">
            <a:xfrm>
              <a:off x="2057400" y="1431926"/>
              <a:ext cx="533400" cy="473074"/>
            </a:xfrm>
            <a:prstGeom prst="upArrow">
              <a:avLst/>
            </a:prstGeom>
            <a:solidFill>
              <a:srgbClr val="FFFF00">
                <a:alpha val="50196"/>
              </a:srgbClr>
            </a:solidFill>
            <a:ln w="2857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de-DE" sz="2800" b="0" i="0" u="none" strike="noStrike" cap="none" normalizeH="0" baseline="0">
                <a:ln>
                  <a:noFill/>
                </a:ln>
                <a:solidFill>
                  <a:srgbClr val="0000CC"/>
                </a:solidFill>
                <a:effectLst/>
                <a:latin typeface="Times New Roman" charset="0"/>
              </a:endParaRPr>
            </a:p>
          </p:txBody>
        </p:sp>
        <p:sp>
          <p:nvSpPr>
            <p:cNvPr id="44" name="Pfeil nach oben 43"/>
            <p:cNvSpPr/>
            <p:nvPr/>
          </p:nvSpPr>
          <p:spPr bwMode="auto">
            <a:xfrm rot="10800000">
              <a:off x="2057401" y="2879726"/>
              <a:ext cx="533400" cy="473074"/>
            </a:xfrm>
            <a:prstGeom prst="upArrow">
              <a:avLst/>
            </a:prstGeom>
            <a:solidFill>
              <a:srgbClr val="FFFF00">
                <a:alpha val="50196"/>
              </a:srgbClr>
            </a:solidFill>
            <a:ln w="2857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de-DE" sz="2800" b="0" i="0" u="none" strike="noStrike" cap="none" normalizeH="0" baseline="0">
                <a:ln>
                  <a:noFill/>
                </a:ln>
                <a:solidFill>
                  <a:srgbClr val="0000CC"/>
                </a:solidFill>
                <a:effectLst/>
                <a:latin typeface="Times New Roman" charset="0"/>
              </a:endParaRPr>
            </a:p>
          </p:txBody>
        </p:sp>
        <p:sp>
          <p:nvSpPr>
            <p:cNvPr id="207907" name="Line 35"/>
            <p:cNvSpPr>
              <a:spLocks noChangeShapeType="1"/>
            </p:cNvSpPr>
            <p:nvPr/>
          </p:nvSpPr>
          <p:spPr bwMode="auto">
            <a:xfrm>
              <a:off x="1112832" y="3016250"/>
              <a:ext cx="2304000"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207909" name="Text Box 37"/>
            <p:cNvSpPr txBox="1">
              <a:spLocks noChangeArrowheads="1"/>
            </p:cNvSpPr>
            <p:nvPr/>
          </p:nvSpPr>
          <p:spPr bwMode="auto">
            <a:xfrm>
              <a:off x="1524000" y="2970213"/>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i="1" dirty="0">
                  <a:solidFill>
                    <a:srgbClr val="FF0000"/>
                  </a:solidFill>
                </a:rPr>
                <a:t>I</a:t>
              </a:r>
              <a:r>
                <a:rPr lang="de-DE" altLang="de-DE" baseline="-25000" dirty="0">
                  <a:solidFill>
                    <a:srgbClr val="FF0000"/>
                  </a:solidFill>
                </a:rPr>
                <a:t>1</a:t>
              </a:r>
              <a:endParaRPr lang="de-DE" altLang="de-DE" dirty="0">
                <a:solidFill>
                  <a:srgbClr val="FF0000"/>
                </a:solidFill>
              </a:endParaRPr>
            </a:p>
          </p:txBody>
        </p:sp>
        <p:sp>
          <p:nvSpPr>
            <p:cNvPr id="207911" name="Text Box 39"/>
            <p:cNvSpPr txBox="1">
              <a:spLocks noChangeArrowheads="1"/>
            </p:cNvSpPr>
            <p:nvPr/>
          </p:nvSpPr>
          <p:spPr bwMode="auto">
            <a:xfrm>
              <a:off x="533400" y="255905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a:solidFill>
                    <a:srgbClr val="008000"/>
                  </a:solidFill>
                </a:rPr>
                <a:t>1</a:t>
              </a:r>
            </a:p>
          </p:txBody>
        </p:sp>
        <p:sp>
          <p:nvSpPr>
            <p:cNvPr id="207912" name="Text Box 40"/>
            <p:cNvSpPr txBox="1">
              <a:spLocks noChangeArrowheads="1"/>
            </p:cNvSpPr>
            <p:nvPr/>
          </p:nvSpPr>
          <p:spPr bwMode="auto">
            <a:xfrm>
              <a:off x="536575" y="16637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a:solidFill>
                    <a:srgbClr val="008000"/>
                  </a:solidFill>
                </a:rPr>
                <a:t>2</a:t>
              </a:r>
            </a:p>
          </p:txBody>
        </p:sp>
        <p:sp>
          <p:nvSpPr>
            <p:cNvPr id="207913" name="Line 41"/>
            <p:cNvSpPr>
              <a:spLocks noChangeShapeType="1"/>
            </p:cNvSpPr>
            <p:nvPr/>
          </p:nvSpPr>
          <p:spPr bwMode="auto">
            <a:xfrm flipV="1">
              <a:off x="3790950" y="1947863"/>
              <a:ext cx="0" cy="904875"/>
            </a:xfrm>
            <a:prstGeom prst="line">
              <a:avLst/>
            </a:prstGeom>
            <a:noFill/>
            <a:ln w="28575">
              <a:solidFill>
                <a:srgbClr val="0000CC"/>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207914" name="Text Box 42"/>
            <p:cNvSpPr txBox="1">
              <a:spLocks noChangeArrowheads="1"/>
            </p:cNvSpPr>
            <p:nvPr/>
          </p:nvSpPr>
          <p:spPr bwMode="auto">
            <a:xfrm>
              <a:off x="3675062" y="2106613"/>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i="1" dirty="0" smtClean="0"/>
                <a:t>d</a:t>
              </a:r>
              <a:endParaRPr lang="de-DE" altLang="de-DE" i="1" dirty="0"/>
            </a:p>
          </p:txBody>
        </p:sp>
        <p:sp>
          <p:nvSpPr>
            <p:cNvPr id="41" name="Line 35"/>
            <p:cNvSpPr>
              <a:spLocks noChangeShapeType="1"/>
            </p:cNvSpPr>
            <p:nvPr/>
          </p:nvSpPr>
          <p:spPr bwMode="auto">
            <a:xfrm rot="10800000">
              <a:off x="1125000" y="1751013"/>
              <a:ext cx="2304000"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47" name="Line 35"/>
            <p:cNvSpPr>
              <a:spLocks noChangeShapeType="1"/>
            </p:cNvSpPr>
            <p:nvPr/>
          </p:nvSpPr>
          <p:spPr bwMode="auto">
            <a:xfrm>
              <a:off x="5210170" y="3032124"/>
              <a:ext cx="2304000"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48" name="Text Box 37"/>
            <p:cNvSpPr txBox="1">
              <a:spLocks noChangeArrowheads="1"/>
            </p:cNvSpPr>
            <p:nvPr/>
          </p:nvSpPr>
          <p:spPr bwMode="auto">
            <a:xfrm>
              <a:off x="5621338" y="2986087"/>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i="1" dirty="0">
                  <a:solidFill>
                    <a:srgbClr val="FF0000"/>
                  </a:solidFill>
                </a:rPr>
                <a:t>I</a:t>
              </a:r>
              <a:r>
                <a:rPr lang="de-DE" altLang="de-DE" baseline="-25000" dirty="0">
                  <a:solidFill>
                    <a:srgbClr val="FF0000"/>
                  </a:solidFill>
                </a:rPr>
                <a:t>1</a:t>
              </a:r>
              <a:endParaRPr lang="de-DE" altLang="de-DE" dirty="0">
                <a:solidFill>
                  <a:srgbClr val="FF0000"/>
                </a:solidFill>
              </a:endParaRPr>
            </a:p>
          </p:txBody>
        </p:sp>
        <p:sp>
          <p:nvSpPr>
            <p:cNvPr id="49" name="Text Box 39"/>
            <p:cNvSpPr txBox="1">
              <a:spLocks noChangeArrowheads="1"/>
            </p:cNvSpPr>
            <p:nvPr/>
          </p:nvSpPr>
          <p:spPr bwMode="auto">
            <a:xfrm>
              <a:off x="4630738" y="2574924"/>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a:solidFill>
                    <a:srgbClr val="008000"/>
                  </a:solidFill>
                </a:rPr>
                <a:t>1</a:t>
              </a:r>
            </a:p>
          </p:txBody>
        </p:sp>
        <p:sp>
          <p:nvSpPr>
            <p:cNvPr id="50" name="Text Box 40"/>
            <p:cNvSpPr txBox="1">
              <a:spLocks noChangeArrowheads="1"/>
            </p:cNvSpPr>
            <p:nvPr/>
          </p:nvSpPr>
          <p:spPr bwMode="auto">
            <a:xfrm>
              <a:off x="4633913" y="1679574"/>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a:solidFill>
                    <a:srgbClr val="008000"/>
                  </a:solidFill>
                </a:rPr>
                <a:t>2</a:t>
              </a:r>
            </a:p>
          </p:txBody>
        </p:sp>
        <p:sp>
          <p:nvSpPr>
            <p:cNvPr id="51" name="Line 41"/>
            <p:cNvSpPr>
              <a:spLocks noChangeShapeType="1"/>
            </p:cNvSpPr>
            <p:nvPr/>
          </p:nvSpPr>
          <p:spPr bwMode="auto">
            <a:xfrm flipV="1">
              <a:off x="7888288" y="1963737"/>
              <a:ext cx="0" cy="904875"/>
            </a:xfrm>
            <a:prstGeom prst="line">
              <a:avLst/>
            </a:prstGeom>
            <a:noFill/>
            <a:ln w="28575">
              <a:solidFill>
                <a:srgbClr val="0000CC"/>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52" name="Text Box 42"/>
            <p:cNvSpPr txBox="1">
              <a:spLocks noChangeArrowheads="1"/>
            </p:cNvSpPr>
            <p:nvPr/>
          </p:nvSpPr>
          <p:spPr bwMode="auto">
            <a:xfrm>
              <a:off x="7772400" y="2122487"/>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i="1" dirty="0" smtClean="0"/>
                <a:t>d</a:t>
              </a:r>
              <a:endParaRPr lang="de-DE" altLang="de-DE" i="1" dirty="0"/>
            </a:p>
          </p:txBody>
        </p:sp>
        <p:sp>
          <p:nvSpPr>
            <p:cNvPr id="53" name="Line 35"/>
            <p:cNvSpPr>
              <a:spLocks noChangeShapeType="1"/>
            </p:cNvSpPr>
            <p:nvPr/>
          </p:nvSpPr>
          <p:spPr bwMode="auto">
            <a:xfrm>
              <a:off x="5222338" y="1766887"/>
              <a:ext cx="2304000"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54" name="Pfeil nach oben 53"/>
            <p:cNvSpPr/>
            <p:nvPr/>
          </p:nvSpPr>
          <p:spPr bwMode="auto">
            <a:xfrm>
              <a:off x="6154738" y="2362200"/>
              <a:ext cx="533400" cy="473074"/>
            </a:xfrm>
            <a:prstGeom prst="upArrow">
              <a:avLst/>
            </a:prstGeom>
            <a:solidFill>
              <a:srgbClr val="FFFF00">
                <a:alpha val="50196"/>
              </a:srgbClr>
            </a:solidFill>
            <a:ln w="2857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de-DE" sz="2800" b="0" i="0" u="none" strike="noStrike" cap="none" normalizeH="0" baseline="0">
                <a:ln>
                  <a:noFill/>
                </a:ln>
                <a:solidFill>
                  <a:srgbClr val="0000CC"/>
                </a:solidFill>
                <a:effectLst/>
                <a:latin typeface="Times New Roman" charset="0"/>
              </a:endParaRPr>
            </a:p>
          </p:txBody>
        </p:sp>
        <p:sp>
          <p:nvSpPr>
            <p:cNvPr id="55" name="Pfeil nach oben 54"/>
            <p:cNvSpPr/>
            <p:nvPr/>
          </p:nvSpPr>
          <p:spPr bwMode="auto">
            <a:xfrm rot="10800000">
              <a:off x="6154738" y="1937153"/>
              <a:ext cx="533400" cy="473074"/>
            </a:xfrm>
            <a:prstGeom prst="upArrow">
              <a:avLst/>
            </a:prstGeom>
            <a:solidFill>
              <a:srgbClr val="FFFF00">
                <a:alpha val="50196"/>
              </a:srgbClr>
            </a:solidFill>
            <a:ln w="2857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de-DE" sz="2800" b="0" i="0" u="none" strike="noStrike" cap="none" normalizeH="0" baseline="0">
                <a:ln>
                  <a:noFill/>
                </a:ln>
                <a:solidFill>
                  <a:srgbClr val="0000CC"/>
                </a:solidFill>
                <a:effectLst/>
                <a:latin typeface="Times New Roman" charset="0"/>
              </a:endParaRPr>
            </a:p>
          </p:txBody>
        </p:sp>
        <p:sp>
          <p:nvSpPr>
            <p:cNvPr id="4" name="Textfeld 3"/>
            <p:cNvSpPr txBox="1"/>
            <p:nvPr/>
          </p:nvSpPr>
          <p:spPr>
            <a:xfrm>
              <a:off x="2514600" y="3048000"/>
              <a:ext cx="1925638" cy="461665"/>
            </a:xfrm>
            <a:prstGeom prst="rect">
              <a:avLst/>
            </a:prstGeom>
            <a:noFill/>
          </p:spPr>
          <p:txBody>
            <a:bodyPr wrap="square" rtlCol="0">
              <a:spAutoFit/>
            </a:bodyPr>
            <a:lstStyle/>
            <a:p>
              <a:r>
                <a:rPr lang="de-DE" sz="2400" smtClean="0">
                  <a:solidFill>
                    <a:schemeClr val="tx1"/>
                  </a:solidFill>
                </a:rPr>
                <a:t>Abstoßung</a:t>
              </a:r>
              <a:endParaRPr lang="de-DE" sz="2400">
                <a:solidFill>
                  <a:schemeClr val="tx1"/>
                </a:solidFill>
              </a:endParaRPr>
            </a:p>
          </p:txBody>
        </p:sp>
        <p:sp>
          <p:nvSpPr>
            <p:cNvPr id="58" name="Textfeld 57"/>
            <p:cNvSpPr txBox="1"/>
            <p:nvPr/>
          </p:nvSpPr>
          <p:spPr>
            <a:xfrm>
              <a:off x="6684962" y="3048000"/>
              <a:ext cx="1925638" cy="461665"/>
            </a:xfrm>
            <a:prstGeom prst="rect">
              <a:avLst/>
            </a:prstGeom>
            <a:noFill/>
          </p:spPr>
          <p:txBody>
            <a:bodyPr wrap="square" rtlCol="0">
              <a:spAutoFit/>
            </a:bodyPr>
            <a:lstStyle/>
            <a:p>
              <a:r>
                <a:rPr lang="de-DE" sz="2400" dirty="0" smtClean="0">
                  <a:solidFill>
                    <a:schemeClr val="tx1"/>
                  </a:solidFill>
                </a:rPr>
                <a:t>Anziehung</a:t>
              </a:r>
              <a:endParaRPr lang="de-DE" sz="2400" dirty="0">
                <a:solidFill>
                  <a:schemeClr val="tx1"/>
                </a:solidFill>
              </a:endParaRPr>
            </a:p>
          </p:txBody>
        </p:sp>
        <p:sp>
          <p:nvSpPr>
            <p:cNvPr id="6" name="Zylinder 5"/>
            <p:cNvSpPr/>
            <p:nvPr/>
          </p:nvSpPr>
          <p:spPr bwMode="auto">
            <a:xfrm rot="5400000">
              <a:off x="2291556" y="592930"/>
              <a:ext cx="100010" cy="2724150"/>
            </a:xfrm>
            <a:prstGeom prst="can">
              <a:avLst/>
            </a:prstGeom>
            <a:gradFill flip="none" rotWithShape="1">
              <a:gsLst>
                <a:gs pos="50000">
                  <a:schemeClr val="accent1">
                    <a:lumMod val="40000"/>
                    <a:lumOff val="60000"/>
                  </a:schemeClr>
                </a:gs>
                <a:gs pos="0">
                  <a:schemeClr val="accent1">
                    <a:lumMod val="75000"/>
                  </a:schemeClr>
                </a:gs>
                <a:gs pos="100000">
                  <a:schemeClr val="accent1">
                    <a:lumMod val="75000"/>
                  </a:schemeClr>
                </a:gs>
              </a:gsLst>
              <a:lin ang="0" scaled="0"/>
              <a:tileRect/>
            </a:gra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de-DE" sz="2800" b="0" i="0" u="none" strike="noStrike" cap="none" normalizeH="0" baseline="0">
                <a:ln>
                  <a:noFill/>
                </a:ln>
                <a:solidFill>
                  <a:srgbClr val="0000CC"/>
                </a:solidFill>
                <a:effectLst/>
                <a:latin typeface="Times New Roman" charset="0"/>
              </a:endParaRPr>
            </a:p>
          </p:txBody>
        </p:sp>
        <p:sp>
          <p:nvSpPr>
            <p:cNvPr id="33" name="Zylinder 32"/>
            <p:cNvSpPr/>
            <p:nvPr/>
          </p:nvSpPr>
          <p:spPr bwMode="auto">
            <a:xfrm rot="5400000">
              <a:off x="2291556" y="1456532"/>
              <a:ext cx="100010" cy="2724150"/>
            </a:xfrm>
            <a:prstGeom prst="can">
              <a:avLst/>
            </a:prstGeom>
            <a:gradFill flip="none" rotWithShape="1">
              <a:gsLst>
                <a:gs pos="50000">
                  <a:schemeClr val="accent1">
                    <a:lumMod val="40000"/>
                    <a:lumOff val="60000"/>
                  </a:schemeClr>
                </a:gs>
                <a:gs pos="0">
                  <a:schemeClr val="accent1">
                    <a:lumMod val="75000"/>
                  </a:schemeClr>
                </a:gs>
                <a:gs pos="100000">
                  <a:schemeClr val="accent1">
                    <a:lumMod val="75000"/>
                  </a:schemeClr>
                </a:gs>
              </a:gsLst>
              <a:lin ang="0" scaled="0"/>
              <a:tileRect/>
            </a:gra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de-DE" sz="2800" b="0" i="0" u="none" strike="noStrike" cap="none" normalizeH="0" baseline="0">
                <a:ln>
                  <a:noFill/>
                </a:ln>
                <a:solidFill>
                  <a:srgbClr val="0000CC"/>
                </a:solidFill>
                <a:effectLst/>
                <a:latin typeface="Times New Roman" charset="0"/>
              </a:endParaRPr>
            </a:p>
          </p:txBody>
        </p:sp>
        <p:sp>
          <p:nvSpPr>
            <p:cNvPr id="34" name="Zylinder 33"/>
            <p:cNvSpPr/>
            <p:nvPr/>
          </p:nvSpPr>
          <p:spPr bwMode="auto">
            <a:xfrm rot="5400000">
              <a:off x="6360320" y="592930"/>
              <a:ext cx="100010" cy="2724150"/>
            </a:xfrm>
            <a:prstGeom prst="can">
              <a:avLst/>
            </a:prstGeom>
            <a:gradFill flip="none" rotWithShape="1">
              <a:gsLst>
                <a:gs pos="50000">
                  <a:schemeClr val="accent1">
                    <a:lumMod val="40000"/>
                    <a:lumOff val="60000"/>
                  </a:schemeClr>
                </a:gs>
                <a:gs pos="0">
                  <a:schemeClr val="accent1">
                    <a:lumMod val="75000"/>
                  </a:schemeClr>
                </a:gs>
                <a:gs pos="100000">
                  <a:schemeClr val="accent1">
                    <a:lumMod val="75000"/>
                  </a:schemeClr>
                </a:gs>
              </a:gsLst>
              <a:lin ang="0" scaled="0"/>
              <a:tileRect/>
            </a:gra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de-DE" sz="2800" b="0" i="0" u="none" strike="noStrike" cap="none" normalizeH="0" baseline="0">
                <a:ln>
                  <a:noFill/>
                </a:ln>
                <a:solidFill>
                  <a:srgbClr val="0000CC"/>
                </a:solidFill>
                <a:effectLst/>
                <a:latin typeface="Times New Roman" charset="0"/>
              </a:endParaRPr>
            </a:p>
          </p:txBody>
        </p:sp>
        <p:sp>
          <p:nvSpPr>
            <p:cNvPr id="35" name="Zylinder 34"/>
            <p:cNvSpPr/>
            <p:nvPr/>
          </p:nvSpPr>
          <p:spPr bwMode="auto">
            <a:xfrm rot="5400000">
              <a:off x="6360320" y="1456532"/>
              <a:ext cx="100010" cy="2724150"/>
            </a:xfrm>
            <a:prstGeom prst="can">
              <a:avLst/>
            </a:prstGeom>
            <a:gradFill flip="none" rotWithShape="1">
              <a:gsLst>
                <a:gs pos="50000">
                  <a:schemeClr val="accent1">
                    <a:lumMod val="40000"/>
                    <a:lumOff val="60000"/>
                  </a:schemeClr>
                </a:gs>
                <a:gs pos="0">
                  <a:schemeClr val="accent1">
                    <a:lumMod val="75000"/>
                  </a:schemeClr>
                </a:gs>
                <a:gs pos="100000">
                  <a:schemeClr val="accent1">
                    <a:lumMod val="75000"/>
                  </a:schemeClr>
                </a:gs>
              </a:gsLst>
              <a:lin ang="0" scaled="0"/>
              <a:tileRect/>
            </a:gra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de-DE" sz="2800" b="0" i="0" u="none" strike="noStrike" cap="none" normalizeH="0" baseline="0">
                <a:ln>
                  <a:noFill/>
                </a:ln>
                <a:solidFill>
                  <a:srgbClr val="0000CC"/>
                </a:solidFill>
                <a:effectLst/>
                <a:latin typeface="Times New Roman" charset="0"/>
              </a:endParaRPr>
            </a:p>
          </p:txBody>
        </p:sp>
      </p:grpSp>
    </p:spTree>
    <p:extLst>
      <p:ext uri="{BB962C8B-B14F-4D97-AF65-F5344CB8AC3E}">
        <p14:creationId xmlns:p14="http://schemas.microsoft.com/office/powerpoint/2010/main" val="71750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904" name="Text Box 32"/>
          <p:cNvSpPr txBox="1">
            <a:spLocks noChangeArrowheads="1"/>
          </p:cNvSpPr>
          <p:nvPr/>
        </p:nvSpPr>
        <p:spPr bwMode="auto">
          <a:xfrm>
            <a:off x="152400" y="76200"/>
            <a:ext cx="899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spcBef>
                <a:spcPct val="50000"/>
              </a:spcBef>
              <a:defRPr/>
            </a:pPr>
            <a:r>
              <a:rPr lang="en-US" altLang="de-DE" u="sng" dirty="0" err="1" smtClean="0"/>
              <a:t>Defintion</a:t>
            </a:r>
            <a:r>
              <a:rPr lang="en-US" altLang="de-DE" u="sng" dirty="0" smtClean="0"/>
              <a:t> der </a:t>
            </a:r>
            <a:r>
              <a:rPr lang="en-US" altLang="de-DE" u="sng" dirty="0" err="1" smtClean="0"/>
              <a:t>Ladungseinheit</a:t>
            </a:r>
            <a:r>
              <a:rPr lang="en-US" altLang="de-DE" u="sng" dirty="0" smtClean="0"/>
              <a:t>:</a:t>
            </a:r>
            <a:r>
              <a:rPr lang="en-US" altLang="de-DE" dirty="0" smtClean="0">
                <a:solidFill>
                  <a:schemeClr val="tx1"/>
                </a:solidFill>
              </a:rPr>
              <a:t>  </a:t>
            </a:r>
            <a:r>
              <a:rPr lang="en-US" altLang="de-DE" dirty="0" err="1" smtClean="0">
                <a:solidFill>
                  <a:schemeClr val="tx1"/>
                </a:solidFill>
              </a:rPr>
              <a:t>Umweg</a:t>
            </a:r>
            <a:r>
              <a:rPr lang="en-US" altLang="de-DE" dirty="0" smtClean="0">
                <a:solidFill>
                  <a:schemeClr val="tx1"/>
                </a:solidFill>
              </a:rPr>
              <a:t> </a:t>
            </a:r>
            <a:r>
              <a:rPr lang="en-US" altLang="de-DE" dirty="0" err="1" smtClean="0">
                <a:solidFill>
                  <a:schemeClr val="tx1"/>
                </a:solidFill>
              </a:rPr>
              <a:t>über</a:t>
            </a:r>
            <a:r>
              <a:rPr lang="en-US" altLang="de-DE" dirty="0" smtClean="0">
                <a:solidFill>
                  <a:schemeClr val="tx1"/>
                </a:solidFill>
              </a:rPr>
              <a:t> </a:t>
            </a:r>
            <a:r>
              <a:rPr lang="en-US" altLang="de-DE" dirty="0" err="1" smtClean="0">
                <a:solidFill>
                  <a:srgbClr val="FF0000"/>
                </a:solidFill>
              </a:rPr>
              <a:t>Stromstärke</a:t>
            </a:r>
            <a:endParaRPr lang="de-DE" altLang="de-DE" dirty="0">
              <a:solidFill>
                <a:srgbClr val="FF0000"/>
              </a:solidFill>
            </a:endParaRPr>
          </a:p>
        </p:txBody>
      </p:sp>
      <p:sp>
        <p:nvSpPr>
          <p:cNvPr id="2" name="Textfeld 1"/>
          <p:cNvSpPr txBox="1"/>
          <p:nvPr/>
        </p:nvSpPr>
        <p:spPr>
          <a:xfrm>
            <a:off x="152400" y="619780"/>
            <a:ext cx="8991600" cy="523220"/>
          </a:xfrm>
          <a:prstGeom prst="rect">
            <a:avLst/>
          </a:prstGeom>
          <a:noFill/>
        </p:spPr>
        <p:txBody>
          <a:bodyPr wrap="square" rtlCol="0">
            <a:spAutoFit/>
          </a:bodyPr>
          <a:lstStyle/>
          <a:p>
            <a:r>
              <a:rPr lang="de-DE" dirty="0" smtClean="0">
                <a:solidFill>
                  <a:schemeClr val="tx1"/>
                </a:solidFill>
              </a:rPr>
              <a:t>Experiment: 2 parallele, von Elektronen durchströmte Drähte </a:t>
            </a:r>
            <a:endParaRPr lang="de-DE" dirty="0">
              <a:solidFill>
                <a:schemeClr val="tx1"/>
              </a:solidFill>
            </a:endParaRPr>
          </a:p>
        </p:txBody>
      </p:sp>
      <p:sp>
        <p:nvSpPr>
          <p:cNvPr id="5" name="Rechteck 4"/>
          <p:cNvSpPr/>
          <p:nvPr/>
        </p:nvSpPr>
        <p:spPr>
          <a:xfrm>
            <a:off x="152400" y="3644205"/>
            <a:ext cx="8839200" cy="1384995"/>
          </a:xfrm>
          <a:prstGeom prst="rect">
            <a:avLst/>
          </a:prstGeom>
          <a:solidFill>
            <a:srgbClr val="FFFF99"/>
          </a:solidFill>
          <a:ln w="25400">
            <a:solidFill>
              <a:schemeClr val="tx1"/>
            </a:solidFill>
          </a:ln>
        </p:spPr>
        <p:txBody>
          <a:bodyPr wrap="square">
            <a:spAutoFit/>
          </a:bodyPr>
          <a:lstStyle/>
          <a:p>
            <a:r>
              <a:rPr lang="de-DE" dirty="0">
                <a:solidFill>
                  <a:schemeClr val="tx1"/>
                </a:solidFill>
              </a:rPr>
              <a:t>Definition: </a:t>
            </a:r>
            <a:r>
              <a:rPr lang="de-DE" altLang="de-DE" dirty="0">
                <a:solidFill>
                  <a:srgbClr val="000099"/>
                </a:solidFill>
              </a:rPr>
              <a:t>1 A = 1 </a:t>
            </a:r>
            <a:r>
              <a:rPr lang="de-DE" altLang="de-DE" u="sng" dirty="0">
                <a:solidFill>
                  <a:srgbClr val="000099"/>
                </a:solidFill>
              </a:rPr>
              <a:t>Ampere</a:t>
            </a:r>
            <a:r>
              <a:rPr lang="de-DE" altLang="de-DE" dirty="0">
                <a:solidFill>
                  <a:srgbClr val="000099"/>
                </a:solidFill>
              </a:rPr>
              <a:t> = diejenige </a:t>
            </a:r>
            <a:r>
              <a:rPr lang="de-DE" altLang="de-DE" u="sng" dirty="0">
                <a:solidFill>
                  <a:srgbClr val="000099"/>
                </a:solidFill>
              </a:rPr>
              <a:t>Stromstärke</a:t>
            </a:r>
            <a:r>
              <a:rPr lang="de-DE" altLang="de-DE" dirty="0">
                <a:solidFill>
                  <a:srgbClr val="000099"/>
                </a:solidFill>
              </a:rPr>
              <a:t> in zwei unendlich langen parallelen geraden Leitern in 1 m Abstand, die pro m Leiterlänge eine Kraft von 2</a:t>
            </a:r>
            <a:r>
              <a:rPr lang="de-DE" altLang="de-DE" dirty="0">
                <a:solidFill>
                  <a:srgbClr val="000099"/>
                </a:solidFill>
                <a:ea typeface="Times New Roman" charset="0"/>
                <a:cs typeface="Times New Roman" charset="0"/>
              </a:rPr>
              <a:t>·10</a:t>
            </a:r>
            <a:r>
              <a:rPr lang="de-DE" altLang="de-DE" baseline="30000" dirty="0">
                <a:solidFill>
                  <a:srgbClr val="000099"/>
                </a:solidFill>
                <a:latin typeface="Symbol" charset="2"/>
                <a:ea typeface="Times New Roman" charset="0"/>
                <a:cs typeface="Times New Roman" charset="0"/>
              </a:rPr>
              <a:t>-</a:t>
            </a:r>
            <a:r>
              <a:rPr lang="de-DE" altLang="de-DE" baseline="30000" dirty="0">
                <a:solidFill>
                  <a:srgbClr val="000099"/>
                </a:solidFill>
                <a:ea typeface="Times New Roman" charset="0"/>
                <a:cs typeface="Times New Roman" charset="0"/>
              </a:rPr>
              <a:t>7</a:t>
            </a:r>
            <a:r>
              <a:rPr lang="de-DE" altLang="de-DE" dirty="0">
                <a:solidFill>
                  <a:srgbClr val="000099"/>
                </a:solidFill>
                <a:ea typeface="Times New Roman" charset="0"/>
                <a:cs typeface="Times New Roman" charset="0"/>
              </a:rPr>
              <a:t> N verursacht.</a:t>
            </a:r>
            <a:r>
              <a:rPr lang="de-DE" altLang="de-DE" dirty="0">
                <a:solidFill>
                  <a:srgbClr val="000099"/>
                </a:solidFill>
              </a:rPr>
              <a:t> </a:t>
            </a:r>
            <a:endParaRPr lang="de-DE" dirty="0"/>
          </a:p>
        </p:txBody>
      </p:sp>
      <p:sp>
        <p:nvSpPr>
          <p:cNvPr id="32" name="Rechteck 31"/>
          <p:cNvSpPr/>
          <p:nvPr/>
        </p:nvSpPr>
        <p:spPr>
          <a:xfrm>
            <a:off x="152400" y="5244405"/>
            <a:ext cx="8839200" cy="1384995"/>
          </a:xfrm>
          <a:prstGeom prst="rect">
            <a:avLst/>
          </a:prstGeom>
          <a:solidFill>
            <a:srgbClr val="FFFF99"/>
          </a:solidFill>
          <a:ln w="25400">
            <a:solidFill>
              <a:schemeClr val="tx1"/>
            </a:solidFill>
          </a:ln>
        </p:spPr>
        <p:txBody>
          <a:bodyPr wrap="square">
            <a:spAutoFit/>
          </a:bodyPr>
          <a:lstStyle/>
          <a:p>
            <a:r>
              <a:rPr lang="de-DE" dirty="0">
                <a:solidFill>
                  <a:schemeClr val="tx1"/>
                </a:solidFill>
              </a:rPr>
              <a:t>Definition: </a:t>
            </a:r>
            <a:r>
              <a:rPr lang="de-DE" altLang="de-DE" dirty="0">
                <a:solidFill>
                  <a:srgbClr val="000099"/>
                </a:solidFill>
              </a:rPr>
              <a:t>1 </a:t>
            </a:r>
            <a:r>
              <a:rPr lang="de-DE" altLang="de-DE" dirty="0" smtClean="0">
                <a:solidFill>
                  <a:srgbClr val="000099"/>
                </a:solidFill>
              </a:rPr>
              <a:t>C </a:t>
            </a:r>
            <a:r>
              <a:rPr lang="de-DE" altLang="de-DE" dirty="0">
                <a:solidFill>
                  <a:srgbClr val="000099"/>
                </a:solidFill>
              </a:rPr>
              <a:t>= 1 </a:t>
            </a:r>
            <a:r>
              <a:rPr lang="de-DE" altLang="de-DE" u="sng" dirty="0" smtClean="0">
                <a:solidFill>
                  <a:srgbClr val="000099"/>
                </a:solidFill>
              </a:rPr>
              <a:t>Coulomb</a:t>
            </a:r>
            <a:r>
              <a:rPr lang="de-DE" altLang="de-DE" dirty="0" smtClean="0">
                <a:solidFill>
                  <a:srgbClr val="000099"/>
                </a:solidFill>
              </a:rPr>
              <a:t> = diejenige </a:t>
            </a:r>
            <a:r>
              <a:rPr lang="de-DE" altLang="de-DE" u="sng" dirty="0" smtClean="0">
                <a:solidFill>
                  <a:srgbClr val="000099"/>
                </a:solidFill>
              </a:rPr>
              <a:t>Ladung</a:t>
            </a:r>
            <a:r>
              <a:rPr lang="de-DE" altLang="de-DE" dirty="0" smtClean="0">
                <a:solidFill>
                  <a:srgbClr val="000099"/>
                </a:solidFill>
              </a:rPr>
              <a:t>, die bei einer Stromstärke von 1 A pro Sekunde durch einen Draht strömt:    </a:t>
            </a:r>
            <a:r>
              <a:rPr lang="de-DE" altLang="de-DE" dirty="0" smtClean="0">
                <a:solidFill>
                  <a:srgbClr val="FF0000"/>
                </a:solidFill>
              </a:rPr>
              <a:t>1C = 1As             1A = 1C/s</a:t>
            </a:r>
            <a:endParaRPr lang="de-DE" u="sng" dirty="0">
              <a:solidFill>
                <a:srgbClr val="FF0000"/>
              </a:solidFill>
            </a:endParaRPr>
          </a:p>
        </p:txBody>
      </p:sp>
      <p:grpSp>
        <p:nvGrpSpPr>
          <p:cNvPr id="41" name="Gruppierung 40"/>
          <p:cNvGrpSpPr/>
          <p:nvPr/>
        </p:nvGrpSpPr>
        <p:grpSpPr>
          <a:xfrm>
            <a:off x="533400" y="1431926"/>
            <a:ext cx="8077200" cy="2077739"/>
            <a:chOff x="533400" y="1431926"/>
            <a:chExt cx="8077200" cy="2077739"/>
          </a:xfrm>
        </p:grpSpPr>
        <p:sp>
          <p:nvSpPr>
            <p:cNvPr id="44" name="Pfeil nach oben 43"/>
            <p:cNvSpPr/>
            <p:nvPr/>
          </p:nvSpPr>
          <p:spPr bwMode="auto">
            <a:xfrm>
              <a:off x="2057400" y="1431926"/>
              <a:ext cx="533400" cy="473074"/>
            </a:xfrm>
            <a:prstGeom prst="upArrow">
              <a:avLst/>
            </a:prstGeom>
            <a:solidFill>
              <a:srgbClr val="FFFF00">
                <a:alpha val="50196"/>
              </a:srgbClr>
            </a:solidFill>
            <a:ln w="2857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de-DE" sz="2800" b="0" i="0" u="none" strike="noStrike" cap="none" normalizeH="0" baseline="0">
                <a:ln>
                  <a:noFill/>
                </a:ln>
                <a:solidFill>
                  <a:srgbClr val="0000CC"/>
                </a:solidFill>
                <a:effectLst/>
                <a:latin typeface="Times New Roman" charset="0"/>
              </a:endParaRPr>
            </a:p>
          </p:txBody>
        </p:sp>
        <p:sp>
          <p:nvSpPr>
            <p:cNvPr id="45" name="Pfeil nach oben 44"/>
            <p:cNvSpPr/>
            <p:nvPr/>
          </p:nvSpPr>
          <p:spPr bwMode="auto">
            <a:xfrm rot="10800000">
              <a:off x="2057401" y="2879726"/>
              <a:ext cx="533400" cy="473074"/>
            </a:xfrm>
            <a:prstGeom prst="upArrow">
              <a:avLst/>
            </a:prstGeom>
            <a:solidFill>
              <a:srgbClr val="FFFF00">
                <a:alpha val="50196"/>
              </a:srgbClr>
            </a:solidFill>
            <a:ln w="2857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de-DE" sz="2800" b="0" i="0" u="none" strike="noStrike" cap="none" normalizeH="0" baseline="0">
                <a:ln>
                  <a:noFill/>
                </a:ln>
                <a:solidFill>
                  <a:srgbClr val="0000CC"/>
                </a:solidFill>
                <a:effectLst/>
                <a:latin typeface="Times New Roman" charset="0"/>
              </a:endParaRPr>
            </a:p>
          </p:txBody>
        </p:sp>
        <p:sp>
          <p:nvSpPr>
            <p:cNvPr id="46" name="Line 35"/>
            <p:cNvSpPr>
              <a:spLocks noChangeShapeType="1"/>
            </p:cNvSpPr>
            <p:nvPr/>
          </p:nvSpPr>
          <p:spPr bwMode="auto">
            <a:xfrm>
              <a:off x="1112832" y="3016250"/>
              <a:ext cx="2304000"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47" name="Text Box 37"/>
            <p:cNvSpPr txBox="1">
              <a:spLocks noChangeArrowheads="1"/>
            </p:cNvSpPr>
            <p:nvPr/>
          </p:nvSpPr>
          <p:spPr bwMode="auto">
            <a:xfrm>
              <a:off x="1524000" y="2970213"/>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i="1" dirty="0">
                  <a:solidFill>
                    <a:srgbClr val="FF0000"/>
                  </a:solidFill>
                </a:rPr>
                <a:t>I</a:t>
              </a:r>
              <a:r>
                <a:rPr lang="de-DE" altLang="de-DE" baseline="-25000" dirty="0">
                  <a:solidFill>
                    <a:srgbClr val="FF0000"/>
                  </a:solidFill>
                </a:rPr>
                <a:t>1</a:t>
              </a:r>
              <a:endParaRPr lang="de-DE" altLang="de-DE" dirty="0">
                <a:solidFill>
                  <a:srgbClr val="FF0000"/>
                </a:solidFill>
              </a:endParaRPr>
            </a:p>
          </p:txBody>
        </p:sp>
        <p:sp>
          <p:nvSpPr>
            <p:cNvPr id="48" name="Text Box 39"/>
            <p:cNvSpPr txBox="1">
              <a:spLocks noChangeArrowheads="1"/>
            </p:cNvSpPr>
            <p:nvPr/>
          </p:nvSpPr>
          <p:spPr bwMode="auto">
            <a:xfrm>
              <a:off x="533400" y="255905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a:solidFill>
                    <a:srgbClr val="008000"/>
                  </a:solidFill>
                </a:rPr>
                <a:t>1</a:t>
              </a:r>
            </a:p>
          </p:txBody>
        </p:sp>
        <p:sp>
          <p:nvSpPr>
            <p:cNvPr id="49" name="Text Box 40"/>
            <p:cNvSpPr txBox="1">
              <a:spLocks noChangeArrowheads="1"/>
            </p:cNvSpPr>
            <p:nvPr/>
          </p:nvSpPr>
          <p:spPr bwMode="auto">
            <a:xfrm>
              <a:off x="536575" y="16637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a:solidFill>
                    <a:srgbClr val="008000"/>
                  </a:solidFill>
                </a:rPr>
                <a:t>2</a:t>
              </a:r>
            </a:p>
          </p:txBody>
        </p:sp>
        <p:sp>
          <p:nvSpPr>
            <p:cNvPr id="50" name="Line 41"/>
            <p:cNvSpPr>
              <a:spLocks noChangeShapeType="1"/>
            </p:cNvSpPr>
            <p:nvPr/>
          </p:nvSpPr>
          <p:spPr bwMode="auto">
            <a:xfrm flipV="1">
              <a:off x="3790950" y="1947863"/>
              <a:ext cx="0" cy="904875"/>
            </a:xfrm>
            <a:prstGeom prst="line">
              <a:avLst/>
            </a:prstGeom>
            <a:noFill/>
            <a:ln w="28575">
              <a:solidFill>
                <a:srgbClr val="0000CC"/>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51" name="Text Box 42"/>
            <p:cNvSpPr txBox="1">
              <a:spLocks noChangeArrowheads="1"/>
            </p:cNvSpPr>
            <p:nvPr/>
          </p:nvSpPr>
          <p:spPr bwMode="auto">
            <a:xfrm>
              <a:off x="3675062" y="2106613"/>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i="1" dirty="0" smtClean="0"/>
                <a:t>d</a:t>
              </a:r>
              <a:endParaRPr lang="de-DE" altLang="de-DE" i="1" dirty="0"/>
            </a:p>
          </p:txBody>
        </p:sp>
        <p:sp>
          <p:nvSpPr>
            <p:cNvPr id="52" name="Line 35"/>
            <p:cNvSpPr>
              <a:spLocks noChangeShapeType="1"/>
            </p:cNvSpPr>
            <p:nvPr/>
          </p:nvSpPr>
          <p:spPr bwMode="auto">
            <a:xfrm rot="10800000">
              <a:off x="1125000" y="1751013"/>
              <a:ext cx="2304000"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53" name="Line 35"/>
            <p:cNvSpPr>
              <a:spLocks noChangeShapeType="1"/>
            </p:cNvSpPr>
            <p:nvPr/>
          </p:nvSpPr>
          <p:spPr bwMode="auto">
            <a:xfrm>
              <a:off x="5210170" y="3032124"/>
              <a:ext cx="2304000"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54" name="Text Box 37"/>
            <p:cNvSpPr txBox="1">
              <a:spLocks noChangeArrowheads="1"/>
            </p:cNvSpPr>
            <p:nvPr/>
          </p:nvSpPr>
          <p:spPr bwMode="auto">
            <a:xfrm>
              <a:off x="5621338" y="2986087"/>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i="1" dirty="0">
                  <a:solidFill>
                    <a:srgbClr val="FF0000"/>
                  </a:solidFill>
                </a:rPr>
                <a:t>I</a:t>
              </a:r>
              <a:r>
                <a:rPr lang="de-DE" altLang="de-DE" baseline="-25000" dirty="0">
                  <a:solidFill>
                    <a:srgbClr val="FF0000"/>
                  </a:solidFill>
                </a:rPr>
                <a:t>1</a:t>
              </a:r>
              <a:endParaRPr lang="de-DE" altLang="de-DE" dirty="0">
                <a:solidFill>
                  <a:srgbClr val="FF0000"/>
                </a:solidFill>
              </a:endParaRPr>
            </a:p>
          </p:txBody>
        </p:sp>
        <p:sp>
          <p:nvSpPr>
            <p:cNvPr id="55" name="Text Box 39"/>
            <p:cNvSpPr txBox="1">
              <a:spLocks noChangeArrowheads="1"/>
            </p:cNvSpPr>
            <p:nvPr/>
          </p:nvSpPr>
          <p:spPr bwMode="auto">
            <a:xfrm>
              <a:off x="4630738" y="2574924"/>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a:solidFill>
                    <a:srgbClr val="008000"/>
                  </a:solidFill>
                </a:rPr>
                <a:t>1</a:t>
              </a:r>
            </a:p>
          </p:txBody>
        </p:sp>
        <p:sp>
          <p:nvSpPr>
            <p:cNvPr id="56" name="Text Box 40"/>
            <p:cNvSpPr txBox="1">
              <a:spLocks noChangeArrowheads="1"/>
            </p:cNvSpPr>
            <p:nvPr/>
          </p:nvSpPr>
          <p:spPr bwMode="auto">
            <a:xfrm>
              <a:off x="4633913" y="1679574"/>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a:solidFill>
                    <a:srgbClr val="008000"/>
                  </a:solidFill>
                </a:rPr>
                <a:t>2</a:t>
              </a:r>
            </a:p>
          </p:txBody>
        </p:sp>
        <p:sp>
          <p:nvSpPr>
            <p:cNvPr id="58" name="Line 41"/>
            <p:cNvSpPr>
              <a:spLocks noChangeShapeType="1"/>
            </p:cNvSpPr>
            <p:nvPr/>
          </p:nvSpPr>
          <p:spPr bwMode="auto">
            <a:xfrm flipV="1">
              <a:off x="7888288" y="1963737"/>
              <a:ext cx="0" cy="904875"/>
            </a:xfrm>
            <a:prstGeom prst="line">
              <a:avLst/>
            </a:prstGeom>
            <a:noFill/>
            <a:ln w="28575">
              <a:solidFill>
                <a:srgbClr val="0000CC"/>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74" name="Text Box 42"/>
            <p:cNvSpPr txBox="1">
              <a:spLocks noChangeArrowheads="1"/>
            </p:cNvSpPr>
            <p:nvPr/>
          </p:nvSpPr>
          <p:spPr bwMode="auto">
            <a:xfrm>
              <a:off x="7772400" y="2122487"/>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de-DE" altLang="de-DE" i="1" dirty="0" smtClean="0"/>
                <a:t>d</a:t>
              </a:r>
              <a:endParaRPr lang="de-DE" altLang="de-DE" i="1" dirty="0"/>
            </a:p>
          </p:txBody>
        </p:sp>
        <p:sp>
          <p:nvSpPr>
            <p:cNvPr id="75" name="Line 35"/>
            <p:cNvSpPr>
              <a:spLocks noChangeShapeType="1"/>
            </p:cNvSpPr>
            <p:nvPr/>
          </p:nvSpPr>
          <p:spPr bwMode="auto">
            <a:xfrm>
              <a:off x="5222338" y="1766887"/>
              <a:ext cx="2304000" cy="0"/>
            </a:xfrm>
            <a:prstGeom prst="line">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1" hangingPunct="1">
                <a:spcBef>
                  <a:spcPct val="50000"/>
                </a:spcBef>
                <a:defRPr/>
              </a:pPr>
              <a:endParaRPr lang="de-DE"/>
            </a:p>
          </p:txBody>
        </p:sp>
        <p:sp>
          <p:nvSpPr>
            <p:cNvPr id="76" name="Pfeil nach oben 75"/>
            <p:cNvSpPr/>
            <p:nvPr/>
          </p:nvSpPr>
          <p:spPr bwMode="auto">
            <a:xfrm>
              <a:off x="6154738" y="2362200"/>
              <a:ext cx="533400" cy="473074"/>
            </a:xfrm>
            <a:prstGeom prst="upArrow">
              <a:avLst/>
            </a:prstGeom>
            <a:solidFill>
              <a:srgbClr val="FFFF00">
                <a:alpha val="50196"/>
              </a:srgbClr>
            </a:solidFill>
            <a:ln w="2857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de-DE" sz="2800" b="0" i="0" u="none" strike="noStrike" cap="none" normalizeH="0" baseline="0">
                <a:ln>
                  <a:noFill/>
                </a:ln>
                <a:solidFill>
                  <a:srgbClr val="0000CC"/>
                </a:solidFill>
                <a:effectLst/>
                <a:latin typeface="Times New Roman" charset="0"/>
              </a:endParaRPr>
            </a:p>
          </p:txBody>
        </p:sp>
        <p:sp>
          <p:nvSpPr>
            <p:cNvPr id="77" name="Pfeil nach oben 76"/>
            <p:cNvSpPr/>
            <p:nvPr/>
          </p:nvSpPr>
          <p:spPr bwMode="auto">
            <a:xfrm rot="10800000">
              <a:off x="6154738" y="1937153"/>
              <a:ext cx="533400" cy="473074"/>
            </a:xfrm>
            <a:prstGeom prst="upArrow">
              <a:avLst/>
            </a:prstGeom>
            <a:solidFill>
              <a:srgbClr val="FFFF00">
                <a:alpha val="50196"/>
              </a:srgbClr>
            </a:solidFill>
            <a:ln w="2857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de-DE" sz="2800" b="0" i="0" u="none" strike="noStrike" cap="none" normalizeH="0" baseline="0">
                <a:ln>
                  <a:noFill/>
                </a:ln>
                <a:solidFill>
                  <a:srgbClr val="0000CC"/>
                </a:solidFill>
                <a:effectLst/>
                <a:latin typeface="Times New Roman" charset="0"/>
              </a:endParaRPr>
            </a:p>
          </p:txBody>
        </p:sp>
        <p:sp>
          <p:nvSpPr>
            <p:cNvPr id="78" name="Textfeld 77"/>
            <p:cNvSpPr txBox="1"/>
            <p:nvPr/>
          </p:nvSpPr>
          <p:spPr>
            <a:xfrm>
              <a:off x="2514600" y="3048000"/>
              <a:ext cx="1925638" cy="461665"/>
            </a:xfrm>
            <a:prstGeom prst="rect">
              <a:avLst/>
            </a:prstGeom>
            <a:noFill/>
          </p:spPr>
          <p:txBody>
            <a:bodyPr wrap="square" rtlCol="0">
              <a:spAutoFit/>
            </a:bodyPr>
            <a:lstStyle/>
            <a:p>
              <a:r>
                <a:rPr lang="de-DE" sz="2400" smtClean="0">
                  <a:solidFill>
                    <a:schemeClr val="tx1"/>
                  </a:solidFill>
                </a:rPr>
                <a:t>Abstoßung</a:t>
              </a:r>
              <a:endParaRPr lang="de-DE" sz="2400">
                <a:solidFill>
                  <a:schemeClr val="tx1"/>
                </a:solidFill>
              </a:endParaRPr>
            </a:p>
          </p:txBody>
        </p:sp>
        <p:sp>
          <p:nvSpPr>
            <p:cNvPr id="79" name="Textfeld 78"/>
            <p:cNvSpPr txBox="1"/>
            <p:nvPr/>
          </p:nvSpPr>
          <p:spPr>
            <a:xfrm>
              <a:off x="6684962" y="3048000"/>
              <a:ext cx="1925638" cy="461665"/>
            </a:xfrm>
            <a:prstGeom prst="rect">
              <a:avLst/>
            </a:prstGeom>
            <a:noFill/>
          </p:spPr>
          <p:txBody>
            <a:bodyPr wrap="square" rtlCol="0">
              <a:spAutoFit/>
            </a:bodyPr>
            <a:lstStyle/>
            <a:p>
              <a:r>
                <a:rPr lang="de-DE" sz="2400" dirty="0" smtClean="0">
                  <a:solidFill>
                    <a:schemeClr val="tx1"/>
                  </a:solidFill>
                </a:rPr>
                <a:t>Anziehung</a:t>
              </a:r>
              <a:endParaRPr lang="de-DE" sz="2400" dirty="0">
                <a:solidFill>
                  <a:schemeClr val="tx1"/>
                </a:solidFill>
              </a:endParaRPr>
            </a:p>
          </p:txBody>
        </p:sp>
        <p:sp>
          <p:nvSpPr>
            <p:cNvPr id="80" name="Zylinder 79"/>
            <p:cNvSpPr/>
            <p:nvPr/>
          </p:nvSpPr>
          <p:spPr bwMode="auto">
            <a:xfrm rot="5400000">
              <a:off x="2291556" y="592930"/>
              <a:ext cx="100010" cy="2724150"/>
            </a:xfrm>
            <a:prstGeom prst="can">
              <a:avLst/>
            </a:prstGeom>
            <a:gradFill flip="none" rotWithShape="1">
              <a:gsLst>
                <a:gs pos="50000">
                  <a:schemeClr val="accent1">
                    <a:lumMod val="40000"/>
                    <a:lumOff val="60000"/>
                  </a:schemeClr>
                </a:gs>
                <a:gs pos="0">
                  <a:schemeClr val="accent1">
                    <a:lumMod val="75000"/>
                  </a:schemeClr>
                </a:gs>
                <a:gs pos="100000">
                  <a:schemeClr val="accent1">
                    <a:lumMod val="75000"/>
                  </a:schemeClr>
                </a:gs>
              </a:gsLst>
              <a:lin ang="0" scaled="0"/>
              <a:tileRect/>
            </a:gra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de-DE" sz="2800" b="0" i="0" u="none" strike="noStrike" cap="none" normalizeH="0" baseline="0">
                <a:ln>
                  <a:noFill/>
                </a:ln>
                <a:solidFill>
                  <a:srgbClr val="0000CC"/>
                </a:solidFill>
                <a:effectLst/>
                <a:latin typeface="Times New Roman" charset="0"/>
              </a:endParaRPr>
            </a:p>
          </p:txBody>
        </p:sp>
        <p:sp>
          <p:nvSpPr>
            <p:cNvPr id="81" name="Zylinder 80"/>
            <p:cNvSpPr/>
            <p:nvPr/>
          </p:nvSpPr>
          <p:spPr bwMode="auto">
            <a:xfrm rot="5400000">
              <a:off x="2291556" y="1456532"/>
              <a:ext cx="100010" cy="2724150"/>
            </a:xfrm>
            <a:prstGeom prst="can">
              <a:avLst/>
            </a:prstGeom>
            <a:gradFill flip="none" rotWithShape="1">
              <a:gsLst>
                <a:gs pos="50000">
                  <a:schemeClr val="accent1">
                    <a:lumMod val="40000"/>
                    <a:lumOff val="60000"/>
                  </a:schemeClr>
                </a:gs>
                <a:gs pos="0">
                  <a:schemeClr val="accent1">
                    <a:lumMod val="75000"/>
                  </a:schemeClr>
                </a:gs>
                <a:gs pos="100000">
                  <a:schemeClr val="accent1">
                    <a:lumMod val="75000"/>
                  </a:schemeClr>
                </a:gs>
              </a:gsLst>
              <a:lin ang="0" scaled="0"/>
              <a:tileRect/>
            </a:gra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de-DE" sz="2800" b="0" i="0" u="none" strike="noStrike" cap="none" normalizeH="0" baseline="0">
                <a:ln>
                  <a:noFill/>
                </a:ln>
                <a:solidFill>
                  <a:srgbClr val="0000CC"/>
                </a:solidFill>
                <a:effectLst/>
                <a:latin typeface="Times New Roman" charset="0"/>
              </a:endParaRPr>
            </a:p>
          </p:txBody>
        </p:sp>
        <p:sp>
          <p:nvSpPr>
            <p:cNvPr id="82" name="Zylinder 81"/>
            <p:cNvSpPr/>
            <p:nvPr/>
          </p:nvSpPr>
          <p:spPr bwMode="auto">
            <a:xfrm rot="5400000">
              <a:off x="6360320" y="592930"/>
              <a:ext cx="100010" cy="2724150"/>
            </a:xfrm>
            <a:prstGeom prst="can">
              <a:avLst/>
            </a:prstGeom>
            <a:gradFill flip="none" rotWithShape="1">
              <a:gsLst>
                <a:gs pos="50000">
                  <a:schemeClr val="accent1">
                    <a:lumMod val="40000"/>
                    <a:lumOff val="60000"/>
                  </a:schemeClr>
                </a:gs>
                <a:gs pos="0">
                  <a:schemeClr val="accent1">
                    <a:lumMod val="75000"/>
                  </a:schemeClr>
                </a:gs>
                <a:gs pos="100000">
                  <a:schemeClr val="accent1">
                    <a:lumMod val="75000"/>
                  </a:schemeClr>
                </a:gs>
              </a:gsLst>
              <a:lin ang="0" scaled="0"/>
              <a:tileRect/>
            </a:gra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de-DE" sz="2800" b="0" i="0" u="none" strike="noStrike" cap="none" normalizeH="0" baseline="0">
                <a:ln>
                  <a:noFill/>
                </a:ln>
                <a:solidFill>
                  <a:srgbClr val="0000CC"/>
                </a:solidFill>
                <a:effectLst/>
                <a:latin typeface="Times New Roman" charset="0"/>
              </a:endParaRPr>
            </a:p>
          </p:txBody>
        </p:sp>
        <p:sp>
          <p:nvSpPr>
            <p:cNvPr id="83" name="Zylinder 82"/>
            <p:cNvSpPr/>
            <p:nvPr/>
          </p:nvSpPr>
          <p:spPr bwMode="auto">
            <a:xfrm rot="5400000">
              <a:off x="6360320" y="1456532"/>
              <a:ext cx="100010" cy="2724150"/>
            </a:xfrm>
            <a:prstGeom prst="can">
              <a:avLst/>
            </a:prstGeom>
            <a:gradFill flip="none" rotWithShape="1">
              <a:gsLst>
                <a:gs pos="50000">
                  <a:schemeClr val="accent1">
                    <a:lumMod val="40000"/>
                    <a:lumOff val="60000"/>
                  </a:schemeClr>
                </a:gs>
                <a:gs pos="0">
                  <a:schemeClr val="accent1">
                    <a:lumMod val="75000"/>
                  </a:schemeClr>
                </a:gs>
                <a:gs pos="100000">
                  <a:schemeClr val="accent1">
                    <a:lumMod val="75000"/>
                  </a:schemeClr>
                </a:gs>
              </a:gsLst>
              <a:lin ang="0" scaled="0"/>
              <a:tileRect/>
            </a:gra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de-DE" sz="2800" b="0" i="0" u="none" strike="noStrike" cap="none" normalizeH="0" baseline="0">
                <a:ln>
                  <a:noFill/>
                </a:ln>
                <a:solidFill>
                  <a:srgbClr val="0000CC"/>
                </a:solidFill>
                <a:effectLst/>
                <a:latin typeface="Times New Roman" charset="0"/>
              </a:endParaRPr>
            </a:p>
          </p:txBody>
        </p:sp>
      </p:grpSp>
    </p:spTree>
    <p:extLst>
      <p:ext uri="{BB962C8B-B14F-4D97-AF65-F5344CB8AC3E}">
        <p14:creationId xmlns:p14="http://schemas.microsoft.com/office/powerpoint/2010/main" val="86789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904" name="Text Box 32"/>
          <p:cNvSpPr txBox="1">
            <a:spLocks noChangeArrowheads="1"/>
          </p:cNvSpPr>
          <p:nvPr/>
        </p:nvSpPr>
        <p:spPr bwMode="auto">
          <a:xfrm>
            <a:off x="152400" y="228600"/>
            <a:ext cx="899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spcBef>
                <a:spcPct val="50000"/>
              </a:spcBef>
              <a:defRPr/>
            </a:pPr>
            <a:r>
              <a:rPr lang="en-US" altLang="de-DE" u="sng" dirty="0" err="1" smtClean="0"/>
              <a:t>Defintion</a:t>
            </a:r>
            <a:r>
              <a:rPr lang="en-US" altLang="de-DE" u="sng" dirty="0" smtClean="0"/>
              <a:t> der </a:t>
            </a:r>
            <a:r>
              <a:rPr lang="en-US" altLang="de-DE" u="sng" dirty="0" err="1" smtClean="0"/>
              <a:t>Ladungseinheit</a:t>
            </a:r>
            <a:r>
              <a:rPr lang="en-US" altLang="de-DE" u="sng" dirty="0" smtClean="0"/>
              <a:t>:</a:t>
            </a:r>
            <a:r>
              <a:rPr lang="en-US" altLang="de-DE" dirty="0" smtClean="0">
                <a:solidFill>
                  <a:schemeClr val="tx1"/>
                </a:solidFill>
              </a:rPr>
              <a:t>  </a:t>
            </a:r>
            <a:r>
              <a:rPr lang="en-US" altLang="de-DE" dirty="0" err="1" smtClean="0">
                <a:solidFill>
                  <a:schemeClr val="tx1"/>
                </a:solidFill>
              </a:rPr>
              <a:t>Umweg</a:t>
            </a:r>
            <a:r>
              <a:rPr lang="en-US" altLang="de-DE" dirty="0" smtClean="0">
                <a:solidFill>
                  <a:schemeClr val="tx1"/>
                </a:solidFill>
              </a:rPr>
              <a:t> </a:t>
            </a:r>
            <a:r>
              <a:rPr lang="en-US" altLang="de-DE" dirty="0" err="1" smtClean="0">
                <a:solidFill>
                  <a:schemeClr val="tx1"/>
                </a:solidFill>
              </a:rPr>
              <a:t>über</a:t>
            </a:r>
            <a:r>
              <a:rPr lang="en-US" altLang="de-DE" dirty="0" smtClean="0">
                <a:solidFill>
                  <a:schemeClr val="tx1"/>
                </a:solidFill>
              </a:rPr>
              <a:t> </a:t>
            </a:r>
            <a:r>
              <a:rPr lang="en-US" altLang="de-DE" dirty="0" err="1" smtClean="0">
                <a:solidFill>
                  <a:srgbClr val="FF0000"/>
                </a:solidFill>
              </a:rPr>
              <a:t>Stromstärke</a:t>
            </a:r>
            <a:endParaRPr lang="de-DE" altLang="de-DE" dirty="0">
              <a:solidFill>
                <a:srgbClr val="FF0000"/>
              </a:solidFill>
            </a:endParaRPr>
          </a:p>
        </p:txBody>
      </p:sp>
      <p:pic>
        <p:nvPicPr>
          <p:cNvPr id="6" name="Bild 5"/>
          <p:cNvPicPr>
            <a:picLocks noChangeAspect="1"/>
          </p:cNvPicPr>
          <p:nvPr/>
        </p:nvPicPr>
        <p:blipFill>
          <a:blip r:embed="rId2"/>
          <a:stretch>
            <a:fillRect/>
          </a:stretch>
        </p:blipFill>
        <p:spPr>
          <a:xfrm>
            <a:off x="1862409" y="1219200"/>
            <a:ext cx="5224191" cy="1130300"/>
          </a:xfrm>
          <a:prstGeom prst="rect">
            <a:avLst/>
          </a:prstGeom>
        </p:spPr>
      </p:pic>
      <p:pic>
        <p:nvPicPr>
          <p:cNvPr id="11" name="Bild 10"/>
          <p:cNvPicPr>
            <a:picLocks noChangeAspect="1"/>
          </p:cNvPicPr>
          <p:nvPr/>
        </p:nvPicPr>
        <p:blipFill>
          <a:blip r:embed="rId3"/>
          <a:stretch>
            <a:fillRect/>
          </a:stretch>
        </p:blipFill>
        <p:spPr>
          <a:xfrm>
            <a:off x="1600200" y="2768600"/>
            <a:ext cx="4953000" cy="431800"/>
          </a:xfrm>
          <a:prstGeom prst="rect">
            <a:avLst/>
          </a:prstGeom>
        </p:spPr>
      </p:pic>
      <p:sp>
        <p:nvSpPr>
          <p:cNvPr id="38" name="Text Box 32"/>
          <p:cNvSpPr txBox="1">
            <a:spLocks noChangeArrowheads="1"/>
          </p:cNvSpPr>
          <p:nvPr/>
        </p:nvSpPr>
        <p:spPr bwMode="auto">
          <a:xfrm>
            <a:off x="152400" y="3982760"/>
            <a:ext cx="899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spcBef>
                <a:spcPct val="50000"/>
              </a:spcBef>
              <a:defRPr/>
            </a:pPr>
            <a:r>
              <a:rPr lang="en-US" altLang="de-DE" u="sng" dirty="0" err="1" smtClean="0"/>
              <a:t>Messung</a:t>
            </a:r>
            <a:r>
              <a:rPr lang="en-US" altLang="de-DE" u="sng" dirty="0" smtClean="0"/>
              <a:t> der </a:t>
            </a:r>
            <a:r>
              <a:rPr lang="en-US" altLang="de-DE" u="sng" dirty="0" err="1" smtClean="0"/>
              <a:t>Elementarladung</a:t>
            </a:r>
            <a:r>
              <a:rPr lang="en-US" altLang="de-DE" u="sng" dirty="0" smtClean="0"/>
              <a:t> (z. B. Millikan-Experiment):</a:t>
            </a:r>
            <a:endParaRPr lang="de-DE" altLang="de-DE" dirty="0">
              <a:solidFill>
                <a:srgbClr val="FF0000"/>
              </a:solidFill>
            </a:endParaRPr>
          </a:p>
        </p:txBody>
      </p:sp>
      <p:pic>
        <p:nvPicPr>
          <p:cNvPr id="12" name="Bild 11"/>
          <p:cNvPicPr>
            <a:picLocks noChangeAspect="1"/>
          </p:cNvPicPr>
          <p:nvPr/>
        </p:nvPicPr>
        <p:blipFill>
          <a:blip r:embed="rId4"/>
          <a:stretch>
            <a:fillRect/>
          </a:stretch>
        </p:blipFill>
        <p:spPr>
          <a:xfrm>
            <a:off x="1803400" y="4848880"/>
            <a:ext cx="5283200" cy="495300"/>
          </a:xfrm>
          <a:prstGeom prst="rect">
            <a:avLst/>
          </a:prstGeom>
        </p:spPr>
      </p:pic>
      <p:sp>
        <p:nvSpPr>
          <p:cNvPr id="13" name="Textfeld 12"/>
          <p:cNvSpPr txBox="1"/>
          <p:nvPr/>
        </p:nvSpPr>
        <p:spPr>
          <a:xfrm>
            <a:off x="1447800" y="5572780"/>
            <a:ext cx="6172200" cy="523220"/>
          </a:xfrm>
          <a:prstGeom prst="rect">
            <a:avLst/>
          </a:prstGeom>
          <a:noFill/>
        </p:spPr>
        <p:txBody>
          <a:bodyPr wrap="square" rtlCol="0">
            <a:spAutoFit/>
          </a:bodyPr>
          <a:lstStyle/>
          <a:p>
            <a:r>
              <a:rPr lang="de-DE" smtClean="0"/>
              <a:t>(In diesem Sinne ist ein Coulomb „viel“)</a:t>
            </a:r>
            <a:endParaRPr lang="de-DE"/>
          </a:p>
        </p:txBody>
      </p:sp>
    </p:spTree>
    <p:extLst>
      <p:ext uri="{BB962C8B-B14F-4D97-AF65-F5344CB8AC3E}">
        <p14:creationId xmlns:p14="http://schemas.microsoft.com/office/powerpoint/2010/main" val="61406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altLang="de-DE" sz="2800" b="0" i="0" u="none" strike="noStrike" cap="none" normalizeH="0" baseline="0">
            <a:ln>
              <a:noFill/>
            </a:ln>
            <a:solidFill>
              <a:srgbClr val="0000CC"/>
            </a:solidFill>
            <a:effectLst/>
            <a:latin typeface="Times New Roman"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altLang="de-DE" sz="2800" b="0" i="0" u="none" strike="noStrike" cap="none" normalizeH="0" baseline="0">
            <a:ln>
              <a:noFill/>
            </a:ln>
            <a:solidFill>
              <a:srgbClr val="0000CC"/>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1617</Words>
  <Application>Microsoft Macintosh PowerPoint</Application>
  <PresentationFormat>Bildschirmpräsentation (4:3)</PresentationFormat>
  <Paragraphs>664</Paragraphs>
  <Slides>42</Slides>
  <Notes>1</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42</vt:i4>
      </vt:variant>
    </vt:vector>
  </HeadingPairs>
  <TitlesOfParts>
    <vt:vector size="50" baseType="lpstr">
      <vt:lpstr>Arial</vt:lpstr>
      <vt:lpstr>Arial Unicode MS</vt:lpstr>
      <vt:lpstr>Symbol</vt:lpstr>
      <vt:lpstr>Times New Roman</vt:lpstr>
      <vt:lpstr>Verdana</vt:lpstr>
      <vt:lpstr>Wingdings</vt:lpstr>
      <vt:lpstr>Default Design</vt:lpstr>
      <vt:lpstr>Equation</vt:lpstr>
      <vt:lpstr>PowerPoint-Präsentation</vt:lpstr>
      <vt:lpstr>PowerPoint-Präsentation</vt:lpstr>
      <vt:lpstr>PowerPoint-Präsentation</vt:lpstr>
      <vt:lpstr>PowerPoint-Präsentation</vt:lpstr>
      <vt:lpstr>Messung von |Q|: Elektrometer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Humboldt University Berlin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Physik 2</dc:title>
  <dc:subject>Elektro/Magneto-Statik, Induktion, Wechselstrom</dc:subject>
  <dc:creator>Lohse</dc:creator>
  <cp:lastModifiedBy>Microsoft Office-Anwender</cp:lastModifiedBy>
  <cp:revision>1875</cp:revision>
  <cp:lastPrinted>2016-03-13T15:37:00Z</cp:lastPrinted>
  <dcterms:created xsi:type="dcterms:W3CDTF">2002-07-11T08:50:00Z</dcterms:created>
  <dcterms:modified xsi:type="dcterms:W3CDTF">2016-05-12T04:40:36Z</dcterms:modified>
</cp:coreProperties>
</file>